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6" r:id="rId2"/>
    <p:sldId id="256" r:id="rId3"/>
    <p:sldId id="332" r:id="rId4"/>
    <p:sldId id="345" r:id="rId5"/>
    <p:sldId id="344" r:id="rId6"/>
    <p:sldId id="259" r:id="rId7"/>
    <p:sldId id="323" r:id="rId8"/>
    <p:sldId id="331" r:id="rId9"/>
    <p:sldId id="329" r:id="rId10"/>
    <p:sldId id="330" r:id="rId11"/>
    <p:sldId id="266" r:id="rId12"/>
    <p:sldId id="319" r:id="rId13"/>
    <p:sldId id="263" r:id="rId14"/>
    <p:sldId id="264" r:id="rId15"/>
    <p:sldId id="324" r:id="rId16"/>
    <p:sldId id="275" r:id="rId17"/>
    <p:sldId id="267" r:id="rId18"/>
    <p:sldId id="269" r:id="rId19"/>
    <p:sldId id="268" r:id="rId20"/>
    <p:sldId id="270" r:id="rId21"/>
    <p:sldId id="265" r:id="rId22"/>
    <p:sldId id="333" r:id="rId23"/>
    <p:sldId id="334" r:id="rId24"/>
    <p:sldId id="335" r:id="rId25"/>
    <p:sldId id="336" r:id="rId26"/>
    <p:sldId id="337" r:id="rId27"/>
    <p:sldId id="338" r:id="rId28"/>
    <p:sldId id="339" r:id="rId29"/>
    <p:sldId id="340" r:id="rId30"/>
    <p:sldId id="341" r:id="rId31"/>
    <p:sldId id="342" r:id="rId32"/>
    <p:sldId id="343" r:id="rId33"/>
    <p:sldId id="327" r:id="rId34"/>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0963" autoAdjust="0"/>
  </p:normalViewPr>
  <p:slideViewPr>
    <p:cSldViewPr>
      <p:cViewPr varScale="1">
        <p:scale>
          <a:sx n="90" d="100"/>
          <a:sy n="90" d="100"/>
        </p:scale>
        <p:origin x="14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94" y="-108"/>
      </p:cViewPr>
      <p:guideLst>
        <p:guide orient="horz" pos="2880"/>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defRPr sz="1200">
                <a:latin typeface="Times New Roman" charset="0"/>
                <a:cs typeface="+mn-cs"/>
              </a:defRPr>
            </a:lvl1pPr>
          </a:lstStyle>
          <a:p>
            <a:pPr>
              <a:defRPr/>
            </a:pPr>
            <a:endParaRPr lang="en-US" altLang="en-US"/>
          </a:p>
        </p:txBody>
      </p:sp>
      <p:sp>
        <p:nvSpPr>
          <p:cNvPr id="22531" name="Rectangle 3"/>
          <p:cNvSpPr>
            <a:spLocks noGrp="1" noChangeArrowheads="1"/>
          </p:cNvSpPr>
          <p:nvPr>
            <p:ph type="dt" idx="1"/>
          </p:nvPr>
        </p:nvSpPr>
        <p:spPr bwMode="auto">
          <a:xfrm>
            <a:off x="4024736"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Times New Roman" charset="0"/>
                <a:cs typeface="+mn-cs"/>
              </a:defRPr>
            </a:lvl1pPr>
          </a:lstStyle>
          <a:p>
            <a:pPr>
              <a:defRPr/>
            </a:pPr>
            <a:endParaRPr lang="en-US" altLang="en-US"/>
          </a:p>
        </p:txBody>
      </p:sp>
      <p:sp>
        <p:nvSpPr>
          <p:cNvPr id="1741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46997" y="4459526"/>
            <a:ext cx="5208482"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2534" name="Rectangle 6"/>
          <p:cNvSpPr>
            <a:spLocks noGrp="1" noChangeArrowheads="1"/>
          </p:cNvSpPr>
          <p:nvPr>
            <p:ph type="ftr" sz="quarter" idx="4"/>
          </p:nvPr>
        </p:nvSpPr>
        <p:spPr bwMode="auto">
          <a:xfrm>
            <a:off x="0" y="8919051"/>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defRPr sz="1200">
                <a:latin typeface="Times New Roman" charset="0"/>
                <a:cs typeface="+mn-cs"/>
              </a:defRPr>
            </a:lvl1pPr>
          </a:lstStyle>
          <a:p>
            <a:pPr>
              <a:defRPr/>
            </a:pPr>
            <a:endParaRPr lang="en-US" altLang="en-US"/>
          </a:p>
        </p:txBody>
      </p:sp>
      <p:sp>
        <p:nvSpPr>
          <p:cNvPr id="22535" name="Rectangle 7"/>
          <p:cNvSpPr>
            <a:spLocks noGrp="1" noChangeArrowheads="1"/>
          </p:cNvSpPr>
          <p:nvPr>
            <p:ph type="sldNum" sz="quarter" idx="5"/>
          </p:nvPr>
        </p:nvSpPr>
        <p:spPr bwMode="auto">
          <a:xfrm>
            <a:off x="4024736" y="8919051"/>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Times New Roman" charset="0"/>
                <a:cs typeface="+mn-cs"/>
              </a:defRPr>
            </a:lvl1pPr>
          </a:lstStyle>
          <a:p>
            <a:pPr>
              <a:defRPr/>
            </a:pPr>
            <a:fld id="{07095C07-8146-4A53-89E5-99A0E939F3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095C07-8146-4A53-89E5-99A0E939F3B4}" type="slidenum">
              <a:rPr lang="en-US" altLang="en-US" smtClean="0"/>
              <a:pPr>
                <a:defRPr/>
              </a:pPr>
              <a:t>1</a:t>
            </a:fld>
            <a:endParaRPr lang="en-US" altLang="en-US" dirty="0"/>
          </a:p>
        </p:txBody>
      </p:sp>
    </p:spTree>
    <p:extLst>
      <p:ext uri="{BB962C8B-B14F-4D97-AF65-F5344CB8AC3E}">
        <p14:creationId xmlns:p14="http://schemas.microsoft.com/office/powerpoint/2010/main" val="350188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ea963817a_1_0: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Google Shape;227;g3ea963817a_1_0:notes"/>
          <p:cNvSpPr txBox="1">
            <a:spLocks noGrp="1"/>
          </p:cNvSpPr>
          <p:nvPr>
            <p:ph type="body" idx="1"/>
          </p:nvPr>
        </p:nvSpPr>
        <p:spPr>
          <a:xfrm>
            <a:off x="946997" y="4459526"/>
            <a:ext cx="5208600" cy="4224900"/>
          </a:xfrm>
          <a:prstGeom prst="rect">
            <a:avLst/>
          </a:prstGeom>
        </p:spPr>
        <p:txBody>
          <a:bodyPr spcFirstLastPara="1" wrap="square" lIns="94225" tIns="47100" rIns="94225" bIns="47100" anchor="t" anchorCtr="0">
            <a:noAutofit/>
          </a:bodyPr>
          <a:lstStyle/>
          <a:p>
            <a:pPr marL="0" lvl="0" indent="0">
              <a:spcBef>
                <a:spcPts val="360"/>
              </a:spcBef>
              <a:spcAft>
                <a:spcPts val="0"/>
              </a:spcAft>
              <a:buNone/>
            </a:pPr>
            <a:endParaRPr/>
          </a:p>
        </p:txBody>
      </p:sp>
      <p:sp>
        <p:nvSpPr>
          <p:cNvPr id="228" name="Google Shape;228;g3ea963817a_1_0:notes"/>
          <p:cNvSpPr txBox="1">
            <a:spLocks noGrp="1"/>
          </p:cNvSpPr>
          <p:nvPr>
            <p:ph type="sldNum" idx="12"/>
          </p:nvPr>
        </p:nvSpPr>
        <p:spPr>
          <a:xfrm>
            <a:off x="4024736" y="8919051"/>
            <a:ext cx="3077700" cy="469500"/>
          </a:xfrm>
          <a:prstGeom prst="rect">
            <a:avLst/>
          </a:prstGeom>
        </p:spPr>
        <p:txBody>
          <a:bodyPr spcFirstLastPara="1" wrap="square" lIns="94225" tIns="47100" rIns="94225" bIns="471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db9097dff_0_61: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Google Shape;105;g3db9097dff_0_6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dirty="0"/>
              <a:t>Retrieved from "https://en.wikisource.org/w/index.php?title=Racial_Integrity_Act_of_1924&amp;oldid=487540"9</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db9097dff_0_53: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db9097dff_0_5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20957612-A28B-4DEA-82E3-225AEA43ACC1}" type="slidenum">
              <a:rPr lang="en-US" altLang="en-US" smtClean="0">
                <a:latin typeface="Times New Roman" pitchFamily="18" charset="0"/>
                <a:cs typeface="Arial" charset="0"/>
              </a:rPr>
              <a:pPr/>
              <a:t>15</a:t>
            </a:fld>
            <a:endParaRPr lang="en-US" altLang="en-US">
              <a:latin typeface="Times New Roman" pitchFamily="18" charset="0"/>
              <a:cs typeface="Arial" charset="0"/>
            </a:endParaRPr>
          </a:p>
        </p:txBody>
      </p:sp>
      <p:sp>
        <p:nvSpPr>
          <p:cNvPr id="26626" name="Rectangle 2"/>
          <p:cNvSpPr>
            <a:spLocks noGrp="1" noRot="1" noChangeAspect="1" noChangeArrowheads="1" noTextEdit="1"/>
          </p:cNvSpPr>
          <p:nvPr>
            <p:ph type="sldImg"/>
          </p:nvPr>
        </p:nvSpPr>
        <p:spPr>
          <a:xfrm>
            <a:off x="1204913" y="704850"/>
            <a:ext cx="4692650" cy="3519488"/>
          </a:xfrm>
          <a:ln/>
        </p:spPr>
      </p:sp>
      <p:sp>
        <p:nvSpPr>
          <p:cNvPr id="26627"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miter lim="800000"/>
            <a:headEnd/>
            <a:tailEnd/>
          </a:ln>
        </p:spPr>
        <p:txBody>
          <a:bodyPr/>
          <a:lstStyle/>
          <a:p>
            <a:fld id="{3205C4F1-504E-4EFB-8D4C-AD424F3AA0D3}" type="slidenum">
              <a:rPr lang="en-US" smtClean="0">
                <a:latin typeface="Times New Roman" pitchFamily="18" charset="0"/>
                <a:cs typeface="Arial" charset="0"/>
              </a:rPr>
              <a:pPr/>
              <a:t>16</a:t>
            </a:fld>
            <a:endParaRPr lang="en-US">
              <a:latin typeface="Times New Roman" pitchFamily="18" charset="0"/>
              <a:cs typeface="Arial" charset="0"/>
            </a:endParaRPr>
          </a:p>
        </p:txBody>
      </p:sp>
      <p:sp>
        <p:nvSpPr>
          <p:cNvPr id="29698" name="Rectangle 2"/>
          <p:cNvSpPr>
            <a:spLocks noGrp="1" noRot="1" noChangeAspect="1" noChangeArrowheads="1" noTextEdit="1"/>
          </p:cNvSpPr>
          <p:nvPr>
            <p:ph type="sldImg"/>
          </p:nvPr>
        </p:nvSpPr>
        <p:spPr>
          <a:xfrm>
            <a:off x="1204913" y="704850"/>
            <a:ext cx="4692650" cy="3519488"/>
          </a:xfrm>
          <a:ln/>
        </p:spPr>
      </p:sp>
      <p:sp>
        <p:nvSpPr>
          <p:cNvPr id="29699" name="Rectangle 3"/>
          <p:cNvSpPr>
            <a:spLocks noGrp="1" noChangeArrowheads="1"/>
          </p:cNvSpPr>
          <p:nvPr>
            <p:ph type="body" idx="1"/>
          </p:nvPr>
        </p:nvSpPr>
        <p:spPr>
          <a:noFill/>
        </p:spPr>
        <p:txBody>
          <a:bodyPr/>
          <a:lstStyle/>
          <a:p>
            <a:pPr eaLnBrk="1" hangingPunct="1">
              <a:lnSpc>
                <a:spcPct val="90000"/>
              </a:lnSpc>
            </a:pPr>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db9097dff_0_95: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Google Shape;131;g3db9097dff_0_9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baseline="30000" dirty="0"/>
              <a:t>1</a:t>
            </a:r>
            <a:r>
              <a:rPr lang="en" dirty="0"/>
              <a:t> Chief of Naval Personnel to Frank Knox, Secretary of the Navy, “Subject: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dbfa41098_0_0: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Google Shape;145;g3dbfa41098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db9097dff_0_103: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db9097dff_0_10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bfa41098_0_105: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Google Shape;152;g3dbfa41098_0_10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db9097dff_0_69: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Google Shape;117;g3db9097dff_0_6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u="sng" dirty="0"/>
              <a:t>Loving v. Virginia</a:t>
            </a:r>
            <a:r>
              <a:rPr lang="en" dirty="0"/>
              <a:t>, 388 U.S. 1(1967)</a:t>
            </a:r>
            <a:br>
              <a:rPr lang="en" dirty="0"/>
            </a:br>
            <a:br>
              <a:rPr lang="en" dirty="0"/>
            </a:br>
            <a:r>
              <a:rPr lang="en" dirty="0"/>
              <a:t>https://supreme.justia.com/cases/federal/us/388/1/case.html</a:t>
            </a:r>
            <a:endParaRPr dirty="0"/>
          </a:p>
        </p:txBody>
      </p:sp>
    </p:spTree>
    <p:extLst>
      <p:ext uri="{BB962C8B-B14F-4D97-AF65-F5344CB8AC3E}">
        <p14:creationId xmlns:p14="http://schemas.microsoft.com/office/powerpoint/2010/main" val="22120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db9097dff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Google Shape;58;g3db9097d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marR="0" lvl="0" indent="0" algn="l" rtl="0">
              <a:spcBef>
                <a:spcPts val="0"/>
              </a:spcBef>
              <a:spcAft>
                <a:spcPts val="0"/>
              </a:spcAft>
              <a:buNone/>
            </a:pP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db9097dff_0_13: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Google Shape;71;g3db9097dff_0_13: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db9097dff_0_61: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Google Shape;105;g3db9097dff_0_6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dirty="0"/>
              <a:t>Retrieved from "https://en.wikisource.org/w/index.php?title=Racial_Integrity_Act_of_1924&amp;oldid=487540"9</a:t>
            </a:r>
            <a:endParaRPr dirty="0"/>
          </a:p>
        </p:txBody>
      </p:sp>
    </p:spTree>
    <p:extLst>
      <p:ext uri="{BB962C8B-B14F-4D97-AF65-F5344CB8AC3E}">
        <p14:creationId xmlns:p14="http://schemas.microsoft.com/office/powerpoint/2010/main" val="314752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db9097dff_0_61: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Google Shape;105;g3db9097dff_0_6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dirty="0"/>
              <a:t>Retrieved from "https://en.wikisource.org/w/index.php?title=Racial_Integrity_Act_of_1924&amp;oldid=487540"9</a:t>
            </a:r>
            <a:endParaRPr dirty="0"/>
          </a:p>
        </p:txBody>
      </p:sp>
    </p:spTree>
    <p:extLst>
      <p:ext uri="{BB962C8B-B14F-4D97-AF65-F5344CB8AC3E}">
        <p14:creationId xmlns:p14="http://schemas.microsoft.com/office/powerpoint/2010/main" val="97526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db9097dff_0_61:notes"/>
          <p:cNvSpPr>
            <a:spLocks noGrp="1" noRot="1" noChangeAspect="1"/>
          </p:cNvSpPr>
          <p:nvPr>
            <p:ph type="sldImg" idx="2"/>
          </p:nvPr>
        </p:nvSpPr>
        <p:spPr>
          <a:xfrm>
            <a:off x="1204913" y="704850"/>
            <a:ext cx="46926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Google Shape;105;g3db9097dff_0_6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dirty="0"/>
              <a:t>Retrieved from "https://en.wikisource.org/w/index.php?title=Racial_Integrity_Act_of_1924&amp;oldid=487540"9</a:t>
            </a:r>
            <a:endParaRPr dirty="0"/>
          </a:p>
        </p:txBody>
      </p:sp>
    </p:spTree>
    <p:extLst>
      <p:ext uri="{BB962C8B-B14F-4D97-AF65-F5344CB8AC3E}">
        <p14:creationId xmlns:p14="http://schemas.microsoft.com/office/powerpoint/2010/main" val="243670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AF1488-ACA5-4502-86DB-20D7B15B687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209E98-EFED-4988-ADB0-225BE4F6921B}"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C1FEBD5-8D44-456F-ACFE-FA26CC670CE9}"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D741546-34C0-401A-B07C-EF2DF53488F4}"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6CCBF2-2207-4D5B-9C15-00849E1A07E7}"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F80D97A7-02D6-42E8-BA49-7C812EAA6919}"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E97BF3-A40B-40FC-937B-F2AEA1E2763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886584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55711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647D64-C326-40AD-AE28-0F66FB9BA71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AC2C65-6778-446B-8EDF-BFD9454C3698}"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7F4BD4C-87CD-49D9-A223-990B09B3AB4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8CED5C7-4802-4982-8EF0-97E13EAF42E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9613F4F-6C6E-42B6-8238-1A295D57CE55}"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C95AF82-D922-4E56-BFDE-0C35A1CE5BD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C7FB154-0F81-4AE8-96F3-05AF789DA071}"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ECA115-6EAC-4C71-AEED-68552655C2A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A16F30EA-16B2-4BC0-8390-5995728E8C0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 id="2147483649"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encyclopediavirginia.org/Racial_Integrity_Laws_of_the_1920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tif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encyclopediavirginia.org/Plecker_Walter_Ashby_1861-1947" TargetMode="External"/><Relationship Id="rId2" Type="http://schemas.openxmlformats.org/officeDocument/2006/relationships/hyperlink" Target="https://www.encyclopediavirginia.org/Loving_v_Virginia_1967" TargetMode="External"/><Relationship Id="rId1" Type="http://schemas.openxmlformats.org/officeDocument/2006/relationships/slideLayout" Target="../slideLayouts/slideLayout6.xml"/><Relationship Id="rId6" Type="http://schemas.openxmlformats.org/officeDocument/2006/relationships/hyperlink" Target="https://www.encyclopediavirginia.org/Racial_Integrity_Laws_of_the_1920s" TargetMode="External"/><Relationship Id="rId5" Type="http://schemas.openxmlformats.org/officeDocument/2006/relationships/hyperlink" Target="https://en.wikipedia.org/wiki/Loving_v._Virginia" TargetMode="External"/><Relationship Id="rId4" Type="http://schemas.openxmlformats.org/officeDocument/2006/relationships/hyperlink" Target="http://www.history.navy.mil/research/library/online-reading-ro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p:cNvPr>
          <p:cNvSpPr>
            <a:spLocks noGrp="1"/>
          </p:cNvSpPr>
          <p:nvPr>
            <p:ph type="subTitle" idx="1"/>
          </p:nvPr>
        </p:nvSpPr>
        <p:spPr>
          <a:xfrm>
            <a:off x="1219200" y="2743200"/>
            <a:ext cx="6934200" cy="2362200"/>
          </a:xfrm>
        </p:spPr>
        <p:txBody>
          <a:bodyPr>
            <a:normAutofit fontScale="25000" lnSpcReduction="20000"/>
          </a:bodyPr>
          <a:lstStyle/>
          <a:p>
            <a:pPr eaLnBrk="1" hangingPunct="1">
              <a:defRPr/>
            </a:pPr>
            <a:endParaRPr lang="en-US" sz="5600" dirty="0">
              <a:cs typeface="Times New Roman" panose="02020603050405020304" pitchFamily="18" charset="0"/>
            </a:endParaRPr>
          </a:p>
          <a:p>
            <a:pPr eaLnBrk="1" hangingPunct="1">
              <a:defRPr/>
            </a:pPr>
            <a:r>
              <a:rPr lang="en-US" sz="6000" dirty="0"/>
              <a:t>Tuesday</a:t>
            </a:r>
            <a:r>
              <a:rPr lang="en-US" sz="6000" dirty="0">
                <a:cs typeface="Times New Roman" panose="02020603050405020304" pitchFamily="18" charset="0"/>
              </a:rPr>
              <a:t>, 7 August 2018, 3:35-4:30PM</a:t>
            </a:r>
          </a:p>
          <a:p>
            <a:pPr eaLnBrk="1" hangingPunct="1">
              <a:defRPr/>
            </a:pPr>
            <a:r>
              <a:rPr lang="en-US" sz="6000" dirty="0">
                <a:cs typeface="Times New Roman" panose="02020603050405020304" pitchFamily="18" charset="0"/>
              </a:rPr>
              <a:t> </a:t>
            </a:r>
          </a:p>
          <a:p>
            <a:pPr eaLnBrk="1" hangingPunct="1">
              <a:defRPr/>
            </a:pPr>
            <a:r>
              <a:rPr lang="en-US" sz="5600" dirty="0">
                <a:cs typeface="Times New Roman" panose="02020603050405020304" pitchFamily="18" charset="0"/>
              </a:rPr>
              <a:t>Prepared by: </a:t>
            </a:r>
          </a:p>
          <a:p>
            <a:pPr eaLnBrk="1" hangingPunct="1">
              <a:defRPr/>
            </a:pPr>
            <a:r>
              <a:rPr lang="en-US" sz="5600" dirty="0">
                <a:cs typeface="Times New Roman" panose="02020603050405020304" pitchFamily="18" charset="0"/>
              </a:rPr>
              <a:t>Max Frias</a:t>
            </a:r>
          </a:p>
          <a:p>
            <a:pPr eaLnBrk="1" hangingPunct="1">
              <a:defRPr/>
            </a:pPr>
            <a:r>
              <a:rPr lang="en-US" sz="5600" dirty="0">
                <a:cs typeface="Times New Roman" panose="02020603050405020304" pitchFamily="18" charset="0"/>
              </a:rPr>
              <a:t>Sylvia Nery-Strickland</a:t>
            </a:r>
          </a:p>
          <a:p>
            <a:pPr eaLnBrk="1" hangingPunct="1">
              <a:defRPr/>
            </a:pPr>
            <a:r>
              <a:rPr lang="en-US" sz="5600" dirty="0">
                <a:cs typeface="Times New Roman" panose="02020603050405020304" pitchFamily="18" charset="0"/>
              </a:rPr>
              <a:t>Filipino American National Historical Society-Hampton Roads (FANHS-HR) Chapter</a:t>
            </a:r>
          </a:p>
          <a:p>
            <a:pPr eaLnBrk="1" hangingPunct="1">
              <a:lnSpc>
                <a:spcPct val="90000"/>
              </a:lnSpc>
              <a:defRPr/>
            </a:pPr>
            <a:endParaRPr lang="en-US" altLang="en-US" sz="4800" dirty="0"/>
          </a:p>
          <a:p>
            <a:pPr eaLnBrk="1" hangingPunct="1">
              <a:lnSpc>
                <a:spcPct val="90000"/>
              </a:lnSpc>
              <a:defRPr/>
            </a:pPr>
            <a:endParaRPr lang="en-US" altLang="en-US" sz="4800" dirty="0"/>
          </a:p>
          <a:p>
            <a:pPr eaLnBrk="1" hangingPunct="1">
              <a:lnSpc>
                <a:spcPct val="90000"/>
              </a:lnSpc>
              <a:defRPr/>
            </a:pPr>
            <a:r>
              <a:rPr lang="en-US" altLang="en-US" sz="4800" dirty="0"/>
              <a:t>Copyright Max Frias and Sylvia Nery-Strickland, 2018</a:t>
            </a:r>
          </a:p>
          <a:p>
            <a:pPr eaLnBrk="1" hangingPunct="1">
              <a:lnSpc>
                <a:spcPct val="90000"/>
              </a:lnSpc>
              <a:defRPr/>
            </a:pPr>
            <a:r>
              <a:rPr lang="en-US" altLang="en-US" sz="4800" dirty="0"/>
              <a:t>All rights reserved.</a:t>
            </a:r>
          </a:p>
          <a:p>
            <a:pPr eaLnBrk="1" hangingPunct="1">
              <a:defRPr/>
            </a:pPr>
            <a:endParaRPr lang="en-US" sz="5600" dirty="0">
              <a:cs typeface="Times New Roman" panose="02020603050405020304" pitchFamily="18" charset="0"/>
            </a:endParaRPr>
          </a:p>
          <a:p>
            <a:pPr eaLnBrk="1" hangingPunct="1">
              <a:defRPr/>
            </a:pPr>
            <a:endParaRPr lang="en-US" dirty="0">
              <a:cs typeface="Times New Roman" panose="02020603050405020304" pitchFamily="18" charset="0"/>
            </a:endParaRPr>
          </a:p>
        </p:txBody>
      </p:sp>
      <p:pic>
        <p:nvPicPr>
          <p:cNvPr id="5" name="Picture 2">
            <a:extLst>
              <a:ext uri="{FF2B5EF4-FFF2-40B4-BE49-F238E27FC236}">
                <a16:creationId xmlns:a16="http://schemas.microsoft.com/office/drawing/2014/main" id="{C015F58D-71F6-469B-95B9-D6F7E99855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5867400"/>
            <a:ext cx="137160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FOT logo.png">
            <a:extLst>
              <a:ext uri="{FF2B5EF4-FFF2-40B4-BE49-F238E27FC236}">
                <a16:creationId xmlns:a16="http://schemas.microsoft.com/office/drawing/2014/main" id="{C8CB2E96-03ED-4DA4-A249-4B453B4DC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5715000"/>
            <a:ext cx="990600" cy="905470"/>
          </a:xfrm>
          <a:prstGeom prst="rect">
            <a:avLst/>
          </a:prstGeom>
        </p:spPr>
      </p:pic>
      <p:pic>
        <p:nvPicPr>
          <p:cNvPr id="8" name="Picture 7">
            <a:extLst>
              <a:ext uri="{FF2B5EF4-FFF2-40B4-BE49-F238E27FC236}">
                <a16:creationId xmlns:a16="http://schemas.microsoft.com/office/drawing/2014/main" id="{00B7AACE-1180-4C8D-84A1-C52CA3916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5638800"/>
            <a:ext cx="1249670" cy="984195"/>
          </a:xfrm>
          <a:prstGeom prst="rect">
            <a:avLst/>
          </a:prstGeom>
        </p:spPr>
      </p:pic>
      <p:pic>
        <p:nvPicPr>
          <p:cNvPr id="11" name="Picture 10">
            <a:extLst>
              <a:ext uri="{FF2B5EF4-FFF2-40B4-BE49-F238E27FC236}">
                <a16:creationId xmlns:a16="http://schemas.microsoft.com/office/drawing/2014/main" id="{5EAFA525-01D6-465C-90FC-2DF8056F47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5715000"/>
            <a:ext cx="990600" cy="752122"/>
          </a:xfrm>
          <a:prstGeom prst="rect">
            <a:avLst/>
          </a:prstGeom>
        </p:spPr>
      </p:pic>
      <p:sp>
        <p:nvSpPr>
          <p:cNvPr id="12" name="TextBox 11">
            <a:extLst>
              <a:ext uri="{FF2B5EF4-FFF2-40B4-BE49-F238E27FC236}">
                <a16:creationId xmlns:a16="http://schemas.microsoft.com/office/drawing/2014/main" id="{4CD2D456-4D6D-4F13-9C92-D7C8557F6EFA}"/>
              </a:ext>
            </a:extLst>
          </p:cNvPr>
          <p:cNvSpPr txBox="1"/>
          <p:nvPr/>
        </p:nvSpPr>
        <p:spPr>
          <a:xfrm>
            <a:off x="5486400" y="6477000"/>
            <a:ext cx="1929182" cy="276999"/>
          </a:xfrm>
          <a:prstGeom prst="rect">
            <a:avLst/>
          </a:prstGeom>
          <a:noFill/>
        </p:spPr>
        <p:txBody>
          <a:bodyPr wrap="none" rtlCol="0">
            <a:spAutoFit/>
          </a:bodyPr>
          <a:lstStyle/>
          <a:p>
            <a:r>
              <a:rPr lang="en-US" sz="1200" b="1" dirty="0"/>
              <a:t>The MacArthur Memorial</a:t>
            </a:r>
          </a:p>
        </p:txBody>
      </p:sp>
      <p:pic>
        <p:nvPicPr>
          <p:cNvPr id="10" name="Picture 9">
            <a:extLst>
              <a:ext uri="{FF2B5EF4-FFF2-40B4-BE49-F238E27FC236}">
                <a16:creationId xmlns:a16="http://schemas.microsoft.com/office/drawing/2014/main" id="{BCFCC412-0015-4C78-8AB2-AF24184511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5943600"/>
            <a:ext cx="1524000" cy="365522"/>
          </a:xfrm>
          <a:prstGeom prst="rect">
            <a:avLst/>
          </a:prstGeom>
        </p:spPr>
      </p:pic>
      <p:sp>
        <p:nvSpPr>
          <p:cNvPr id="15" name="Rectangle 14"/>
          <p:cNvSpPr/>
          <p:nvPr/>
        </p:nvSpPr>
        <p:spPr>
          <a:xfrm>
            <a:off x="304800" y="990600"/>
            <a:ext cx="8534400" cy="4495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62200" y="304800"/>
            <a:ext cx="4495800" cy="646331"/>
          </a:xfrm>
          <a:prstGeom prst="rect">
            <a:avLst/>
          </a:prstGeom>
          <a:noFill/>
        </p:spPr>
        <p:txBody>
          <a:bodyPr wrap="square" rtlCol="0">
            <a:spAutoFit/>
          </a:bodyPr>
          <a:lstStyle/>
          <a:p>
            <a:pPr algn="ctr"/>
            <a:r>
              <a:rPr lang="en-US" sz="1600" dirty="0">
                <a:cs typeface="Times New Roman" panose="02020603050405020304" pitchFamily="18" charset="0"/>
              </a:rPr>
              <a:t>In-House Content Academy for </a:t>
            </a:r>
            <a:br>
              <a:rPr lang="en-US" sz="2000" dirty="0">
                <a:cs typeface="Times New Roman" panose="02020603050405020304" pitchFamily="18" charset="0"/>
              </a:rPr>
            </a:br>
            <a:endParaRPr lang="en-US" sz="2000" dirty="0"/>
          </a:p>
        </p:txBody>
      </p:sp>
      <p:sp>
        <p:nvSpPr>
          <p:cNvPr id="2" name="Title 1">
            <a:extLst/>
          </p:cNvPr>
          <p:cNvSpPr>
            <a:spLocks noGrp="1"/>
          </p:cNvSpPr>
          <p:nvPr>
            <p:ph type="ctrTitle"/>
          </p:nvPr>
        </p:nvSpPr>
        <p:spPr>
          <a:xfrm>
            <a:off x="762000" y="609600"/>
            <a:ext cx="7848600" cy="990600"/>
          </a:xfrm>
          <a:solidFill>
            <a:schemeClr val="bg1"/>
          </a:solidFill>
        </p:spPr>
        <p:txBody>
          <a:bodyPr>
            <a:normAutofit fontScale="90000"/>
          </a:bodyPr>
          <a:lstStyle/>
          <a:p>
            <a:pPr eaLnBrk="1" hangingPunct="1">
              <a:defRPr/>
            </a:pPr>
            <a:br>
              <a:rPr lang="en-US" sz="1600" dirty="0">
                <a:cs typeface="Times New Roman" panose="02020603050405020304" pitchFamily="18" charset="0"/>
              </a:rPr>
            </a:br>
            <a:br>
              <a:rPr lang="en-US" sz="2025" b="1" dirty="0">
                <a:cs typeface="Times New Roman" panose="02020603050405020304" pitchFamily="18" charset="0"/>
              </a:rPr>
            </a:br>
            <a:r>
              <a:rPr lang="en-US" sz="2700" b="1" dirty="0">
                <a:solidFill>
                  <a:schemeClr val="accent6"/>
                </a:solidFill>
                <a:cs typeface="Times New Roman" panose="02020603050405020304" pitchFamily="18" charset="0"/>
              </a:rPr>
              <a:t>Born of Empires: Filipino Americans in the United States and Virginia, 1565 to the Present</a:t>
            </a:r>
            <a:br>
              <a:rPr lang="en-US" sz="1800" b="1" dirty="0">
                <a:cs typeface="Times New Roman" panose="02020603050405020304" pitchFamily="18" charset="0"/>
              </a:rPr>
            </a:br>
            <a:br>
              <a:rPr lang="en-US" sz="2000" b="1" dirty="0"/>
            </a:br>
            <a:endParaRPr lang="en-US" sz="1600" dirty="0">
              <a:solidFill>
                <a:schemeClr val="tx1"/>
              </a:solidFill>
            </a:endParaRPr>
          </a:p>
        </p:txBody>
      </p:sp>
      <p:sp>
        <p:nvSpPr>
          <p:cNvPr id="18" name="TextBox 17"/>
          <p:cNvSpPr txBox="1"/>
          <p:nvPr/>
        </p:nvSpPr>
        <p:spPr>
          <a:xfrm>
            <a:off x="685800" y="1600200"/>
            <a:ext cx="8077200" cy="1200329"/>
          </a:xfrm>
          <a:prstGeom prst="rect">
            <a:avLst/>
          </a:prstGeom>
          <a:noFill/>
        </p:spPr>
        <p:txBody>
          <a:bodyPr wrap="square" rtlCol="0">
            <a:spAutoFit/>
          </a:bodyPr>
          <a:lstStyle/>
          <a:p>
            <a:pPr algn="ctr"/>
            <a:r>
              <a:rPr lang="en-US" sz="1800" kern="0" dirty="0">
                <a:solidFill>
                  <a:schemeClr val="tx2"/>
                </a:solidFill>
                <a:cs typeface="Times New Roman" panose="02020603050405020304" pitchFamily="18" charset="0"/>
              </a:rPr>
              <a:t>Presentation for</a:t>
            </a:r>
            <a:r>
              <a:rPr lang="en-US" sz="1800" kern="0" dirty="0">
                <a:cs typeface="Times New Roman" panose="02020603050405020304" pitchFamily="18" charset="0"/>
              </a:rPr>
              <a:t>:</a:t>
            </a:r>
            <a:r>
              <a:rPr lang="en-US" sz="1800" kern="0" dirty="0">
                <a:solidFill>
                  <a:srgbClr val="FF0000"/>
                </a:solidFill>
                <a:cs typeface="Times New Roman" panose="02020603050405020304" pitchFamily="18" charset="0"/>
              </a:rPr>
              <a:t> </a:t>
            </a:r>
          </a:p>
          <a:p>
            <a:pPr algn="ctr"/>
            <a:r>
              <a:rPr lang="en-US" sz="1800" kern="0" dirty="0">
                <a:cs typeface="Times New Roman" panose="02020603050405020304" pitchFamily="18" charset="0"/>
              </a:rPr>
              <a:t>Virginia is for Lovers</a:t>
            </a:r>
            <a:r>
              <a:rPr lang="en-US" sz="1800" kern="0" dirty="0">
                <a:solidFill>
                  <a:schemeClr val="tx2"/>
                </a:solidFill>
              </a:rPr>
              <a:t> – An Examination of Virginia’s Racial Integrity Laws and Case Study for Their Impact on Mixed Marriages of Filipino Immigrants Who Served in the United States Navy</a:t>
            </a:r>
            <a:endParaRPr lang="en-US" sz="1800" dirty="0"/>
          </a:p>
        </p:txBody>
      </p:sp>
      <p:sp>
        <p:nvSpPr>
          <p:cNvPr id="9" name="TextBox 8">
            <a:extLst>
              <a:ext uri="{FF2B5EF4-FFF2-40B4-BE49-F238E27FC236}">
                <a16:creationId xmlns:a16="http://schemas.microsoft.com/office/drawing/2014/main" id="{2154C26F-06CE-4E39-9023-D774B024C8A2}"/>
              </a:ext>
            </a:extLst>
          </p:cNvPr>
          <p:cNvSpPr txBox="1"/>
          <p:nvPr/>
        </p:nvSpPr>
        <p:spPr>
          <a:xfrm>
            <a:off x="3048000" y="5334000"/>
            <a:ext cx="3341749" cy="338554"/>
          </a:xfrm>
          <a:prstGeom prst="rect">
            <a:avLst/>
          </a:prstGeom>
          <a:solidFill>
            <a:schemeClr val="accent3"/>
          </a:solidFill>
        </p:spPr>
        <p:txBody>
          <a:bodyPr wrap="none" rtlCol="0">
            <a:spAutoFit/>
          </a:bodyPr>
          <a:lstStyle/>
          <a:p>
            <a:r>
              <a:rPr lang="en-US" sz="1600" b="1" dirty="0">
                <a:solidFill>
                  <a:schemeClr val="accent6"/>
                </a:solidFill>
              </a:rPr>
              <a:t>SPONSORING ORGANIZATIONS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0"/>
          <p:cNvSpPr txBox="1">
            <a:spLocks noGrp="1"/>
          </p:cNvSpPr>
          <p:nvPr>
            <p:ph type="body" idx="1"/>
          </p:nvPr>
        </p:nvSpPr>
        <p:spPr>
          <a:xfrm>
            <a:off x="838200" y="1524000"/>
            <a:ext cx="3505200" cy="41148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nSpc>
                <a:spcPct val="131250"/>
              </a:lnSpc>
              <a:buNone/>
            </a:pPr>
            <a:endParaRPr dirty="0">
              <a:solidFill>
                <a:schemeClr val="dk1"/>
              </a:solidFill>
              <a:latin typeface="Times New Roman"/>
              <a:ea typeface="Times New Roman"/>
              <a:cs typeface="Times New Roman"/>
              <a:sym typeface="Times New Roman"/>
            </a:endParaRPr>
          </a:p>
          <a:p>
            <a:pPr marL="0" indent="0">
              <a:lnSpc>
                <a:spcPct val="131250"/>
              </a:lnSpc>
              <a:buNone/>
            </a:pPr>
            <a:endParaRPr dirty="0">
              <a:solidFill>
                <a:schemeClr val="dk1"/>
              </a:solidFill>
              <a:latin typeface="Times New Roman"/>
              <a:ea typeface="Times New Roman"/>
              <a:cs typeface="Times New Roman"/>
              <a:sym typeface="Times New Roman"/>
            </a:endParaRPr>
          </a:p>
          <a:p>
            <a:pPr marL="0" indent="0">
              <a:lnSpc>
                <a:spcPct val="131250"/>
              </a:lnSpc>
              <a:buNone/>
            </a:pPr>
            <a:endParaRPr dirty="0">
              <a:solidFill>
                <a:schemeClr val="dk1"/>
              </a:solidFill>
              <a:latin typeface="Times New Roman"/>
              <a:ea typeface="Times New Roman"/>
              <a:cs typeface="Times New Roman"/>
              <a:sym typeface="Times New Roman"/>
            </a:endParaRPr>
          </a:p>
          <a:p>
            <a:pPr marL="0" indent="0">
              <a:spcAft>
                <a:spcPts val="1600"/>
              </a:spcAft>
              <a:buNone/>
            </a:pPr>
            <a:endParaRPr dirty="0"/>
          </a:p>
        </p:txBody>
      </p:sp>
      <p:sp>
        <p:nvSpPr>
          <p:cNvPr id="5" name="Rectangle 4"/>
          <p:cNvSpPr/>
          <p:nvPr/>
        </p:nvSpPr>
        <p:spPr>
          <a:xfrm>
            <a:off x="457200" y="394198"/>
            <a:ext cx="8382000" cy="6082497"/>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5B4ACB0-0406-4CAF-9283-B204B3FC665B}"/>
              </a:ext>
            </a:extLst>
          </p:cNvPr>
          <p:cNvSpPr/>
          <p:nvPr/>
        </p:nvSpPr>
        <p:spPr>
          <a:xfrm>
            <a:off x="632637" y="536912"/>
            <a:ext cx="4625163" cy="5909310"/>
          </a:xfrm>
          <a:prstGeom prst="rect">
            <a:avLst/>
          </a:prstGeom>
        </p:spPr>
        <p:txBody>
          <a:bodyPr wrap="square">
            <a:spAutoFit/>
          </a:bodyPr>
          <a:lstStyle/>
          <a:p>
            <a:pPr marL="0" marR="0">
              <a:spcBef>
                <a:spcPts val="0"/>
              </a:spcBef>
              <a:spcAft>
                <a:spcPts val="0"/>
              </a:spcAft>
            </a:pPr>
            <a:r>
              <a:rPr lang="en-US" sz="1800" dirty="0">
                <a:ea typeface="Calibri" panose="020F0502020204030204" pitchFamily="34" charset="0"/>
                <a:cs typeface="Times New Roman" panose="02020603050405020304" pitchFamily="18" charset="0"/>
              </a:rPr>
              <a:t>In 1787 Sally Hemmings accompanied Jefferson’s daughter Polly to France. There Sally joined her brother James in working for the Jefferson household. Sometime during her stay in France Sally became the concubine of Thomas Jefferson. In 1789, Jefferson, his daughters, and the Hemmings returned to Virginia where that Hemmings family occupied a privileged position even as slaves at Monticello. Thomas Jefferson and Sally Hemmings had six children together of which four lived to maturity. When he died in 1826, he freed his three sons by Sally and two other slaves. All other of the 130 slaves on Monticello were sold to pay of the family debts. Sally was not sold but legally was not free. Thomas Jefferson did not request the Virginia General Assembly to emancipate her to spare his white family embarrassment and out of fear it would confirm the nature of his and Sally’s relationship.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CDCCCE8-3FA0-4F3C-B4AE-A5499D9AD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925" y="551088"/>
            <a:ext cx="3177352" cy="4097112"/>
          </a:xfrm>
          <a:prstGeom prst="rect">
            <a:avLst/>
          </a:prstGeom>
        </p:spPr>
      </p:pic>
      <p:sp>
        <p:nvSpPr>
          <p:cNvPr id="7" name="TextBox 6">
            <a:extLst>
              <a:ext uri="{FF2B5EF4-FFF2-40B4-BE49-F238E27FC236}">
                <a16:creationId xmlns:a16="http://schemas.microsoft.com/office/drawing/2014/main" id="{5E422995-CFC4-4B75-B3BE-B7538661184A}"/>
              </a:ext>
            </a:extLst>
          </p:cNvPr>
          <p:cNvSpPr txBox="1"/>
          <p:nvPr/>
        </p:nvSpPr>
        <p:spPr>
          <a:xfrm>
            <a:off x="5562600" y="4648200"/>
            <a:ext cx="2971800" cy="1815882"/>
          </a:xfrm>
          <a:prstGeom prst="rect">
            <a:avLst/>
          </a:prstGeom>
          <a:noFill/>
        </p:spPr>
        <p:txBody>
          <a:bodyPr wrap="square" rtlCol="0">
            <a:spAutoFit/>
          </a:bodyPr>
          <a:lstStyle/>
          <a:p>
            <a:r>
              <a:rPr lang="en-US" sz="1400" dirty="0"/>
              <a:t>John </a:t>
            </a:r>
            <a:r>
              <a:rPr lang="en-US" sz="1400" dirty="0" err="1"/>
              <a:t>Wayles</a:t>
            </a:r>
            <a:r>
              <a:rPr lang="en-US" sz="1400" dirty="0"/>
              <a:t> Jefferson (1835-1892) was the grandson of Thomas Jefferson and Sally Hemmings. He “passed” and lived as white person in Ohio and later Wisconsin. During the Civil War he served in a “white” regiment. He rose to the rank of Colonel in the Union Army.</a:t>
            </a:r>
          </a:p>
        </p:txBody>
      </p:sp>
      <p:sp>
        <p:nvSpPr>
          <p:cNvPr id="13" name="Title 1">
            <a:extLst>
              <a:ext uri="{FF2B5EF4-FFF2-40B4-BE49-F238E27FC236}">
                <a16:creationId xmlns:a16="http://schemas.microsoft.com/office/drawing/2014/main" id="{C10C404D-6087-4A91-A6D5-D677F6F658CE}"/>
              </a:ext>
            </a:extLst>
          </p:cNvPr>
          <p:cNvSpPr txBox="1">
            <a:spLocks/>
          </p:cNvSpPr>
          <p:nvPr/>
        </p:nvSpPr>
        <p:spPr bwMode="auto">
          <a:xfrm>
            <a:off x="1447800" y="76200"/>
            <a:ext cx="6248400" cy="533399"/>
          </a:xfrm>
          <a:prstGeom prst="rect">
            <a:avLst/>
          </a:prstGeom>
          <a:solidFill>
            <a:schemeClr val="accent3"/>
          </a:solidFill>
          <a:ln w="9525">
            <a:noFill/>
            <a:miter lim="800000"/>
            <a:headEnd/>
            <a:tailEnd/>
          </a:ln>
        </p:spPr>
        <p:txBody>
          <a:bodyPr spcFirstLastPara="1" vert="horz" wrap="square" lIns="91425" tIns="91425" rIns="91425" bIns="91425" numCol="1" anchor="t" anchorCtr="0" compatLnSpc="1">
            <a:prstTxWarp prst="textNoShape">
              <a:avLst/>
            </a:prstTxWarp>
          </a:bodyPr>
          <a:lstStyle>
            <a:lvl1pPr lvl="0" algn="ctr" rtl="0" eaLnBrk="0" fontAlgn="base" hangingPunct="0">
              <a:spcBef>
                <a:spcPts val="0"/>
              </a:spcBef>
              <a:spcAft>
                <a:spcPts val="0"/>
              </a:spcAft>
              <a:buSzPts val="2800"/>
              <a:buNone/>
              <a:defRPr sz="4400">
                <a:solidFill>
                  <a:schemeClr val="tx2"/>
                </a:solidFill>
                <a:latin typeface="+mj-lt"/>
                <a:ea typeface="+mj-ea"/>
                <a:cs typeface="+mj-cs"/>
              </a:defRPr>
            </a:lvl1pPr>
            <a:lvl2pPr lvl="1" algn="ctr" rtl="0" eaLnBrk="0" fontAlgn="base" hangingPunct="0">
              <a:spcBef>
                <a:spcPts val="0"/>
              </a:spcBef>
              <a:spcAft>
                <a:spcPts val="0"/>
              </a:spcAft>
              <a:buSzPts val="2800"/>
              <a:buNone/>
              <a:defRPr sz="4400">
                <a:solidFill>
                  <a:schemeClr val="tx2"/>
                </a:solidFill>
                <a:latin typeface="Times New Roman" charset="0"/>
              </a:defRPr>
            </a:lvl2pPr>
            <a:lvl3pPr lvl="2" algn="ctr" rtl="0" eaLnBrk="0" fontAlgn="base" hangingPunct="0">
              <a:spcBef>
                <a:spcPts val="0"/>
              </a:spcBef>
              <a:spcAft>
                <a:spcPts val="0"/>
              </a:spcAft>
              <a:buSzPts val="2800"/>
              <a:buNone/>
              <a:defRPr sz="4400">
                <a:solidFill>
                  <a:schemeClr val="tx2"/>
                </a:solidFill>
                <a:latin typeface="Times New Roman" charset="0"/>
              </a:defRPr>
            </a:lvl3pPr>
            <a:lvl4pPr lvl="3" algn="ctr" rtl="0" eaLnBrk="0" fontAlgn="base" hangingPunct="0">
              <a:spcBef>
                <a:spcPts val="0"/>
              </a:spcBef>
              <a:spcAft>
                <a:spcPts val="0"/>
              </a:spcAft>
              <a:buSzPts val="2800"/>
              <a:buNone/>
              <a:defRPr sz="4400">
                <a:solidFill>
                  <a:schemeClr val="tx2"/>
                </a:solidFill>
                <a:latin typeface="Times New Roman" charset="0"/>
              </a:defRPr>
            </a:lvl4pPr>
            <a:lvl5pPr lvl="4" algn="ctr" rtl="0" eaLnBrk="0" fontAlgn="base" hangingPunct="0">
              <a:spcBef>
                <a:spcPts val="0"/>
              </a:spcBef>
              <a:spcAft>
                <a:spcPts val="0"/>
              </a:spcAft>
              <a:buSzPts val="2800"/>
              <a:buNone/>
              <a:defRPr sz="4400">
                <a:solidFill>
                  <a:schemeClr val="tx2"/>
                </a:solidFill>
                <a:latin typeface="Times New Roman" charset="0"/>
              </a:defRPr>
            </a:lvl5pPr>
            <a:lvl6pPr marL="457200" lvl="5" algn="ctr" rtl="0" fontAlgn="base">
              <a:spcBef>
                <a:spcPts val="0"/>
              </a:spcBef>
              <a:spcAft>
                <a:spcPts val="0"/>
              </a:spcAft>
              <a:buSzPts val="2800"/>
              <a:buNone/>
              <a:defRPr sz="4400">
                <a:solidFill>
                  <a:schemeClr val="tx2"/>
                </a:solidFill>
                <a:latin typeface="Times New Roman" charset="0"/>
              </a:defRPr>
            </a:lvl6pPr>
            <a:lvl7pPr marL="914400" lvl="6" algn="ctr" rtl="0" fontAlgn="base">
              <a:spcBef>
                <a:spcPts val="0"/>
              </a:spcBef>
              <a:spcAft>
                <a:spcPts val="0"/>
              </a:spcAft>
              <a:buSzPts val="2800"/>
              <a:buNone/>
              <a:defRPr sz="4400">
                <a:solidFill>
                  <a:schemeClr val="tx2"/>
                </a:solidFill>
                <a:latin typeface="Times New Roman" charset="0"/>
              </a:defRPr>
            </a:lvl7pPr>
            <a:lvl8pPr marL="1371600" lvl="7" algn="ctr" rtl="0" fontAlgn="base">
              <a:spcBef>
                <a:spcPts val="0"/>
              </a:spcBef>
              <a:spcAft>
                <a:spcPts val="0"/>
              </a:spcAft>
              <a:buSzPts val="2800"/>
              <a:buNone/>
              <a:defRPr sz="4400">
                <a:solidFill>
                  <a:schemeClr val="tx2"/>
                </a:solidFill>
                <a:latin typeface="Times New Roman" charset="0"/>
              </a:defRPr>
            </a:lvl8pPr>
            <a:lvl9pPr marL="1828800" lvl="8" algn="ctr" rtl="0" fontAlgn="base">
              <a:spcBef>
                <a:spcPts val="0"/>
              </a:spcBef>
              <a:spcAft>
                <a:spcPts val="0"/>
              </a:spcAft>
              <a:buSzPts val="2800"/>
              <a:buNone/>
              <a:defRPr sz="4400">
                <a:solidFill>
                  <a:schemeClr val="tx2"/>
                </a:solidFill>
                <a:latin typeface="Times New Roman" charset="0"/>
              </a:defRPr>
            </a:lvl9pPr>
          </a:lstStyle>
          <a:p>
            <a:r>
              <a:rPr lang="en-US" sz="2400" kern="0" dirty="0">
                <a:solidFill>
                  <a:schemeClr val="accent6"/>
                </a:solidFill>
              </a:rPr>
              <a:t>Slavery, the Roots of Anti-Miscegenation Laws</a:t>
            </a:r>
          </a:p>
        </p:txBody>
      </p:sp>
    </p:spTree>
    <p:extLst>
      <p:ext uri="{BB962C8B-B14F-4D97-AF65-F5344CB8AC3E}">
        <p14:creationId xmlns:p14="http://schemas.microsoft.com/office/powerpoint/2010/main" val="29377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Eugenics</a:t>
            </a:r>
            <a:endParaRPr/>
          </a:p>
        </p:txBody>
      </p:sp>
      <p:sp>
        <p:nvSpPr>
          <p:cNvPr id="231" name="Google Shape;231;p2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rtl="0">
              <a:lnSpc>
                <a:spcPct val="131250"/>
              </a:lnSpc>
              <a:spcBef>
                <a:spcPts val="0"/>
              </a:spcBef>
              <a:spcAft>
                <a:spcPts val="0"/>
              </a:spcAft>
              <a:buClr>
                <a:schemeClr val="dk1"/>
              </a:buClr>
              <a:buSzPts val="1100"/>
              <a:buFont typeface="Arial"/>
              <a:buNone/>
            </a:pPr>
            <a:r>
              <a:rPr lang="en-US" sz="1400" b="1"/>
              <a:t>Eugenics</a:t>
            </a:r>
            <a:r>
              <a:rPr lang="en-US" sz="1400"/>
              <a:t> gave credence to the concerns of many who desired to maintain racial superiority and discourage interracial relationships.  One way to accomplish the separation of races was by tracking and recording of the race of individuals.  Births and deaths were recorded and the race of an individual was noted.  By 1918, local registrars were required to report all births, deaths and marriages with an individual’s racial identification.</a:t>
            </a:r>
            <a:endParaRPr sz="2800">
              <a:latin typeface="Arial"/>
              <a:ea typeface="Arial"/>
              <a:cs typeface="Arial"/>
              <a:sym typeface="Arial"/>
            </a:endParaRPr>
          </a:p>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2E0B4D-F3D6-4CE8-B74F-D4AD98E6B903}"/>
              </a:ext>
            </a:extLst>
          </p:cNvPr>
          <p:cNvSpPr>
            <a:spLocks noGrp="1"/>
          </p:cNvSpPr>
          <p:nvPr>
            <p:ph type="body" sz="half" idx="2"/>
          </p:nvPr>
        </p:nvSpPr>
        <p:spPr>
          <a:xfrm>
            <a:off x="3886200" y="914400"/>
            <a:ext cx="4495800" cy="2133600"/>
          </a:xfrm>
        </p:spPr>
        <p:txBody>
          <a:bodyPr/>
          <a:lstStyle/>
          <a:p>
            <a:r>
              <a:rPr lang="en-US" dirty="0"/>
              <a:t>Walter Ashby </a:t>
            </a:r>
            <a:r>
              <a:rPr lang="en-US" dirty="0" err="1"/>
              <a:t>Plecker</a:t>
            </a:r>
            <a:r>
              <a:rPr lang="en-US" dirty="0"/>
              <a:t> (1861-1947), the Virginia State Registrar and avowed white supremacist, the Commonwealth of Virginia furthered to maintain racial superiority and discourage inter-racial relationships. He was born in Augusta County, Virginia and son of a Confederate veteran. He received a medical degree from the University of Maryland. In 1912 he became the first registrar for Virginia’s newly created Bureau of Vital Statistics. </a:t>
            </a:r>
          </a:p>
        </p:txBody>
      </p:sp>
      <p:sp>
        <p:nvSpPr>
          <p:cNvPr id="7" name="TextBox 6">
            <a:extLst>
              <a:ext uri="{FF2B5EF4-FFF2-40B4-BE49-F238E27FC236}">
                <a16:creationId xmlns:a16="http://schemas.microsoft.com/office/drawing/2014/main" id="{864B2D60-E7EE-4CF1-B423-D86259155261}"/>
              </a:ext>
            </a:extLst>
          </p:cNvPr>
          <p:cNvSpPr txBox="1"/>
          <p:nvPr/>
        </p:nvSpPr>
        <p:spPr>
          <a:xfrm>
            <a:off x="457200" y="3355300"/>
            <a:ext cx="8305800" cy="3108543"/>
          </a:xfrm>
          <a:prstGeom prst="rect">
            <a:avLst/>
          </a:prstGeom>
          <a:noFill/>
        </p:spPr>
        <p:txBody>
          <a:bodyPr wrap="square" rtlCol="0">
            <a:spAutoFit/>
          </a:bodyPr>
          <a:lstStyle/>
          <a:p>
            <a:r>
              <a:rPr lang="en-US" sz="1400" dirty="0">
                <a:solidFill>
                  <a:schemeClr val="dk1"/>
                </a:solidFill>
              </a:rPr>
              <a:t>Historian Tori Talbot wrote, “</a:t>
            </a:r>
            <a:r>
              <a:rPr lang="en" sz="1400" dirty="0">
                <a:solidFill>
                  <a:schemeClr val="dk1"/>
                </a:solidFill>
              </a:rPr>
              <a:t>He was a staunch promoter of eugenics, a discredited movement aimed at scientifically proving white racial superiority and thereby justifying the marginalizing of non-white people. Employing Virginia</a:t>
            </a:r>
            <a:r>
              <a:rPr lang="en" sz="1400" dirty="0">
                <a:solidFill>
                  <a:schemeClr val="dk1"/>
                </a:solidFill>
                <a:hlinkClick r:id="rId2"/>
              </a:rPr>
              <a:t>’</a:t>
            </a:r>
            <a:r>
              <a:rPr lang="en" sz="1400" dirty="0">
                <a:solidFill>
                  <a:schemeClr val="dk1"/>
                </a:solidFill>
              </a:rPr>
              <a:t>s </a:t>
            </a:r>
            <a:r>
              <a:rPr lang="en-US" sz="1400" dirty="0">
                <a:solidFill>
                  <a:schemeClr val="dk1"/>
                </a:solidFill>
              </a:rPr>
              <a:t>Act to Preserve Racial Integrity (1924)</a:t>
            </a:r>
            <a:r>
              <a:rPr lang="en" sz="1400" dirty="0">
                <a:solidFill>
                  <a:schemeClr val="dk1"/>
                </a:solidFill>
              </a:rPr>
              <a:t>, Plecker effectively separated Virginia citizens into two simplified racial categories: white and colored. The law…required that a racial description of every person be recorded at birth, while criminalizing marriages between whites and non-whites. Plecker's policies used deceptive scientific evidence to deem blacks a lesser class of human beings, but they also targeted poor whites and anyone he or other eugenicists considered "feebleminded." Asserting that </a:t>
            </a:r>
            <a:r>
              <a:rPr lang="en-US" sz="1400" dirty="0">
                <a:solidFill>
                  <a:schemeClr val="dk1"/>
                </a:solidFill>
              </a:rPr>
              <a:t>Virginia Indians </a:t>
            </a:r>
            <a:r>
              <a:rPr lang="en" sz="1400" dirty="0">
                <a:solidFill>
                  <a:schemeClr val="dk1"/>
                </a:solidFill>
              </a:rPr>
              <a:t>were, in fact, "mixed-blooded negroes," </a:t>
            </a:r>
          </a:p>
          <a:p>
            <a:endParaRPr lang="en" sz="1400" dirty="0">
              <a:solidFill>
                <a:schemeClr val="dk1"/>
              </a:solidFill>
            </a:endParaRPr>
          </a:p>
          <a:p>
            <a:r>
              <a:rPr lang="en" sz="1400" dirty="0">
                <a:solidFill>
                  <a:schemeClr val="dk1"/>
                </a:solidFill>
              </a:rPr>
              <a:t>Plecker also pressured state agencies into reclassifying Indians as "colored." The policy's legacy was effectively to erase "Indian" as an identity and has made it difficult for Virginia Indians to gain state and federal recognition. Asserting that </a:t>
            </a:r>
            <a:r>
              <a:rPr lang="en-US" sz="1400" dirty="0">
                <a:solidFill>
                  <a:schemeClr val="dk1"/>
                </a:solidFill>
              </a:rPr>
              <a:t>Virginia Indians </a:t>
            </a:r>
            <a:r>
              <a:rPr lang="en" sz="1400" dirty="0">
                <a:solidFill>
                  <a:schemeClr val="dk1"/>
                </a:solidFill>
              </a:rPr>
              <a:t>were, in fact, "mixed-blooded negroes," Plecker also pressured state agencies into reclassifying Indians as "colored." The policy's legacy was </a:t>
            </a:r>
            <a:r>
              <a:rPr lang="en-US" sz="1400" dirty="0">
                <a:solidFill>
                  <a:schemeClr val="dk1"/>
                </a:solidFill>
              </a:rPr>
              <a:t>to e</a:t>
            </a:r>
            <a:r>
              <a:rPr lang="en" sz="1400" dirty="0">
                <a:solidFill>
                  <a:schemeClr val="dk1"/>
                </a:solidFill>
              </a:rPr>
              <a:t>rase "Indian" </a:t>
            </a:r>
            <a:r>
              <a:rPr lang="en-US" sz="1400" dirty="0">
                <a:solidFill>
                  <a:schemeClr val="dk1"/>
                </a:solidFill>
              </a:rPr>
              <a:t>as an identity, or in effect conduct a “bureaucratic genocide” making </a:t>
            </a:r>
            <a:r>
              <a:rPr lang="en" sz="1400" dirty="0">
                <a:solidFill>
                  <a:schemeClr val="dk1"/>
                </a:solidFill>
              </a:rPr>
              <a:t>it difficult for Virginia Indians to gain state and federal recognition.”</a:t>
            </a:r>
            <a:endParaRPr lang="en-US" sz="1400" dirty="0"/>
          </a:p>
        </p:txBody>
      </p:sp>
      <p:pic>
        <p:nvPicPr>
          <p:cNvPr id="9" name="Content Placeholder 8">
            <a:extLst>
              <a:ext uri="{FF2B5EF4-FFF2-40B4-BE49-F238E27FC236}">
                <a16:creationId xmlns:a16="http://schemas.microsoft.com/office/drawing/2014/main" id="{FCA0694E-E2D3-4C19-BCE2-D1BE0561BA7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914400"/>
            <a:ext cx="2743200" cy="2044248"/>
          </a:xfrm>
        </p:spPr>
      </p:pic>
      <p:sp>
        <p:nvSpPr>
          <p:cNvPr id="6" name="Rectangle 5"/>
          <p:cNvSpPr/>
          <p:nvPr/>
        </p:nvSpPr>
        <p:spPr>
          <a:xfrm>
            <a:off x="381000" y="457200"/>
            <a:ext cx="8382000" cy="62484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88C43-6166-4049-A6AF-F461DA6C1D9A}"/>
              </a:ext>
            </a:extLst>
          </p:cNvPr>
          <p:cNvSpPr>
            <a:spLocks noGrp="1"/>
          </p:cNvSpPr>
          <p:nvPr>
            <p:ph type="title"/>
          </p:nvPr>
        </p:nvSpPr>
        <p:spPr>
          <a:xfrm>
            <a:off x="2590800" y="152400"/>
            <a:ext cx="3352800" cy="458787"/>
          </a:xfrm>
          <a:solidFill>
            <a:schemeClr val="accent3"/>
          </a:solidFill>
        </p:spPr>
        <p:txBody>
          <a:bodyPr/>
          <a:lstStyle/>
          <a:p>
            <a:pPr algn="ctr"/>
            <a:r>
              <a:rPr lang="en-US" sz="2400" dirty="0">
                <a:solidFill>
                  <a:schemeClr val="accent6"/>
                </a:solidFill>
              </a:rPr>
              <a:t>Walter Ashby </a:t>
            </a:r>
            <a:r>
              <a:rPr lang="en-US" sz="2400" dirty="0" err="1">
                <a:solidFill>
                  <a:schemeClr val="accent6"/>
                </a:solidFill>
              </a:rPr>
              <a:t>Plecker</a:t>
            </a:r>
            <a:endParaRPr lang="en-US" sz="2400" dirty="0">
              <a:solidFill>
                <a:schemeClr val="accent6"/>
              </a:solidFill>
            </a:endParaRPr>
          </a:p>
        </p:txBody>
      </p:sp>
    </p:spTree>
    <p:extLst>
      <p:ext uri="{BB962C8B-B14F-4D97-AF65-F5344CB8AC3E}">
        <p14:creationId xmlns:p14="http://schemas.microsoft.com/office/powerpoint/2010/main" val="1230032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914400" y="304800"/>
            <a:ext cx="3201967" cy="572700"/>
          </a:xfrm>
          <a:prstGeom prst="rect">
            <a:avLst/>
          </a:prstGeom>
        </p:spPr>
        <p:txBody>
          <a:bodyPr spcFirstLastPara="1" vert="horz" wrap="square" lIns="91425" tIns="91425" rIns="91425" bIns="91425" numCol="1" anchor="t" anchorCtr="0" compatLnSpc="1">
            <a:prstTxWarp prst="textNoShape">
              <a:avLst/>
            </a:prstTxWarp>
            <a:noAutofit/>
          </a:bodyPr>
          <a:lstStyle/>
          <a:p>
            <a:r>
              <a:rPr lang="en" sz="2000" b="1" dirty="0">
                <a:solidFill>
                  <a:schemeClr val="accent6"/>
                </a:solidFill>
              </a:rPr>
              <a:t>Racial Integrity Act of 1924</a:t>
            </a:r>
            <a:endParaRPr sz="2000" b="1" dirty="0">
              <a:solidFill>
                <a:schemeClr val="accent6"/>
              </a:solidFill>
            </a:endParaRPr>
          </a:p>
        </p:txBody>
      </p:sp>
      <p:sp>
        <p:nvSpPr>
          <p:cNvPr id="108" name="Google Shape;108;p20"/>
          <p:cNvSpPr txBox="1">
            <a:spLocks noGrp="1"/>
          </p:cNvSpPr>
          <p:nvPr>
            <p:ph type="body" idx="1"/>
          </p:nvPr>
        </p:nvSpPr>
        <p:spPr>
          <a:xfrm>
            <a:off x="609600" y="762000"/>
            <a:ext cx="3962400" cy="54102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nSpc>
                <a:spcPct val="131250"/>
              </a:lnSpc>
              <a:buNone/>
            </a:pPr>
            <a:r>
              <a:rPr lang="en" sz="1400" dirty="0">
                <a:solidFill>
                  <a:schemeClr val="dk1"/>
                </a:solidFill>
                <a:latin typeface="Times New Roman"/>
                <a:ea typeface="Times New Roman"/>
                <a:cs typeface="Times New Roman"/>
                <a:sym typeface="Times New Roman"/>
              </a:rPr>
              <a:t>The Racial Integrity Act of 1924 among others required all Virginians to fill out a certificate of racial composition to be approved by the Bureau of Vital Statistics.  This certificate was necessary in order to marry in Virginia.  The Act made it illegal for a white person to marry anyone but a white person.  </a:t>
            </a:r>
            <a:r>
              <a:rPr lang="en-US" sz="1400" b="1" i="1" dirty="0">
                <a:solidFill>
                  <a:schemeClr val="dk1"/>
                </a:solidFill>
                <a:latin typeface="Times New Roman"/>
                <a:ea typeface="Times New Roman"/>
                <a:cs typeface="Times New Roman"/>
                <a:sym typeface="Times New Roman"/>
              </a:rPr>
              <a:t>Even the great grandchildren of Thomas Jefferson and Sally Hemmings were classified as colored under this law since they were not of “pure white race</a:t>
            </a:r>
            <a:r>
              <a:rPr lang="en-US" sz="1400" b="1" i="1" dirty="0">
                <a:solidFill>
                  <a:schemeClr val="dk1"/>
                </a:solidFill>
                <a:ea typeface="Times New Roman"/>
                <a:cs typeface="Times New Roman"/>
                <a:sym typeface="Times New Roman"/>
              </a:rPr>
              <a:t>.” </a:t>
            </a:r>
            <a:r>
              <a:rPr lang="en-US" sz="1400" dirty="0">
                <a:solidFill>
                  <a:schemeClr val="dk1"/>
                </a:solidFill>
                <a:ea typeface="Times New Roman"/>
                <a:cs typeface="Times New Roman"/>
                <a:sym typeface="Times New Roman"/>
              </a:rPr>
              <a:t>In addition, “For the purpose of this act, the term "white person" shall apply only to the person who has no trace whatsoever of any blood other than Caucasian; but persons who have one-sixteenth or less of the blood of the American Indian and have no other non-</a:t>
            </a:r>
            <a:r>
              <a:rPr lang="en-US" sz="1400" dirty="0" err="1">
                <a:solidFill>
                  <a:schemeClr val="dk1"/>
                </a:solidFill>
                <a:ea typeface="Times New Roman"/>
                <a:cs typeface="Times New Roman"/>
                <a:sym typeface="Times New Roman"/>
              </a:rPr>
              <a:t>Caucasic</a:t>
            </a:r>
            <a:r>
              <a:rPr lang="en-US" sz="1400" dirty="0">
                <a:solidFill>
                  <a:schemeClr val="dk1"/>
                </a:solidFill>
                <a:ea typeface="Times New Roman"/>
                <a:cs typeface="Times New Roman"/>
                <a:sym typeface="Times New Roman"/>
              </a:rPr>
              <a:t> blood shall be deemed to be white persons.” </a:t>
            </a:r>
            <a:r>
              <a:rPr lang="en" sz="1400" dirty="0">
                <a:solidFill>
                  <a:schemeClr val="dk1"/>
                </a:solidFill>
                <a:latin typeface="Times New Roman"/>
                <a:ea typeface="Times New Roman"/>
                <a:cs typeface="Times New Roman"/>
                <a:sym typeface="Times New Roman"/>
              </a:rPr>
              <a:t>This also applied to marriages between whites and Asians or other people who were legally </a:t>
            </a:r>
            <a:r>
              <a:rPr lang="en-US" sz="1400" dirty="0">
                <a:solidFill>
                  <a:schemeClr val="dk1"/>
                </a:solidFill>
                <a:latin typeface="Times New Roman"/>
                <a:ea typeface="Times New Roman"/>
                <a:cs typeface="Times New Roman"/>
                <a:sym typeface="Times New Roman"/>
              </a:rPr>
              <a:t>considered </a:t>
            </a:r>
            <a:r>
              <a:rPr lang="en" sz="1400" dirty="0">
                <a:solidFill>
                  <a:schemeClr val="dk1"/>
                </a:solidFill>
                <a:latin typeface="Times New Roman"/>
                <a:ea typeface="Times New Roman"/>
                <a:cs typeface="Times New Roman"/>
                <a:sym typeface="Times New Roman"/>
              </a:rPr>
              <a:t>“colored” no</a:t>
            </a:r>
            <a:r>
              <a:rPr lang="en-US" sz="1400" dirty="0">
                <a:solidFill>
                  <a:schemeClr val="dk1"/>
                </a:solidFill>
                <a:latin typeface="Times New Roman"/>
                <a:ea typeface="Times New Roman"/>
                <a:cs typeface="Times New Roman"/>
                <a:sym typeface="Times New Roman"/>
              </a:rPr>
              <a:t>t</a:t>
            </a:r>
            <a:r>
              <a:rPr lang="en" sz="1400" dirty="0">
                <a:solidFill>
                  <a:schemeClr val="dk1"/>
                </a:solidFill>
                <a:latin typeface="Times New Roman"/>
                <a:ea typeface="Times New Roman"/>
                <a:cs typeface="Times New Roman"/>
                <a:sym typeface="Times New Roman"/>
              </a:rPr>
              <a:t> white.</a:t>
            </a:r>
            <a:endParaRPr sz="1400" dirty="0">
              <a:solidFill>
                <a:schemeClr val="dk1"/>
              </a:solidFill>
              <a:latin typeface="Times New Roman"/>
              <a:ea typeface="Times New Roman"/>
              <a:cs typeface="Times New Roman"/>
              <a:sym typeface="Times New Roman"/>
            </a:endParaRPr>
          </a:p>
          <a:p>
            <a:pPr marL="0" indent="0">
              <a:spcAft>
                <a:spcPts val="1600"/>
              </a:spcAft>
              <a:buNone/>
            </a:pPr>
            <a:endParaRPr dirty="0"/>
          </a:p>
        </p:txBody>
      </p:sp>
      <p:pic>
        <p:nvPicPr>
          <p:cNvPr id="4" name="Picture 3">
            <a:extLst>
              <a:ext uri="{FF2B5EF4-FFF2-40B4-BE49-F238E27FC236}">
                <a16:creationId xmlns:a16="http://schemas.microsoft.com/office/drawing/2014/main" id="{10F0F192-4C6F-432D-8984-3CB0196D3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81000"/>
            <a:ext cx="3838352" cy="5930097"/>
          </a:xfrm>
          <a:prstGeom prst="rect">
            <a:avLst/>
          </a:prstGeom>
        </p:spPr>
      </p:pic>
      <p:sp>
        <p:nvSpPr>
          <p:cNvPr id="5" name="Rectangle 4"/>
          <p:cNvSpPr/>
          <p:nvPr/>
        </p:nvSpPr>
        <p:spPr>
          <a:xfrm>
            <a:off x="381000" y="228600"/>
            <a:ext cx="8458200" cy="6400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21"/>
          <p:cNvSpPr txBox="1"/>
          <p:nvPr/>
        </p:nvSpPr>
        <p:spPr>
          <a:xfrm>
            <a:off x="685801" y="1219200"/>
            <a:ext cx="2209800" cy="38100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 sz="1600" dirty="0"/>
              <a:t>An example of </a:t>
            </a:r>
          </a:p>
          <a:p>
            <a:pPr>
              <a:spcBef>
                <a:spcPts val="0"/>
              </a:spcBef>
              <a:spcAft>
                <a:spcPts val="0"/>
              </a:spcAft>
            </a:pPr>
            <a:r>
              <a:rPr lang="en" sz="1600" dirty="0"/>
              <a:t>anti-miscegenation in Virginia is the application for the marriage certificate from 1924.</a:t>
            </a:r>
            <a:endParaRPr sz="1600" dirty="0"/>
          </a:p>
          <a:p>
            <a:pPr algn="ctr">
              <a:spcBef>
                <a:spcPts val="0"/>
              </a:spcBef>
              <a:spcAft>
                <a:spcPts val="0"/>
              </a:spcAft>
            </a:pPr>
            <a:endParaRPr sz="1600" dirty="0"/>
          </a:p>
          <a:p>
            <a:pPr>
              <a:spcBef>
                <a:spcPts val="0"/>
              </a:spcBef>
              <a:spcAft>
                <a:spcPts val="0"/>
              </a:spcAft>
            </a:pPr>
            <a:r>
              <a:rPr lang="en" sz="1600" dirty="0"/>
              <a:t>One had to disclose under oath if they were white, colored or mixed as defined by Chapter 371 of the Acts of Assembly of Virginia of 1924.</a:t>
            </a:r>
            <a:endParaRPr sz="1600" dirty="0"/>
          </a:p>
        </p:txBody>
      </p:sp>
      <p:pic>
        <p:nvPicPr>
          <p:cNvPr id="4" name="Google Shape;113;p21">
            <a:extLst>
              <a:ext uri="{FF2B5EF4-FFF2-40B4-BE49-F238E27FC236}">
                <a16:creationId xmlns:a16="http://schemas.microsoft.com/office/drawing/2014/main" id="{A7A417AA-DD78-4592-A15D-DD8C3DD74878}"/>
              </a:ext>
            </a:extLst>
          </p:cNvPr>
          <p:cNvPicPr preferRelativeResize="0"/>
          <p:nvPr/>
        </p:nvPicPr>
        <p:blipFill>
          <a:blip r:embed="rId3" cstate="print">
            <a:alphaModFix/>
          </a:blip>
          <a:stretch>
            <a:fillRect/>
          </a:stretch>
        </p:blipFill>
        <p:spPr>
          <a:xfrm>
            <a:off x="3124200" y="914400"/>
            <a:ext cx="4953000" cy="5562600"/>
          </a:xfrm>
          <a:prstGeom prst="rect">
            <a:avLst/>
          </a:prstGeom>
          <a:noFill/>
          <a:ln>
            <a:noFill/>
          </a:ln>
        </p:spPr>
      </p:pic>
      <p:sp>
        <p:nvSpPr>
          <p:cNvPr id="6" name="Rectangle 5"/>
          <p:cNvSpPr/>
          <p:nvPr/>
        </p:nvSpPr>
        <p:spPr>
          <a:xfrm>
            <a:off x="381000" y="533400"/>
            <a:ext cx="8077200" cy="6019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107;p20"/>
          <p:cNvSpPr txBox="1">
            <a:spLocks noGrp="1"/>
          </p:cNvSpPr>
          <p:nvPr>
            <p:ph type="title"/>
          </p:nvPr>
        </p:nvSpPr>
        <p:spPr>
          <a:xfrm>
            <a:off x="2971800" y="304800"/>
            <a:ext cx="2668567" cy="572700"/>
          </a:xfrm>
          <a:prstGeom prst="rect">
            <a:avLst/>
          </a:prstGeom>
          <a:solidFill>
            <a:schemeClr val="accent3"/>
          </a:solidFill>
        </p:spPr>
        <p:txBody>
          <a:bodyPr spcFirstLastPara="1" vert="horz" wrap="square" lIns="91425" tIns="91425" rIns="91425" bIns="91425" numCol="1" anchor="t" anchorCtr="0" compatLnSpc="1">
            <a:prstTxWarp prst="textNoShape">
              <a:avLst/>
            </a:prstTxWarp>
            <a:noAutofit/>
          </a:bodyPr>
          <a:lstStyle/>
          <a:p>
            <a:r>
              <a:rPr lang="en" sz="2000" b="1" dirty="0">
                <a:solidFill>
                  <a:schemeClr val="accent6"/>
                </a:solidFill>
              </a:rPr>
              <a:t>Marriage License</a:t>
            </a:r>
            <a:endParaRPr sz="2000" b="1" dirty="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4114800" y="152400"/>
            <a:ext cx="4690533" cy="1524000"/>
          </a:xfrm>
        </p:spPr>
        <p:txBody>
          <a:bodyPr/>
          <a:lstStyle/>
          <a:p>
            <a:pPr eaLnBrk="1" hangingPunct="1"/>
            <a:r>
              <a:rPr lang="en-US" altLang="en-US" sz="2400" b="1" dirty="0">
                <a:solidFill>
                  <a:schemeClr val="accent6"/>
                </a:solidFill>
              </a:rPr>
              <a:t>The U.S. Recruits Indigenous Forces During the </a:t>
            </a:r>
            <a:br>
              <a:rPr lang="en-US" altLang="en-US" sz="2400" b="1" dirty="0">
                <a:solidFill>
                  <a:schemeClr val="accent6"/>
                </a:solidFill>
              </a:rPr>
            </a:br>
            <a:r>
              <a:rPr lang="en-US" altLang="en-US" sz="2400" b="1" dirty="0">
                <a:solidFill>
                  <a:schemeClr val="accent6"/>
                </a:solidFill>
              </a:rPr>
              <a:t>Philippine-American War</a:t>
            </a:r>
            <a:br>
              <a:rPr lang="en-US" altLang="en-US" sz="2400" b="1" dirty="0">
                <a:solidFill>
                  <a:schemeClr val="accent6"/>
                </a:solidFill>
              </a:rPr>
            </a:br>
            <a:r>
              <a:rPr lang="en-US" altLang="en-US" sz="1800" b="1" dirty="0">
                <a:solidFill>
                  <a:schemeClr val="accent6"/>
                </a:solidFill>
              </a:rPr>
              <a:t>1899-1902</a:t>
            </a:r>
          </a:p>
        </p:txBody>
      </p:sp>
      <p:sp>
        <p:nvSpPr>
          <p:cNvPr id="25602" name="Rectangle 1027"/>
          <p:cNvSpPr>
            <a:spLocks noGrp="1" noChangeArrowheads="1"/>
          </p:cNvSpPr>
          <p:nvPr>
            <p:ph type="body" sz="half" idx="1"/>
          </p:nvPr>
        </p:nvSpPr>
        <p:spPr>
          <a:xfrm>
            <a:off x="228600" y="457200"/>
            <a:ext cx="3962400" cy="4724400"/>
          </a:xfrm>
        </p:spPr>
        <p:txBody>
          <a:bodyPr/>
          <a:lstStyle/>
          <a:p>
            <a:pPr marL="114300" indent="0">
              <a:buNone/>
            </a:pPr>
            <a:r>
              <a:rPr lang="en-US" sz="1400" dirty="0"/>
              <a:t>Americans of Filipino ancestry served in the U.S. Army as early as the war of 1812. Anecdotal evidence collected by the Department of Defense suggests that some of the so-called "</a:t>
            </a:r>
            <a:r>
              <a:rPr lang="en-US" sz="1400" dirty="0" err="1"/>
              <a:t>Manilamen</a:t>
            </a:r>
            <a:r>
              <a:rPr lang="en-US" sz="1400" dirty="0"/>
              <a:t>" participated as part of the force assembled by French buccaneer Jean Baptiste Lafitte to help Gen. Andrew Jackson defend New Orleans from British invasion in 1815 -- the last battle of the War of 1812.</a:t>
            </a:r>
          </a:p>
          <a:p>
            <a:pPr marL="114300" indent="0">
              <a:buNone/>
            </a:pPr>
            <a:endParaRPr lang="en-US" altLang="en-US" sz="1400" dirty="0"/>
          </a:p>
          <a:p>
            <a:pPr marL="114300" indent="0" eaLnBrk="1" hangingPunct="1">
              <a:buNone/>
            </a:pPr>
            <a:r>
              <a:rPr lang="en-US" altLang="en-US" sz="1400" dirty="0"/>
              <a:t>The Philippine-American War resulted in a second wave of Filipinos joining the U.S. Armed Forces. In 1899, the U.S. Army recruited Filipinos who had superior knowledge of the terrain, spoke the languages and were hostile the “dictatorial” regime of Emilio Aguinaldo. On 10 September 1899, the Military Governor General of the Philippines, Lieutenant General Elwell S. Otis, authorized  the creation of the first native Filipino unit to join the U. S. Army,  the </a:t>
            </a:r>
            <a:r>
              <a:rPr lang="en-US" altLang="en-US" sz="1400" dirty="0" err="1"/>
              <a:t>Macabebe</a:t>
            </a:r>
            <a:r>
              <a:rPr lang="en-US" altLang="en-US" sz="1400" dirty="0"/>
              <a:t> Scouts. (Above right) </a:t>
            </a:r>
          </a:p>
          <a:p>
            <a:pPr marL="114300" indent="0" eaLnBrk="1" hangingPunct="1">
              <a:buNone/>
            </a:pPr>
            <a:endParaRPr lang="en-US" altLang="en-US" sz="1400" dirty="0"/>
          </a:p>
          <a:p>
            <a:pPr eaLnBrk="1" hangingPunct="1"/>
            <a:endParaRPr lang="en-US" altLang="en-US" sz="1050" dirty="0"/>
          </a:p>
        </p:txBody>
      </p:sp>
      <p:pic>
        <p:nvPicPr>
          <p:cNvPr id="7" name="Picture 6">
            <a:extLst>
              <a:ext uri="{FF2B5EF4-FFF2-40B4-BE49-F238E27FC236}">
                <a16:creationId xmlns:a16="http://schemas.microsoft.com/office/drawing/2014/main" id="{F2A7EB70-585F-4FBC-A67D-373C69803803}"/>
              </a:ext>
            </a:extLst>
          </p:cNvPr>
          <p:cNvPicPr>
            <a:picLocks noChangeAspect="1"/>
          </p:cNvPicPr>
          <p:nvPr/>
        </p:nvPicPr>
        <p:blipFill>
          <a:blip r:embed="rId3" cstate="print"/>
          <a:stretch>
            <a:fillRect/>
          </a:stretch>
        </p:blipFill>
        <p:spPr>
          <a:xfrm>
            <a:off x="4191000" y="1752600"/>
            <a:ext cx="4164853" cy="2124075"/>
          </a:xfrm>
          <a:prstGeom prst="rect">
            <a:avLst/>
          </a:prstGeom>
        </p:spPr>
      </p:pic>
      <p:pic>
        <p:nvPicPr>
          <p:cNvPr id="9" name="Picture 8">
            <a:extLst>
              <a:ext uri="{FF2B5EF4-FFF2-40B4-BE49-F238E27FC236}">
                <a16:creationId xmlns:a16="http://schemas.microsoft.com/office/drawing/2014/main" id="{EEA6A522-A141-4993-8F50-799DF9E58D5C}"/>
              </a:ext>
            </a:extLst>
          </p:cNvPr>
          <p:cNvPicPr>
            <a:picLocks noChangeAspect="1"/>
          </p:cNvPicPr>
          <p:nvPr/>
        </p:nvPicPr>
        <p:blipFill>
          <a:blip r:embed="rId4" cstate="print"/>
          <a:stretch>
            <a:fillRect/>
          </a:stretch>
        </p:blipFill>
        <p:spPr>
          <a:xfrm>
            <a:off x="6400800" y="4114800"/>
            <a:ext cx="1600200" cy="2239625"/>
          </a:xfrm>
          <a:prstGeom prst="rect">
            <a:avLst/>
          </a:prstGeom>
        </p:spPr>
      </p:pic>
      <p:sp>
        <p:nvSpPr>
          <p:cNvPr id="6" name="Rectangle 1027"/>
          <p:cNvSpPr txBox="1">
            <a:spLocks noChangeArrowheads="1"/>
          </p:cNvSpPr>
          <p:nvPr/>
        </p:nvSpPr>
        <p:spPr bwMode="auto">
          <a:xfrm>
            <a:off x="228600" y="5029200"/>
            <a:ext cx="61722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430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400" b="0" i="0" u="none" strike="noStrike" kern="0" cap="none" spc="0" normalizeH="0" baseline="0" noProof="0" dirty="0">
                <a:ln>
                  <a:noFill/>
                </a:ln>
                <a:solidFill>
                  <a:schemeClr val="tx1"/>
                </a:solidFill>
                <a:effectLst/>
                <a:uLnTx/>
                <a:uFillTx/>
                <a:latin typeface="+mn-lt"/>
                <a:ea typeface="+mn-ea"/>
                <a:cs typeface="+mn-cs"/>
              </a:rPr>
              <a:t>During the Philippine-American War the U.S. Navy placed a maritime blockade around the archipelago preventing weapons and supplies from reaching the forces of the First Philippine Republic. In addition, naval vessels supported the Army’s movement from island-to-island. On 8 April 1901, President William McKinley (below right) signed an Executive Order authorizing the Navy to enlist 500 Filipinos in the US Navy to serve warships operating as part of the “Insular Force” in the Philippines.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1050" b="0" i="0" u="none" strike="noStrike" kern="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152400" y="152400"/>
            <a:ext cx="8763000" cy="65532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304800" y="228600"/>
            <a:ext cx="4438651" cy="6477000"/>
          </a:xfrm>
        </p:spPr>
        <p:txBody>
          <a:bodyPr/>
          <a:lstStyle/>
          <a:p>
            <a:pPr eaLnBrk="1" hangingPunct="1">
              <a:lnSpc>
                <a:spcPct val="90000"/>
              </a:lnSpc>
              <a:defRPr/>
            </a:pPr>
            <a:r>
              <a:rPr lang="en-US" sz="1400" b="1" dirty="0">
                <a:solidFill>
                  <a:schemeClr val="accent6"/>
                </a:solidFill>
              </a:rPr>
              <a:t>1912: </a:t>
            </a:r>
            <a:r>
              <a:rPr lang="en-US" sz="1400" dirty="0"/>
              <a:t>Woodrow Wilson is elected President of the United States.  He signed the Jones Act of 1916. The United States government pledged to conduct a referendum on Philippine independence when 60% of adult males could read and write English, or 75% any language. Under Governor Frances B. Harrison, a program of “Filipinization” begins.  Filipinos play a larger role in running the colonial government.  For example, Filipino soldiers and sailors are tasked with the responsibility of defending Luzon in the event of invasion.</a:t>
            </a:r>
          </a:p>
          <a:p>
            <a:pPr marL="0" indent="0">
              <a:lnSpc>
                <a:spcPct val="90000"/>
              </a:lnSpc>
              <a:buNone/>
              <a:defRPr/>
            </a:pPr>
            <a:endParaRPr lang="en-US" sz="1400" dirty="0"/>
          </a:p>
          <a:p>
            <a:pPr eaLnBrk="1" hangingPunct="1">
              <a:lnSpc>
                <a:spcPct val="90000"/>
              </a:lnSpc>
              <a:defRPr/>
            </a:pPr>
            <a:r>
              <a:rPr lang="en-US" sz="1400" b="1" dirty="0">
                <a:solidFill>
                  <a:schemeClr val="accent6"/>
                </a:solidFill>
              </a:rPr>
              <a:t>1916: </a:t>
            </a:r>
            <a:r>
              <a:rPr lang="en-US" sz="1400" dirty="0"/>
              <a:t>The U.S. Congress passes Jones Act 1916 eventually guaranteeing the Philippines independence.  As a part of the “Filipinization” Filipino forces will defend Luzon. The law established a Philippine Senate within the Philippine legislature. </a:t>
            </a:r>
          </a:p>
          <a:p>
            <a:pPr eaLnBrk="1" hangingPunct="1">
              <a:lnSpc>
                <a:spcPct val="90000"/>
              </a:lnSpc>
              <a:defRPr/>
            </a:pPr>
            <a:endParaRPr lang="en-US" sz="1400" dirty="0"/>
          </a:p>
          <a:p>
            <a:pPr eaLnBrk="1" hangingPunct="1">
              <a:lnSpc>
                <a:spcPct val="90000"/>
              </a:lnSpc>
              <a:defRPr/>
            </a:pPr>
            <a:r>
              <a:rPr lang="en-US" sz="1400" b="1" dirty="0">
                <a:solidFill>
                  <a:schemeClr val="accent6"/>
                </a:solidFill>
              </a:rPr>
              <a:t>1917-1918: </a:t>
            </a:r>
            <a:r>
              <a:rPr lang="en-US" sz="1400" dirty="0"/>
              <a:t>When the United States entered World War I,  </a:t>
            </a:r>
            <a:r>
              <a:rPr lang="en-US" sz="1400" dirty="0" err="1"/>
              <a:t>Nationalista</a:t>
            </a:r>
            <a:r>
              <a:rPr lang="en-US" sz="1400" dirty="0"/>
              <a:t> Party leader Manuel Quezon, urged the Wilson administration to allow Filipinos to serve with the American Expeditionary Forces (AEF) in France.  The War Department refused the offer.  However, Filipinos made up the majority of the U. S. Army forces based in the archipelago during the war. However, of 16,137 soldiers defending the Philippines that year, 6,738 were Philippine Scouts.</a:t>
            </a:r>
            <a:r>
              <a:rPr lang="en-US" altLang="en-US" sz="1400" dirty="0"/>
              <a:t> The U. S. Navy allowed 6,134 Filipinos to serve with the fleet during the Great War.  Filipinos in the Regular Navy fought German U-boats in the Atlantic </a:t>
            </a:r>
            <a:endParaRPr lang="en-US" sz="1400" dirty="0"/>
          </a:p>
          <a:p>
            <a:pPr eaLnBrk="1" hangingPunct="1">
              <a:defRPr/>
            </a:pPr>
            <a:endParaRPr lang="en-US" sz="750" dirty="0"/>
          </a:p>
        </p:txBody>
      </p:sp>
      <p:sp>
        <p:nvSpPr>
          <p:cNvPr id="28675" name="TextBox 3"/>
          <p:cNvSpPr txBox="1">
            <a:spLocks noChangeArrowheads="1"/>
          </p:cNvSpPr>
          <p:nvPr/>
        </p:nvSpPr>
        <p:spPr bwMode="auto">
          <a:xfrm>
            <a:off x="5334000" y="3200400"/>
            <a:ext cx="3314700" cy="577081"/>
          </a:xfrm>
          <a:prstGeom prst="rect">
            <a:avLst/>
          </a:prstGeom>
          <a:noFill/>
          <a:ln w="9525">
            <a:noFill/>
            <a:miter lim="800000"/>
            <a:headEnd/>
            <a:tailEnd/>
          </a:ln>
        </p:spPr>
        <p:txBody>
          <a:bodyPr>
            <a:spAutoFit/>
          </a:bodyPr>
          <a:lstStyle/>
          <a:p>
            <a:r>
              <a:rPr lang="en-US" sz="1050" dirty="0"/>
              <a:t>Above: Filipino American mess stewards on the USS </a:t>
            </a:r>
            <a:r>
              <a:rPr lang="en-US" sz="1050" i="1" dirty="0"/>
              <a:t>Seattle</a:t>
            </a:r>
            <a:r>
              <a:rPr lang="en-US" sz="1050" dirty="0"/>
              <a:t> c. 1932. Below: Philippine Scouts on parade in 1905.</a:t>
            </a:r>
          </a:p>
        </p:txBody>
      </p:sp>
      <p:pic>
        <p:nvPicPr>
          <p:cNvPr id="7" name="Picture 5">
            <a:extLst>
              <a:ext uri="{FF2B5EF4-FFF2-40B4-BE49-F238E27FC236}">
                <a16:creationId xmlns:a16="http://schemas.microsoft.com/office/drawing/2014/main" id="{D91F660D-8EFE-40A7-9BB1-C43FE38E9483}"/>
              </a:ext>
            </a:extLst>
          </p:cNvPr>
          <p:cNvPicPr>
            <a:picLocks noChangeAspect="1"/>
          </p:cNvPicPr>
          <p:nvPr/>
        </p:nvPicPr>
        <p:blipFill>
          <a:blip r:embed="rId3" cstate="print"/>
          <a:srcRect/>
          <a:stretch>
            <a:fillRect/>
          </a:stretch>
        </p:blipFill>
        <p:spPr bwMode="auto">
          <a:xfrm>
            <a:off x="5029200" y="511854"/>
            <a:ext cx="3597520" cy="2580301"/>
          </a:xfrm>
          <a:prstGeom prst="rect">
            <a:avLst/>
          </a:prstGeom>
          <a:noFill/>
          <a:ln w="9525">
            <a:noFill/>
            <a:miter lim="800000"/>
            <a:headEnd/>
            <a:tailEnd/>
          </a:ln>
        </p:spPr>
      </p:pic>
      <p:pic>
        <p:nvPicPr>
          <p:cNvPr id="8" name="Picture 7">
            <a:extLst>
              <a:ext uri="{FF2B5EF4-FFF2-40B4-BE49-F238E27FC236}">
                <a16:creationId xmlns:a16="http://schemas.microsoft.com/office/drawing/2014/main" id="{0193D261-BE69-4796-A940-DFA1C9D1A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3886200"/>
            <a:ext cx="3371617" cy="2667000"/>
          </a:xfrm>
          <a:prstGeom prst="rect">
            <a:avLst/>
          </a:prstGeom>
        </p:spPr>
      </p:pic>
      <p:sp>
        <p:nvSpPr>
          <p:cNvPr id="6" name="Rectangle 5"/>
          <p:cNvSpPr/>
          <p:nvPr/>
        </p:nvSpPr>
        <p:spPr>
          <a:xfrm>
            <a:off x="152400" y="152400"/>
            <a:ext cx="8839200" cy="65532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4"/>
          <p:cNvSpPr txBox="1">
            <a:spLocks noGrp="1"/>
          </p:cNvSpPr>
          <p:nvPr>
            <p:ph type="body" idx="1"/>
          </p:nvPr>
        </p:nvSpPr>
        <p:spPr>
          <a:xfrm>
            <a:off x="228600" y="914400"/>
            <a:ext cx="3436009" cy="50292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None/>
            </a:pPr>
            <a:r>
              <a:rPr lang="en" dirty="0"/>
              <a:t>During the period 1901-1934 Filipino enlistees were transferred within circuits or registers of U.S. naval stations and ships. </a:t>
            </a:r>
          </a:p>
          <a:p>
            <a:pPr marL="0" indent="0">
              <a:buNone/>
            </a:pPr>
            <a:endParaRPr lang="en" dirty="0"/>
          </a:p>
          <a:p>
            <a:pPr marL="0" indent="0">
              <a:buNone/>
            </a:pPr>
            <a:r>
              <a:rPr lang="en" dirty="0"/>
              <a:t>Continual demands for steward enlistments persisted in August of 1943. For instance, in August 5th of that year the chief of the Bureau of Naval Personnel sent a memorandum to the Secretary of the Navy, requesting the assignment of more enlisted stewarts to the naval station in Manchester, Washington. </a:t>
            </a:r>
            <a:r>
              <a:rPr lang="en" baseline="30000" dirty="0"/>
              <a:t>1  </a:t>
            </a:r>
            <a:endParaRPr baseline="30000" dirty="0"/>
          </a:p>
          <a:p>
            <a:pPr marL="0" indent="0">
              <a:lnSpc>
                <a:spcPct val="115000"/>
              </a:lnSpc>
              <a:spcBef>
                <a:spcPts val="1600"/>
              </a:spcBef>
              <a:buNone/>
            </a:pPr>
            <a:r>
              <a:rPr lang="en" dirty="0"/>
              <a:t>Three weeks later, on August 27, the breau made another request for more steward assignments in the Naval Receiving Station and Naval Barracks in Washington, DC, the Naval Section Bases in Corpus Christi, TX and Panama City, FL, and the Advance Naval Base Personnel Depot in Camp Allen within the Naval Operating Base in Norfolk, VA.</a:t>
            </a:r>
            <a:endParaRPr dirty="0"/>
          </a:p>
          <a:p>
            <a:pPr marL="0" indent="0">
              <a:spcBef>
                <a:spcPts val="1600"/>
              </a:spcBef>
              <a:spcAft>
                <a:spcPts val="1600"/>
              </a:spcAft>
              <a:buNone/>
            </a:pPr>
            <a:endParaRPr baseline="30000" dirty="0"/>
          </a:p>
        </p:txBody>
      </p:sp>
      <p:sp>
        <p:nvSpPr>
          <p:cNvPr id="5" name="Rectangle 4"/>
          <p:cNvSpPr/>
          <p:nvPr/>
        </p:nvSpPr>
        <p:spPr>
          <a:xfrm>
            <a:off x="228598" y="457200"/>
            <a:ext cx="8763001" cy="61722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Google Shape;133;p24"/>
          <p:cNvSpPr txBox="1">
            <a:spLocks noGrp="1"/>
          </p:cNvSpPr>
          <p:nvPr>
            <p:ph type="title"/>
          </p:nvPr>
        </p:nvSpPr>
        <p:spPr>
          <a:xfrm>
            <a:off x="533400" y="152400"/>
            <a:ext cx="8153400" cy="914400"/>
          </a:xfrm>
          <a:prstGeom prst="rect">
            <a:avLst/>
          </a:prstGeom>
          <a:solidFill>
            <a:schemeClr val="accent3"/>
          </a:solidFill>
        </p:spPr>
        <p:txBody>
          <a:bodyPr spcFirstLastPara="1" vert="horz" wrap="square" lIns="91425" tIns="91425" rIns="91425" bIns="91425" numCol="1" anchor="t" anchorCtr="0" compatLnSpc="1">
            <a:prstTxWarp prst="textNoShape">
              <a:avLst/>
            </a:prstTxWarp>
            <a:noAutofit/>
          </a:bodyPr>
          <a:lstStyle/>
          <a:p>
            <a:pPr>
              <a:lnSpc>
                <a:spcPct val="115000"/>
              </a:lnSpc>
              <a:buClr>
                <a:schemeClr val="dk1"/>
              </a:buClr>
              <a:buSzPts val="1100"/>
            </a:pPr>
            <a:r>
              <a:rPr lang="en" sz="2400" b="1" dirty="0">
                <a:solidFill>
                  <a:schemeClr val="accent6"/>
                </a:solidFill>
                <a:latin typeface="Times New Roman"/>
                <a:ea typeface="Times New Roman"/>
                <a:cs typeface="Times New Roman"/>
                <a:sym typeface="Times New Roman"/>
              </a:rPr>
              <a:t>Filipinos Transferred to U.S. Naval Stations on Both Coasts</a:t>
            </a:r>
            <a:r>
              <a:rPr lang="en" sz="2400" dirty="0">
                <a:solidFill>
                  <a:schemeClr val="accent6"/>
                </a:solidFill>
                <a:latin typeface="Times New Roman"/>
                <a:ea typeface="Times New Roman"/>
                <a:cs typeface="Times New Roman"/>
                <a:sym typeface="Times New Roman"/>
              </a:rPr>
              <a:t> </a:t>
            </a:r>
            <a:endParaRPr sz="2400" dirty="0">
              <a:solidFill>
                <a:schemeClr val="accent6"/>
              </a:solidFill>
              <a:latin typeface="Times New Roman"/>
              <a:ea typeface="Times New Roman"/>
              <a:cs typeface="Times New Roman"/>
              <a:sym typeface="Times New Roman"/>
            </a:endParaRPr>
          </a:p>
          <a:p>
            <a:pPr>
              <a:lnSpc>
                <a:spcPct val="131250"/>
              </a:lnSpc>
              <a:buClr>
                <a:schemeClr val="dk1"/>
              </a:buClr>
              <a:buSzPts val="1100"/>
            </a:pPr>
            <a:endParaRPr sz="1200" dirty="0">
              <a:latin typeface="Times New Roman"/>
              <a:ea typeface="Times New Roman"/>
              <a:cs typeface="Times New Roman"/>
              <a:sym typeface="Times New Roman"/>
            </a:endParaRPr>
          </a:p>
          <a:p>
            <a:endParaRPr dirty="0"/>
          </a:p>
        </p:txBody>
      </p:sp>
      <p:pic>
        <p:nvPicPr>
          <p:cNvPr id="3" name="Picture 2">
            <a:extLst>
              <a:ext uri="{FF2B5EF4-FFF2-40B4-BE49-F238E27FC236}">
                <a16:creationId xmlns:a16="http://schemas.microsoft.com/office/drawing/2014/main" id="{8026CEE9-7CD0-4B95-9B69-DB5D50ABD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809" y="1791790"/>
            <a:ext cx="5174591" cy="32717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6"/>
          <p:cNvSpPr txBox="1">
            <a:spLocks noGrp="1"/>
          </p:cNvSpPr>
          <p:nvPr>
            <p:ph type="body" idx="1"/>
          </p:nvPr>
        </p:nvSpPr>
        <p:spPr>
          <a:xfrm>
            <a:off x="762000" y="1600200"/>
            <a:ext cx="2743200" cy="38100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spcAft>
                <a:spcPts val="1600"/>
              </a:spcAft>
              <a:buNone/>
            </a:pPr>
            <a:r>
              <a:rPr lang="en" sz="1600" dirty="0"/>
              <a:t>The Nationality Act </a:t>
            </a:r>
            <a:r>
              <a:rPr lang="en-US" sz="1600" dirty="0"/>
              <a:t>of 1940 </a:t>
            </a:r>
            <a:r>
              <a:rPr lang="en" sz="1600" dirty="0"/>
              <a:t>allowed any person including a native-born Filipino who served honorably in the U.S. Armed Forces for a 3-year period and if separated from the service under honorable conditions could be eligible to apply for naturalization.</a:t>
            </a:r>
          </a:p>
          <a:p>
            <a:pPr marL="0" indent="0">
              <a:spcAft>
                <a:spcPts val="1600"/>
              </a:spcAft>
              <a:buNone/>
            </a:pPr>
            <a:r>
              <a:rPr lang="en-US" sz="1600" dirty="0"/>
              <a:t>Filipino sailors serving in the U.S. Navy such as Roberto Nery (right) took advantage of the new legislation to become U.S. citizens.</a:t>
            </a:r>
            <a:endParaRPr sz="1600" dirty="0"/>
          </a:p>
        </p:txBody>
      </p:sp>
      <p:pic>
        <p:nvPicPr>
          <p:cNvPr id="5" name="Picture 4">
            <a:extLst>
              <a:ext uri="{FF2B5EF4-FFF2-40B4-BE49-F238E27FC236}">
                <a16:creationId xmlns:a16="http://schemas.microsoft.com/office/drawing/2014/main" id="{CCAF323B-8BEB-4DE2-B526-D4B786A0D1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157934" y="795066"/>
            <a:ext cx="4180932" cy="5181600"/>
          </a:xfrm>
          <a:prstGeom prst="rect">
            <a:avLst/>
          </a:prstGeom>
        </p:spPr>
      </p:pic>
      <p:sp>
        <p:nvSpPr>
          <p:cNvPr id="6" name="Rectangle 5">
            <a:extLst>
              <a:ext uri="{FF2B5EF4-FFF2-40B4-BE49-F238E27FC236}">
                <a16:creationId xmlns:a16="http://schemas.microsoft.com/office/drawing/2014/main" id="{85787335-AC2D-4E86-8B45-BEE295F212B7}"/>
              </a:ext>
            </a:extLst>
          </p:cNvPr>
          <p:cNvSpPr/>
          <p:nvPr/>
        </p:nvSpPr>
        <p:spPr>
          <a:xfrm>
            <a:off x="6781800" y="1981199"/>
            <a:ext cx="914400" cy="1523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p:cNvSpPr/>
          <p:nvPr/>
        </p:nvSpPr>
        <p:spPr>
          <a:xfrm>
            <a:off x="533400" y="914400"/>
            <a:ext cx="8077200" cy="51816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Google Shape;147;p26"/>
          <p:cNvSpPr txBox="1">
            <a:spLocks noGrp="1"/>
          </p:cNvSpPr>
          <p:nvPr>
            <p:ph type="title"/>
          </p:nvPr>
        </p:nvSpPr>
        <p:spPr>
          <a:xfrm>
            <a:off x="2590800" y="609600"/>
            <a:ext cx="4038600" cy="609600"/>
          </a:xfrm>
          <a:prstGeom prst="rect">
            <a:avLst/>
          </a:prstGeom>
          <a:solidFill>
            <a:schemeClr val="accent3"/>
          </a:solidFill>
        </p:spPr>
        <p:txBody>
          <a:bodyPr spcFirstLastPara="1" vert="horz" wrap="square" lIns="91425" tIns="91425" rIns="91425" bIns="91425" numCol="1" anchor="t" anchorCtr="0" compatLnSpc="1">
            <a:prstTxWarp prst="textNoShape">
              <a:avLst/>
            </a:prstTxWarp>
            <a:noAutofit/>
          </a:bodyPr>
          <a:lstStyle/>
          <a:p>
            <a:r>
              <a:rPr lang="en" sz="2400" b="1" dirty="0">
                <a:solidFill>
                  <a:schemeClr val="accent6"/>
                </a:solidFill>
              </a:rPr>
              <a:t>The Nationality Act of 1940</a:t>
            </a:r>
            <a:endParaRPr sz="2400" b="1" dirty="0">
              <a:solidFill>
                <a:schemeClr val="accent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5"/>
          <p:cNvSpPr txBox="1">
            <a:spLocks noGrp="1"/>
          </p:cNvSpPr>
          <p:nvPr>
            <p:ph type="body" idx="1"/>
          </p:nvPr>
        </p:nvSpPr>
        <p:spPr>
          <a:xfrm>
            <a:off x="304800" y="5181600"/>
            <a:ext cx="8534400" cy="1295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nSpc>
                <a:spcPct val="131250"/>
              </a:lnSpc>
              <a:buClr>
                <a:schemeClr val="dk1"/>
              </a:buClr>
              <a:buSzPts val="1100"/>
              <a:buNone/>
            </a:pPr>
            <a:r>
              <a:rPr lang="en" dirty="0">
                <a:solidFill>
                  <a:schemeClr val="dk1"/>
                </a:solidFill>
                <a:latin typeface="Times New Roman"/>
                <a:ea typeface="Times New Roman"/>
                <a:cs typeface="Times New Roman"/>
                <a:sym typeface="Times New Roman"/>
              </a:rPr>
              <a:t>In 1947, the United States and Philippine governments entered into an agreement whereby the United States would be permitted to recruit Filipino citizens for enlistment in the U.S. armed forces.  There was no requirement for recruitment until the Korean Conflict.  This agreement was amended in 1952 at the request of the United States whereby up to 1,000 Filipinos could be enlisted each year.  By 1954, the number was increased to 2,000 a year.</a:t>
            </a:r>
            <a:endParaRPr dirty="0"/>
          </a:p>
        </p:txBody>
      </p:sp>
      <p:sp>
        <p:nvSpPr>
          <p:cNvPr id="5" name="Rectangle 4"/>
          <p:cNvSpPr/>
          <p:nvPr/>
        </p:nvSpPr>
        <p:spPr>
          <a:xfrm>
            <a:off x="152400" y="533400"/>
            <a:ext cx="8839200" cy="60960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Google Shape;140;p25"/>
          <p:cNvSpPr txBox="1">
            <a:spLocks noGrp="1"/>
          </p:cNvSpPr>
          <p:nvPr>
            <p:ph type="title"/>
          </p:nvPr>
        </p:nvSpPr>
        <p:spPr>
          <a:xfrm>
            <a:off x="2590800" y="228600"/>
            <a:ext cx="4114800" cy="572700"/>
          </a:xfrm>
          <a:prstGeom prst="rect">
            <a:avLst/>
          </a:prstGeom>
          <a:solidFill>
            <a:schemeClr val="accent3"/>
          </a:solidFill>
        </p:spPr>
        <p:txBody>
          <a:bodyPr spcFirstLastPara="1" vert="horz" wrap="square" lIns="91425" tIns="91425" rIns="91425" bIns="91425" numCol="1" anchor="t" anchorCtr="0" compatLnSpc="1">
            <a:prstTxWarp prst="textNoShape">
              <a:avLst/>
            </a:prstTxWarp>
            <a:noAutofit/>
          </a:bodyPr>
          <a:lstStyle/>
          <a:p>
            <a:r>
              <a:rPr lang="en" sz="2400" b="1" dirty="0">
                <a:solidFill>
                  <a:schemeClr val="accent6"/>
                </a:solidFill>
              </a:rPr>
              <a:t>Military Bases Agreement </a:t>
            </a:r>
            <a:endParaRPr sz="2400" b="1" dirty="0">
              <a:solidFill>
                <a:schemeClr val="accent6"/>
              </a:solidFill>
            </a:endParaRPr>
          </a:p>
        </p:txBody>
      </p:sp>
      <p:pic>
        <p:nvPicPr>
          <p:cNvPr id="3" name="Picture 2">
            <a:extLst>
              <a:ext uri="{FF2B5EF4-FFF2-40B4-BE49-F238E27FC236}">
                <a16:creationId xmlns:a16="http://schemas.microsoft.com/office/drawing/2014/main" id="{1B0C560E-83BE-49E7-9DC6-ADAD3718C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806179"/>
            <a:ext cx="6400800" cy="42577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601825"/>
            <a:ext cx="8520600" cy="1369975"/>
          </a:xfrm>
          <a:prstGeom prst="rect">
            <a:avLst/>
          </a:prstGeom>
        </p:spPr>
        <p:txBody>
          <a:bodyPr spcFirstLastPara="1" vert="horz" wrap="square" lIns="91425" tIns="91425" rIns="91425" bIns="91425" numCol="1" anchor="b" anchorCtr="0" compatLnSpc="1">
            <a:prstTxWarp prst="textNoShape">
              <a:avLst/>
            </a:prstTxWarp>
            <a:noAutofit/>
          </a:bodyPr>
          <a:lstStyle/>
          <a:p>
            <a:pPr>
              <a:spcBef>
                <a:spcPts val="0"/>
              </a:spcBef>
              <a:spcAft>
                <a:spcPts val="0"/>
              </a:spcAft>
            </a:pPr>
            <a:r>
              <a:rPr lang="en" sz="2400" dirty="0"/>
              <a:t>Virginia is for Lovers - An Examination of Virginia’s Racial Integrity Laws and Case Study of Their Impact on Mixed Marriages of Filipino Immigrants who Enlisted in the U.S. Navy</a:t>
            </a:r>
            <a:endParaRPr sz="2400" dirty="0"/>
          </a:p>
        </p:txBody>
      </p:sp>
      <p:pic>
        <p:nvPicPr>
          <p:cNvPr id="55" name="Google Shape;55;p13"/>
          <p:cNvPicPr preferRelativeResize="0"/>
          <p:nvPr/>
        </p:nvPicPr>
        <p:blipFill>
          <a:blip r:embed="rId3">
            <a:alphaModFix/>
          </a:blip>
          <a:stretch>
            <a:fillRect/>
          </a:stretch>
        </p:blipFill>
        <p:spPr>
          <a:xfrm>
            <a:off x="2362201" y="3124200"/>
            <a:ext cx="4419600" cy="3048000"/>
          </a:xfrm>
          <a:prstGeom prst="rect">
            <a:avLst/>
          </a:prstGeom>
          <a:noFill/>
          <a:ln>
            <a:noFill/>
          </a:ln>
        </p:spPr>
      </p:pic>
      <p:sp>
        <p:nvSpPr>
          <p:cNvPr id="4" name="Rectangle 3">
            <a:extLst>
              <a:ext uri="{FF2B5EF4-FFF2-40B4-BE49-F238E27FC236}">
                <a16:creationId xmlns:a16="http://schemas.microsoft.com/office/drawing/2014/main" id="{CD6347B0-9AC5-4D06-B477-D7FC1C741DAC}"/>
              </a:ext>
            </a:extLst>
          </p:cNvPr>
          <p:cNvSpPr/>
          <p:nvPr/>
        </p:nvSpPr>
        <p:spPr>
          <a:xfrm>
            <a:off x="304800" y="990600"/>
            <a:ext cx="8534400" cy="54102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7"/>
          <p:cNvSpPr txBox="1">
            <a:spLocks noGrp="1"/>
          </p:cNvSpPr>
          <p:nvPr>
            <p:ph type="body" idx="1"/>
          </p:nvPr>
        </p:nvSpPr>
        <p:spPr>
          <a:xfrm>
            <a:off x="685800" y="2753625"/>
            <a:ext cx="4191000" cy="1894575"/>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spcAft>
                <a:spcPts val="1600"/>
              </a:spcAft>
              <a:buNone/>
            </a:pPr>
            <a:r>
              <a:rPr lang="en" sz="1600" dirty="0"/>
              <a:t>The majority of Filipino U.S. sailors went back to the Philippines for marriage.  There were other Filipino U.S. sailors who married in the United States.  If the marriage was to a caucasian that presented a struggle, especially in Virginia.</a:t>
            </a:r>
            <a:endParaRPr sz="1600" dirty="0"/>
          </a:p>
        </p:txBody>
      </p:sp>
      <p:pic>
        <p:nvPicPr>
          <p:cNvPr id="5" name="Google Shape;156;p27">
            <a:extLst>
              <a:ext uri="{FF2B5EF4-FFF2-40B4-BE49-F238E27FC236}">
                <a16:creationId xmlns:a16="http://schemas.microsoft.com/office/drawing/2014/main" id="{C086815F-1D10-483F-A751-B32BC79BBED4}"/>
              </a:ext>
            </a:extLst>
          </p:cNvPr>
          <p:cNvPicPr preferRelativeResize="0"/>
          <p:nvPr/>
        </p:nvPicPr>
        <p:blipFill rotWithShape="1">
          <a:blip r:embed="rId3" cstate="print">
            <a:alphaModFix/>
          </a:blip>
          <a:srcRect l="5519" t="5761" r="4292" b="5459"/>
          <a:stretch/>
        </p:blipFill>
        <p:spPr>
          <a:xfrm>
            <a:off x="5295014" y="1493152"/>
            <a:ext cx="3315586" cy="4602848"/>
          </a:xfrm>
          <a:prstGeom prst="rect">
            <a:avLst/>
          </a:prstGeom>
          <a:noFill/>
          <a:ln>
            <a:noFill/>
          </a:ln>
        </p:spPr>
      </p:pic>
      <p:sp>
        <p:nvSpPr>
          <p:cNvPr id="6" name="Rectangle 5"/>
          <p:cNvSpPr/>
          <p:nvPr/>
        </p:nvSpPr>
        <p:spPr>
          <a:xfrm>
            <a:off x="304800" y="990600"/>
            <a:ext cx="8382000" cy="54864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4" name="Google Shape;154;p27"/>
          <p:cNvSpPr txBox="1">
            <a:spLocks noGrp="1"/>
          </p:cNvSpPr>
          <p:nvPr>
            <p:ph type="title"/>
          </p:nvPr>
        </p:nvSpPr>
        <p:spPr>
          <a:xfrm>
            <a:off x="1905000" y="685800"/>
            <a:ext cx="5257800" cy="685800"/>
          </a:xfrm>
          <a:prstGeom prst="rect">
            <a:avLst/>
          </a:prstGeom>
          <a:solidFill>
            <a:schemeClr val="accent3"/>
          </a:solidFill>
        </p:spPr>
        <p:txBody>
          <a:bodyPr spcFirstLastPara="1" vert="horz" wrap="square" lIns="91425" tIns="91425" rIns="91425" bIns="91425" numCol="1" anchor="t" anchorCtr="0" compatLnSpc="1">
            <a:prstTxWarp prst="textNoShape">
              <a:avLst/>
            </a:prstTxWarp>
            <a:noAutofit/>
          </a:bodyPr>
          <a:lstStyle/>
          <a:p>
            <a:pPr algn="l"/>
            <a:r>
              <a:rPr lang="en" sz="2400" dirty="0">
                <a:solidFill>
                  <a:schemeClr val="accent6"/>
                </a:solidFill>
              </a:rPr>
              <a:t>Marriages of Filipino U.S. Navy Sailors</a:t>
            </a:r>
            <a:endParaRPr sz="2400" dirty="0">
              <a:solidFill>
                <a:schemeClr val="accent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22"/>
          <p:cNvSpPr txBox="1">
            <a:spLocks noGrp="1"/>
          </p:cNvSpPr>
          <p:nvPr>
            <p:ph type="body" idx="1"/>
          </p:nvPr>
        </p:nvSpPr>
        <p:spPr>
          <a:xfrm>
            <a:off x="457200" y="4114801"/>
            <a:ext cx="5257800" cy="20574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Clr>
                <a:schemeClr val="dk1"/>
              </a:buClr>
              <a:buSzPts val="1100"/>
              <a:buNone/>
            </a:pPr>
            <a:r>
              <a:rPr lang="en" sz="1400" dirty="0">
                <a:solidFill>
                  <a:schemeClr val="dk1"/>
                </a:solidFill>
                <a:latin typeface="Times New Roman"/>
                <a:ea typeface="Times New Roman"/>
                <a:cs typeface="Times New Roman"/>
                <a:sym typeface="Times New Roman"/>
              </a:rPr>
              <a:t>In </a:t>
            </a:r>
            <a:r>
              <a:rPr lang="en" sz="1400" u="sng" dirty="0">
                <a:solidFill>
                  <a:schemeClr val="dk1"/>
                </a:solidFill>
                <a:latin typeface="Times New Roman"/>
                <a:ea typeface="Times New Roman"/>
                <a:cs typeface="Times New Roman"/>
                <a:sym typeface="Times New Roman"/>
              </a:rPr>
              <a:t>Loving v. Virginia, </a:t>
            </a:r>
            <a:r>
              <a:rPr lang="en" sz="1400" dirty="0">
                <a:solidFill>
                  <a:schemeClr val="dk1"/>
                </a:solidFill>
                <a:latin typeface="Times New Roman"/>
                <a:ea typeface="Times New Roman"/>
                <a:cs typeface="Times New Roman"/>
                <a:sym typeface="Times New Roman"/>
              </a:rPr>
              <a:t>the Supreme Court pronounced that Virginia’s law prohibiting interracial marriages was unconstitutional on the grounds that it was violative of the equal protection and due process clauses of the Fourteenth Amendment. </a:t>
            </a:r>
          </a:p>
          <a:p>
            <a:pPr marL="0" indent="0">
              <a:buClr>
                <a:schemeClr val="dk1"/>
              </a:buClr>
              <a:buSzPts val="1100"/>
              <a:buNone/>
            </a:pPr>
            <a:endParaRPr lang="en-US" sz="1400" dirty="0">
              <a:solidFill>
                <a:schemeClr val="dk1"/>
              </a:solidFill>
              <a:latin typeface="Times New Roman"/>
              <a:ea typeface="Times New Roman"/>
              <a:cs typeface="Times New Roman"/>
              <a:sym typeface="Times New Roman"/>
            </a:endParaRPr>
          </a:p>
          <a:p>
            <a:pPr marL="0" indent="0">
              <a:buClr>
                <a:schemeClr val="dk1"/>
              </a:buClr>
              <a:buSzPts val="1100"/>
              <a:buNone/>
            </a:pPr>
            <a:r>
              <a:rPr lang="en-US" sz="1400" dirty="0">
                <a:solidFill>
                  <a:schemeClr val="dk1"/>
                </a:solidFill>
                <a:latin typeface="Times New Roman"/>
                <a:ea typeface="Times New Roman"/>
                <a:cs typeface="Times New Roman"/>
                <a:sym typeface="Times New Roman"/>
              </a:rPr>
              <a:t>Above : Mildred J. Loving and Richard P. Loving</a:t>
            </a:r>
          </a:p>
          <a:p>
            <a:pPr marL="0" indent="0">
              <a:buClr>
                <a:schemeClr val="dk1"/>
              </a:buClr>
              <a:buSzPts val="1100"/>
              <a:buNone/>
            </a:pPr>
            <a:endParaRPr lang="en-US" sz="1400" dirty="0">
              <a:solidFill>
                <a:schemeClr val="dk1"/>
              </a:solidFill>
              <a:latin typeface="Times New Roman"/>
              <a:ea typeface="Times New Roman"/>
              <a:cs typeface="Times New Roman"/>
              <a:sym typeface="Times New Roman"/>
            </a:endParaRPr>
          </a:p>
          <a:p>
            <a:pPr marL="0" indent="0">
              <a:buClr>
                <a:schemeClr val="dk1"/>
              </a:buClr>
              <a:buSzPts val="1100"/>
              <a:buNone/>
            </a:pPr>
            <a:r>
              <a:rPr lang="en-US" sz="1400" dirty="0">
                <a:solidFill>
                  <a:schemeClr val="dk1"/>
                </a:solidFill>
                <a:latin typeface="Times New Roman"/>
                <a:ea typeface="Times New Roman"/>
                <a:cs typeface="Times New Roman"/>
                <a:sym typeface="Times New Roman"/>
              </a:rPr>
              <a:t>Below Right: Supreme Court Justice Earl Warren (1891-1974)</a:t>
            </a:r>
            <a:endParaRPr sz="1400" dirty="0">
              <a:solidFill>
                <a:schemeClr val="dk1"/>
              </a:solidFill>
              <a:latin typeface="Times New Roman"/>
              <a:ea typeface="Times New Roman"/>
              <a:cs typeface="Times New Roman"/>
              <a:sym typeface="Times New Roman"/>
            </a:endParaRPr>
          </a:p>
          <a:p>
            <a:pPr marL="0" indent="0">
              <a:lnSpc>
                <a:spcPct val="131250"/>
              </a:lnSpc>
              <a:buClr>
                <a:schemeClr val="dk1"/>
              </a:buClr>
              <a:buSzPts val="1100"/>
              <a:buNone/>
            </a:pPr>
            <a:endParaRPr sz="1800" dirty="0">
              <a:solidFill>
                <a:schemeClr val="dk1"/>
              </a:solidFill>
              <a:latin typeface="Times New Roman"/>
              <a:ea typeface="Times New Roman"/>
              <a:cs typeface="Times New Roman"/>
              <a:sym typeface="Times New Roman"/>
            </a:endParaRPr>
          </a:p>
          <a:p>
            <a:pPr marL="0" indent="0">
              <a:spcAft>
                <a:spcPts val="1600"/>
              </a:spcAft>
              <a:buNone/>
            </a:pPr>
            <a:endParaRPr dirty="0"/>
          </a:p>
        </p:txBody>
      </p:sp>
      <p:pic>
        <p:nvPicPr>
          <p:cNvPr id="4" name="Picture 3">
            <a:extLst>
              <a:ext uri="{FF2B5EF4-FFF2-40B4-BE49-F238E27FC236}">
                <a16:creationId xmlns:a16="http://schemas.microsoft.com/office/drawing/2014/main" id="{06E70214-AD2E-483B-8F67-4548889CB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066800"/>
            <a:ext cx="4267200" cy="2852170"/>
          </a:xfrm>
          <a:prstGeom prst="rect">
            <a:avLst/>
          </a:prstGeom>
        </p:spPr>
      </p:pic>
      <p:pic>
        <p:nvPicPr>
          <p:cNvPr id="7" name="Picture 6">
            <a:extLst>
              <a:ext uri="{FF2B5EF4-FFF2-40B4-BE49-F238E27FC236}">
                <a16:creationId xmlns:a16="http://schemas.microsoft.com/office/drawing/2014/main" id="{8A85130B-1F05-45C5-A7E8-27003A0E82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2104841"/>
            <a:ext cx="2895599" cy="3610159"/>
          </a:xfrm>
          <a:prstGeom prst="rect">
            <a:avLst/>
          </a:prstGeom>
        </p:spPr>
      </p:pic>
      <p:sp>
        <p:nvSpPr>
          <p:cNvPr id="6" name="Rectangle 5"/>
          <p:cNvSpPr/>
          <p:nvPr/>
        </p:nvSpPr>
        <p:spPr>
          <a:xfrm>
            <a:off x="228600" y="609600"/>
            <a:ext cx="8610600" cy="58674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Google Shape;119;p22"/>
          <p:cNvSpPr txBox="1">
            <a:spLocks noGrp="1"/>
          </p:cNvSpPr>
          <p:nvPr>
            <p:ph type="title"/>
          </p:nvPr>
        </p:nvSpPr>
        <p:spPr>
          <a:xfrm>
            <a:off x="1524000" y="304800"/>
            <a:ext cx="6629400" cy="511711"/>
          </a:xfrm>
          <a:prstGeom prst="rect">
            <a:avLst/>
          </a:prstGeom>
          <a:solidFill>
            <a:schemeClr val="accent3"/>
          </a:solidFill>
        </p:spPr>
        <p:txBody>
          <a:bodyPr spcFirstLastPara="1" vert="horz" wrap="square" lIns="91425" tIns="91425" rIns="91425" bIns="91425" numCol="1" anchor="t" anchorCtr="0" compatLnSpc="1">
            <a:prstTxWarp prst="textNoShape">
              <a:avLst/>
            </a:prstTxWarp>
            <a:noAutofit/>
          </a:bodyPr>
          <a:lstStyle/>
          <a:p>
            <a:r>
              <a:rPr lang="en" sz="2400" b="1" dirty="0">
                <a:solidFill>
                  <a:schemeClr val="accent6"/>
                </a:solidFill>
              </a:rPr>
              <a:t>1967 Supreme Court Case Loving v. Virginia</a:t>
            </a:r>
            <a:endParaRPr sz="2400" b="1" dirty="0">
              <a:solidFill>
                <a:schemeClr val="accent6"/>
              </a:solidFill>
            </a:endParaRPr>
          </a:p>
        </p:txBody>
      </p:sp>
    </p:spTree>
    <p:extLst>
      <p:ext uri="{BB962C8B-B14F-4D97-AF65-F5344CB8AC3E}">
        <p14:creationId xmlns:p14="http://schemas.microsoft.com/office/powerpoint/2010/main" val="422832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458200" cy="60960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1676400" y="152400"/>
            <a:ext cx="5867400" cy="609600"/>
          </a:xfrm>
          <a:solidFill>
            <a:schemeClr val="accent3"/>
          </a:solidFill>
        </p:spPr>
        <p:txBody>
          <a:bodyPr/>
          <a:lstStyle/>
          <a:p>
            <a:r>
              <a:rPr lang="en-US" sz="2400" b="1" dirty="0">
                <a:solidFill>
                  <a:schemeClr val="accent6"/>
                </a:solidFill>
              </a:rPr>
              <a:t>Marriage Rebels and Strong Willed Genes </a:t>
            </a:r>
          </a:p>
        </p:txBody>
      </p:sp>
      <p:sp>
        <p:nvSpPr>
          <p:cNvPr id="6" name="Rectangle 5">
            <a:extLst/>
          </p:cNvPr>
          <p:cNvSpPr>
            <a:spLocks noChangeArrowheads="1"/>
          </p:cNvSpPr>
          <p:nvPr/>
        </p:nvSpPr>
        <p:spPr bwMode="auto">
          <a:xfrm>
            <a:off x="1600200" y="1295400"/>
            <a:ext cx="2895600" cy="10926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en-US" sz="1300" dirty="0">
                <a:solidFill>
                  <a:schemeClr val="tx1"/>
                </a:solidFill>
                <a:latin typeface="Times New Roman" pitchFamily="18" charset="0"/>
                <a:cs typeface="Times New Roman" pitchFamily="18" charset="0"/>
              </a:rPr>
              <a:t>Maternal Great-Grandmother </a:t>
            </a:r>
          </a:p>
          <a:p>
            <a:pPr algn="ctr" eaLnBrk="1" hangingPunct="1">
              <a:defRPr/>
            </a:pPr>
            <a:r>
              <a:rPr lang="en-US" sz="1300" b="1" dirty="0">
                <a:solidFill>
                  <a:schemeClr val="tx1"/>
                </a:solidFill>
                <a:latin typeface="Times New Roman" pitchFamily="18" charset="0"/>
                <a:cs typeface="Times New Roman" pitchFamily="18" charset="0"/>
              </a:rPr>
              <a:t>Sylvia Ward</a:t>
            </a:r>
          </a:p>
          <a:p>
            <a:pPr algn="ctr" eaLnBrk="1" hangingPunct="1">
              <a:defRPr/>
            </a:pPr>
            <a:r>
              <a:rPr lang="en-US" sz="1300" dirty="0">
                <a:solidFill>
                  <a:schemeClr val="tx1"/>
                </a:solidFill>
                <a:latin typeface="Times New Roman" pitchFamily="18" charset="0"/>
                <a:cs typeface="Times New Roman" pitchFamily="18" charset="0"/>
              </a:rPr>
              <a:t>Defied her family and married Cherokee Indian Benjamin James (BJ) Ward. She was “disowned” by her family.</a:t>
            </a:r>
          </a:p>
        </p:txBody>
      </p:sp>
      <p:sp>
        <p:nvSpPr>
          <p:cNvPr id="7" name="Rectangle 6">
            <a:extLst/>
          </p:cNvPr>
          <p:cNvSpPr>
            <a:spLocks noChangeArrowheads="1"/>
          </p:cNvSpPr>
          <p:nvPr/>
        </p:nvSpPr>
        <p:spPr bwMode="auto">
          <a:xfrm>
            <a:off x="1600200" y="2667000"/>
            <a:ext cx="2895600" cy="10926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en-US" sz="1300" dirty="0">
                <a:solidFill>
                  <a:schemeClr val="tx1"/>
                </a:solidFill>
                <a:latin typeface="Times New Roman" pitchFamily="18" charset="0"/>
                <a:cs typeface="Times New Roman" pitchFamily="18" charset="0"/>
              </a:rPr>
              <a:t>Maternal Grandmother </a:t>
            </a:r>
          </a:p>
          <a:p>
            <a:pPr algn="ctr" eaLnBrk="1" hangingPunct="1">
              <a:defRPr/>
            </a:pPr>
            <a:r>
              <a:rPr lang="en-US" sz="1300" b="1" dirty="0">
                <a:solidFill>
                  <a:schemeClr val="tx1"/>
                </a:solidFill>
                <a:latin typeface="Times New Roman" pitchFamily="18" charset="0"/>
                <a:cs typeface="Times New Roman" pitchFamily="18" charset="0"/>
              </a:rPr>
              <a:t>Anna Ward Davis</a:t>
            </a:r>
          </a:p>
          <a:p>
            <a:pPr algn="ctr" eaLnBrk="1" hangingPunct="1">
              <a:defRPr/>
            </a:pPr>
            <a:r>
              <a:rPr lang="en-US" sz="1300" dirty="0">
                <a:solidFill>
                  <a:schemeClr val="tx1"/>
                </a:solidFill>
                <a:latin typeface="Times New Roman" pitchFamily="18" charset="0"/>
                <a:cs typeface="Times New Roman" pitchFamily="18" charset="0"/>
              </a:rPr>
              <a:t>Married an abusive alcoholic.</a:t>
            </a:r>
          </a:p>
          <a:p>
            <a:pPr algn="ctr" eaLnBrk="1" hangingPunct="1">
              <a:defRPr/>
            </a:pPr>
            <a:r>
              <a:rPr lang="en-US" sz="1300" dirty="0">
                <a:solidFill>
                  <a:schemeClr val="tx1"/>
                </a:solidFill>
                <a:latin typeface="Times New Roman" pitchFamily="18" charset="0"/>
                <a:cs typeface="Times New Roman" pitchFamily="18" charset="0"/>
              </a:rPr>
              <a:t>Passed downed to me her Native stories and traditions to me.</a:t>
            </a:r>
          </a:p>
        </p:txBody>
      </p:sp>
      <p:sp>
        <p:nvSpPr>
          <p:cNvPr id="8" name="Rectangle 7">
            <a:extLst/>
          </p:cNvPr>
          <p:cNvSpPr>
            <a:spLocks noChangeArrowheads="1"/>
          </p:cNvSpPr>
          <p:nvPr/>
        </p:nvSpPr>
        <p:spPr bwMode="auto">
          <a:xfrm>
            <a:off x="1600200" y="4114800"/>
            <a:ext cx="2895600" cy="1295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en-US" sz="1300" dirty="0">
                <a:solidFill>
                  <a:schemeClr val="tx1"/>
                </a:solidFill>
                <a:latin typeface="Times New Roman" pitchFamily="18" charset="0"/>
                <a:cs typeface="Times New Roman" pitchFamily="18" charset="0"/>
              </a:rPr>
              <a:t>Mother </a:t>
            </a:r>
          </a:p>
          <a:p>
            <a:pPr algn="ctr" eaLnBrk="1" hangingPunct="1">
              <a:defRPr/>
            </a:pPr>
            <a:r>
              <a:rPr lang="en-US" sz="1300" b="1" dirty="0">
                <a:solidFill>
                  <a:schemeClr val="tx1"/>
                </a:solidFill>
                <a:latin typeface="Times New Roman" pitchFamily="18" charset="0"/>
                <a:cs typeface="Times New Roman" pitchFamily="18" charset="0"/>
              </a:rPr>
              <a:t>Elizabeth Davis Nery</a:t>
            </a:r>
          </a:p>
          <a:p>
            <a:pPr algn="ctr" eaLnBrk="1" hangingPunct="1">
              <a:defRPr/>
            </a:pPr>
            <a:r>
              <a:rPr lang="en-US" sz="1300" dirty="0">
                <a:solidFill>
                  <a:schemeClr val="tx1"/>
                </a:solidFill>
                <a:latin typeface="Times New Roman" pitchFamily="18" charset="0"/>
                <a:cs typeface="Times New Roman" pitchFamily="18" charset="0"/>
              </a:rPr>
              <a:t>Ran away from abusive father, married a Filipino sailor. She suffered much prejudice but showed me how to stand my ground with dignity</a:t>
            </a:r>
          </a:p>
        </p:txBody>
      </p:sp>
      <p:sp>
        <p:nvSpPr>
          <p:cNvPr id="9" name="Rectangle 8">
            <a:extLst/>
          </p:cNvPr>
          <p:cNvSpPr>
            <a:spLocks noChangeArrowheads="1"/>
          </p:cNvSpPr>
          <p:nvPr/>
        </p:nvSpPr>
        <p:spPr bwMode="auto">
          <a:xfrm>
            <a:off x="5715000" y="1219200"/>
            <a:ext cx="2743200" cy="10922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US" sz="1300" dirty="0">
                <a:solidFill>
                  <a:schemeClr val="tx1"/>
                </a:solidFill>
                <a:latin typeface="Times New Roman" pitchFamily="18" charset="0"/>
                <a:cs typeface="Times New Roman" pitchFamily="18" charset="0"/>
              </a:rPr>
              <a:t>Paternal Grandmother</a:t>
            </a:r>
          </a:p>
          <a:p>
            <a:pPr algn="ctr" eaLnBrk="1" hangingPunct="1">
              <a:defRPr/>
            </a:pPr>
            <a:r>
              <a:rPr lang="en-US" sz="1300" b="1" dirty="0">
                <a:solidFill>
                  <a:schemeClr val="tx1"/>
                </a:solidFill>
                <a:latin typeface="Times New Roman" pitchFamily="18" charset="0"/>
                <a:cs typeface="Times New Roman" pitchFamily="18" charset="0"/>
              </a:rPr>
              <a:t>“Grandmother Nery”</a:t>
            </a:r>
          </a:p>
          <a:p>
            <a:pPr algn="ctr" eaLnBrk="1" hangingPunct="1">
              <a:defRPr/>
            </a:pPr>
            <a:r>
              <a:rPr lang="en-US" sz="1300" dirty="0">
                <a:solidFill>
                  <a:schemeClr val="tx1"/>
                </a:solidFill>
                <a:latin typeface="Times New Roman" pitchFamily="18" charset="0"/>
                <a:cs typeface="Times New Roman" pitchFamily="18" charset="0"/>
              </a:rPr>
              <a:t>Lived through Spanish Rule, </a:t>
            </a:r>
          </a:p>
          <a:p>
            <a:pPr algn="ctr" eaLnBrk="1" hangingPunct="1">
              <a:defRPr/>
            </a:pPr>
            <a:r>
              <a:rPr lang="en-US" sz="1300" dirty="0">
                <a:solidFill>
                  <a:schemeClr val="tx1"/>
                </a:solidFill>
                <a:latin typeface="Times New Roman" pitchFamily="18" charset="0"/>
                <a:cs typeface="Times New Roman" pitchFamily="18" charset="0"/>
              </a:rPr>
              <a:t>Philippine - American War,</a:t>
            </a:r>
          </a:p>
          <a:p>
            <a:pPr algn="ctr" eaLnBrk="1" hangingPunct="1">
              <a:defRPr/>
            </a:pPr>
            <a:r>
              <a:rPr lang="en-US" sz="1300" dirty="0">
                <a:solidFill>
                  <a:schemeClr val="tx1"/>
                </a:solidFill>
                <a:latin typeface="Times New Roman" pitchFamily="18" charset="0"/>
                <a:cs typeface="Times New Roman" pitchFamily="18" charset="0"/>
              </a:rPr>
              <a:t>and American Rule</a:t>
            </a:r>
          </a:p>
        </p:txBody>
      </p:sp>
      <p:pic>
        <p:nvPicPr>
          <p:cNvPr id="10" name="Picture 6" descr="I:\Photos of Sylvia and Family- old and new 10-3-2014\Anna Ward Davis- 02.jpg"/>
          <p:cNvPicPr>
            <a:picLocks noChangeAspect="1" noChangeArrowheads="1"/>
          </p:cNvPicPr>
          <p:nvPr/>
        </p:nvPicPr>
        <p:blipFill>
          <a:blip r:embed="rId2" cstate="print"/>
          <a:srcRect/>
          <a:stretch>
            <a:fillRect/>
          </a:stretch>
        </p:blipFill>
        <p:spPr bwMode="auto">
          <a:xfrm>
            <a:off x="533400" y="2667000"/>
            <a:ext cx="958850" cy="1066800"/>
          </a:xfrm>
          <a:prstGeom prst="rect">
            <a:avLst/>
          </a:prstGeom>
          <a:noFill/>
          <a:ln w="9525">
            <a:noFill/>
            <a:miter lim="800000"/>
            <a:headEnd/>
            <a:tailEnd/>
          </a:ln>
        </p:spPr>
      </p:pic>
      <p:pic>
        <p:nvPicPr>
          <p:cNvPr id="11" name="Picture 7" descr="I:\Photos of Sylvia and Family- old and new 10-3-2014\Elizabeth Davis Nery.jpg"/>
          <p:cNvPicPr>
            <a:picLocks noChangeAspect="1" noChangeArrowheads="1"/>
          </p:cNvPicPr>
          <p:nvPr/>
        </p:nvPicPr>
        <p:blipFill>
          <a:blip r:embed="rId3" cstate="print"/>
          <a:srcRect/>
          <a:stretch>
            <a:fillRect/>
          </a:stretch>
        </p:blipFill>
        <p:spPr bwMode="auto">
          <a:xfrm>
            <a:off x="533400" y="4114800"/>
            <a:ext cx="914400" cy="1154113"/>
          </a:xfrm>
          <a:prstGeom prst="rect">
            <a:avLst/>
          </a:prstGeom>
          <a:noFill/>
          <a:ln w="9525">
            <a:noFill/>
            <a:miter lim="800000"/>
            <a:headEnd/>
            <a:tailEnd/>
          </a:ln>
        </p:spPr>
      </p:pic>
      <p:pic>
        <p:nvPicPr>
          <p:cNvPr id="12" name="Picture 9" descr="C:\Users\Sylvia N. Strickland\Desktop\blank female.png"/>
          <p:cNvPicPr>
            <a:picLocks noChangeAspect="1" noChangeArrowheads="1"/>
          </p:cNvPicPr>
          <p:nvPr/>
        </p:nvPicPr>
        <p:blipFill>
          <a:blip r:embed="rId4" cstate="print"/>
          <a:srcRect/>
          <a:stretch>
            <a:fillRect/>
          </a:stretch>
        </p:blipFill>
        <p:spPr bwMode="auto">
          <a:xfrm>
            <a:off x="533400" y="1295400"/>
            <a:ext cx="930275" cy="990600"/>
          </a:xfrm>
          <a:prstGeom prst="rect">
            <a:avLst/>
          </a:prstGeom>
          <a:noFill/>
          <a:ln w="9525">
            <a:noFill/>
            <a:miter lim="800000"/>
            <a:headEnd/>
            <a:tailEnd/>
          </a:ln>
        </p:spPr>
      </p:pic>
      <p:pic>
        <p:nvPicPr>
          <p:cNvPr id="13" name="Picture 9" descr="C:\Users\Sylvia N. Strickland\Desktop\blank female.png"/>
          <p:cNvPicPr>
            <a:picLocks noChangeAspect="1" noChangeArrowheads="1"/>
          </p:cNvPicPr>
          <p:nvPr/>
        </p:nvPicPr>
        <p:blipFill>
          <a:blip r:embed="rId4" cstate="print"/>
          <a:srcRect/>
          <a:stretch>
            <a:fillRect/>
          </a:stretch>
        </p:blipFill>
        <p:spPr bwMode="auto">
          <a:xfrm>
            <a:off x="4648200" y="1219200"/>
            <a:ext cx="930275" cy="990600"/>
          </a:xfrm>
          <a:prstGeom prst="rect">
            <a:avLst/>
          </a:prstGeom>
          <a:noFill/>
          <a:ln w="9525">
            <a:noFill/>
            <a:miter lim="800000"/>
            <a:headEnd/>
            <a:tailEnd/>
          </a:ln>
        </p:spPr>
      </p:pic>
      <p:pic>
        <p:nvPicPr>
          <p:cNvPr id="14" name="Picture 11" descr="I:\Photos of Sylvia and Family- old and new 10-3-2014\Roberto, Elizabeth and Sylvia- 1946.jpg"/>
          <p:cNvPicPr>
            <a:picLocks noChangeAspect="1" noChangeArrowheads="1"/>
          </p:cNvPicPr>
          <p:nvPr/>
        </p:nvPicPr>
        <p:blipFill>
          <a:blip r:embed="rId5" cstate="print"/>
          <a:srcRect/>
          <a:stretch>
            <a:fillRect/>
          </a:stretch>
        </p:blipFill>
        <p:spPr bwMode="auto">
          <a:xfrm>
            <a:off x="5257800" y="2514600"/>
            <a:ext cx="2514600" cy="2492375"/>
          </a:xfrm>
          <a:prstGeom prst="rect">
            <a:avLst/>
          </a:prstGeom>
          <a:noFill/>
          <a:ln w="9525">
            <a:noFill/>
            <a:miter lim="800000"/>
            <a:headEnd/>
            <a:tailEnd/>
          </a:ln>
        </p:spPr>
      </p:pic>
      <p:sp>
        <p:nvSpPr>
          <p:cNvPr id="15" name="Rectangle 14">
            <a:extLst/>
          </p:cNvPr>
          <p:cNvSpPr>
            <a:spLocks noChangeArrowheads="1"/>
          </p:cNvSpPr>
          <p:nvPr/>
        </p:nvSpPr>
        <p:spPr bwMode="auto">
          <a:xfrm>
            <a:off x="5181600" y="5181600"/>
            <a:ext cx="2743200" cy="6924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US" sz="1300" b="1" dirty="0">
                <a:solidFill>
                  <a:schemeClr val="tx1"/>
                </a:solidFill>
                <a:latin typeface="Times New Roman" pitchFamily="18" charset="0"/>
                <a:cs typeface="Times New Roman" pitchFamily="18" charset="0"/>
              </a:rPr>
              <a:t>Roberto Nery</a:t>
            </a:r>
            <a:r>
              <a:rPr lang="en-US" sz="1300" dirty="0">
                <a:solidFill>
                  <a:schemeClr val="tx1"/>
                </a:solidFill>
                <a:latin typeface="Times New Roman" pitchFamily="18" charset="0"/>
                <a:cs typeface="Times New Roman" pitchFamily="18" charset="0"/>
              </a:rPr>
              <a:t>, Father</a:t>
            </a:r>
          </a:p>
          <a:p>
            <a:pPr algn="ctr" eaLnBrk="1" hangingPunct="1">
              <a:defRPr/>
            </a:pPr>
            <a:r>
              <a:rPr lang="en-US" sz="1300" b="1" dirty="0">
                <a:solidFill>
                  <a:schemeClr val="tx1"/>
                </a:solidFill>
                <a:latin typeface="Times New Roman" pitchFamily="18" charset="0"/>
                <a:cs typeface="Times New Roman" pitchFamily="18" charset="0"/>
              </a:rPr>
              <a:t>Elizabeth Davis Nery</a:t>
            </a:r>
            <a:r>
              <a:rPr lang="en-US" sz="1300" dirty="0">
                <a:solidFill>
                  <a:schemeClr val="tx1"/>
                </a:solidFill>
                <a:latin typeface="Times New Roman" pitchFamily="18" charset="0"/>
                <a:cs typeface="Times New Roman" pitchFamily="18" charset="0"/>
              </a:rPr>
              <a:t>, Mother</a:t>
            </a:r>
          </a:p>
          <a:p>
            <a:pPr algn="ctr" eaLnBrk="1" hangingPunct="1">
              <a:defRPr/>
            </a:pPr>
            <a:r>
              <a:rPr lang="en-US" sz="1300" b="1" dirty="0">
                <a:solidFill>
                  <a:schemeClr val="tx1"/>
                </a:solidFill>
                <a:latin typeface="Times New Roman" pitchFamily="18" charset="0"/>
                <a:cs typeface="Times New Roman" pitchFamily="18" charset="0"/>
              </a:rPr>
              <a:t>Sylvia Nery Strickland, </a:t>
            </a:r>
            <a:r>
              <a:rPr lang="en-US" sz="1300" dirty="0">
                <a:solidFill>
                  <a:schemeClr val="tx1"/>
                </a:solidFill>
                <a:latin typeface="Times New Roman" pitchFamily="18" charset="0"/>
                <a:cs typeface="Times New Roman" pitchFamily="18" charset="0"/>
              </a:rPr>
              <a:t>1946</a:t>
            </a:r>
          </a:p>
        </p:txBody>
      </p:sp>
    </p:spTree>
    <p:extLst>
      <p:ext uri="{BB962C8B-B14F-4D97-AF65-F5344CB8AC3E}">
        <p14:creationId xmlns:p14="http://schemas.microsoft.com/office/powerpoint/2010/main" val="850535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86800" cy="6400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2819400" y="76200"/>
            <a:ext cx="2743200" cy="533400"/>
          </a:xfrm>
          <a:solidFill>
            <a:schemeClr val="accent3"/>
          </a:solidFill>
        </p:spPr>
        <p:txBody>
          <a:bodyPr/>
          <a:lstStyle/>
          <a:p>
            <a:r>
              <a:rPr lang="en-US" sz="2400" b="1" dirty="0">
                <a:solidFill>
                  <a:schemeClr val="accent6"/>
                </a:solidFill>
              </a:rPr>
              <a:t>Boy Meets Girl</a:t>
            </a:r>
          </a:p>
        </p:txBody>
      </p:sp>
      <p:pic>
        <p:nvPicPr>
          <p:cNvPr id="2050" name="Picture 2" descr="I:\Roberto &amp; Elizabeth Nery-.tif"/>
          <p:cNvPicPr>
            <a:picLocks noChangeAspect="1" noChangeArrowheads="1"/>
          </p:cNvPicPr>
          <p:nvPr/>
        </p:nvPicPr>
        <p:blipFill>
          <a:blip r:embed="rId2" cstate="print"/>
          <a:srcRect/>
          <a:stretch>
            <a:fillRect/>
          </a:stretch>
        </p:blipFill>
        <p:spPr bwMode="auto">
          <a:xfrm>
            <a:off x="5638800" y="533400"/>
            <a:ext cx="3178590" cy="4038600"/>
          </a:xfrm>
          <a:prstGeom prst="rect">
            <a:avLst/>
          </a:prstGeom>
          <a:noFill/>
        </p:spPr>
      </p:pic>
      <p:pic>
        <p:nvPicPr>
          <p:cNvPr id="2051" name="Picture 3" descr="I:\Sylvia's Mom and Dad-01.jpg"/>
          <p:cNvPicPr>
            <a:picLocks noChangeAspect="1" noChangeArrowheads="1"/>
          </p:cNvPicPr>
          <p:nvPr/>
        </p:nvPicPr>
        <p:blipFill>
          <a:blip r:embed="rId3" cstate="print"/>
          <a:srcRect/>
          <a:stretch>
            <a:fillRect/>
          </a:stretch>
        </p:blipFill>
        <p:spPr bwMode="auto">
          <a:xfrm>
            <a:off x="381000" y="609600"/>
            <a:ext cx="2817336" cy="4191000"/>
          </a:xfrm>
          <a:prstGeom prst="rect">
            <a:avLst/>
          </a:prstGeom>
          <a:noFill/>
        </p:spPr>
      </p:pic>
      <p:sp>
        <p:nvSpPr>
          <p:cNvPr id="8" name="Rectangle 7"/>
          <p:cNvSpPr>
            <a:spLocks noChangeArrowheads="1"/>
          </p:cNvSpPr>
          <p:nvPr/>
        </p:nvSpPr>
        <p:spPr bwMode="auto">
          <a:xfrm>
            <a:off x="3429000" y="685800"/>
            <a:ext cx="2057400" cy="4191000"/>
          </a:xfrm>
          <a:prstGeom prst="rect">
            <a:avLst/>
          </a:prstGeom>
          <a:noFill/>
          <a:ln w="9525">
            <a:noFill/>
            <a:miter lim="800000"/>
            <a:headEnd/>
            <a:tailEnd/>
          </a:ln>
        </p:spPr>
        <p:txBody>
          <a:bodyPr wrap="square">
            <a:spAutoFit/>
          </a:bodyPr>
          <a:lstStyle/>
          <a:p>
            <a:r>
              <a:rPr lang="en-US" altLang="en-US" sz="1400" dirty="0">
                <a:solidFill>
                  <a:schemeClr val="accent4"/>
                </a:solidFill>
                <a:cs typeface="Times New Roman" pitchFamily="18" charset="0"/>
              </a:rPr>
              <a:t>Elizabeth, Mom to me and “</a:t>
            </a:r>
            <a:r>
              <a:rPr lang="en-US" altLang="en-US" sz="1400" dirty="0" err="1">
                <a:solidFill>
                  <a:schemeClr val="accent4"/>
                </a:solidFill>
                <a:cs typeface="Times New Roman" pitchFamily="18" charset="0"/>
              </a:rPr>
              <a:t>Lesse</a:t>
            </a:r>
            <a:r>
              <a:rPr lang="en-US" altLang="en-US" sz="1400" dirty="0">
                <a:solidFill>
                  <a:schemeClr val="accent4"/>
                </a:solidFill>
                <a:cs typeface="Times New Roman" pitchFamily="18" charset="0"/>
              </a:rPr>
              <a:t> Mae” to her siblings, was the youngest girl of eight children. She only finished second grade and her family were migrant farm workers and her father was an abusive alcoholic. Her older sister had moved to Norfolk, VA from NC and married a Filipino sailor. Mom moved to Norfolk to get away from a horrible home life. She was working as a waitress when Dad met her. He flirted, asked her out and the rest is history.</a:t>
            </a:r>
          </a:p>
        </p:txBody>
      </p:sp>
      <p:sp>
        <p:nvSpPr>
          <p:cNvPr id="10" name="Rectangle 9"/>
          <p:cNvSpPr>
            <a:spLocks noChangeArrowheads="1"/>
          </p:cNvSpPr>
          <p:nvPr/>
        </p:nvSpPr>
        <p:spPr bwMode="auto">
          <a:xfrm>
            <a:off x="304800" y="4876800"/>
            <a:ext cx="8534400" cy="1600438"/>
          </a:xfrm>
          <a:prstGeom prst="rect">
            <a:avLst/>
          </a:prstGeom>
          <a:noFill/>
          <a:ln w="9525">
            <a:noFill/>
            <a:miter lim="800000"/>
            <a:headEnd/>
            <a:tailEnd/>
          </a:ln>
        </p:spPr>
        <p:txBody>
          <a:bodyPr wrap="square">
            <a:spAutoFit/>
          </a:bodyPr>
          <a:lstStyle/>
          <a:p>
            <a:r>
              <a:rPr lang="en-US" altLang="en-US" sz="1400" dirty="0">
                <a:solidFill>
                  <a:schemeClr val="accent4"/>
                </a:solidFill>
                <a:cs typeface="Times New Roman" pitchFamily="18" charset="0"/>
              </a:rPr>
              <a:t>I  believe my aunt and Mom felt comfortable with Filipinos because of their Native American heritage. My maternal grandmother, her mother, loved my Dad as her own son. </a:t>
            </a:r>
          </a:p>
          <a:p>
            <a:endParaRPr lang="en-US" altLang="en-US" sz="1400" dirty="0">
              <a:solidFill>
                <a:schemeClr val="accent4"/>
              </a:solidFill>
              <a:cs typeface="Times New Roman" pitchFamily="18" charset="0"/>
            </a:endParaRPr>
          </a:p>
          <a:p>
            <a:r>
              <a:rPr lang="en-US" altLang="en-US" sz="1400" dirty="0">
                <a:solidFill>
                  <a:schemeClr val="accent4"/>
                </a:solidFill>
                <a:cs typeface="Times New Roman" pitchFamily="18" charset="0"/>
              </a:rPr>
              <a:t>My Dad was the youngest of nine children born in 1906 in the province of </a:t>
            </a:r>
            <a:r>
              <a:rPr lang="en-US" altLang="en-US" sz="1400" dirty="0" err="1">
                <a:solidFill>
                  <a:schemeClr val="accent4"/>
                </a:solidFill>
                <a:cs typeface="Times New Roman" pitchFamily="18" charset="0"/>
              </a:rPr>
              <a:t>Zambales</a:t>
            </a:r>
            <a:r>
              <a:rPr lang="en-US" altLang="en-US" sz="1400" dirty="0">
                <a:solidFill>
                  <a:schemeClr val="accent4"/>
                </a:solidFill>
                <a:cs typeface="Times New Roman" pitchFamily="18" charset="0"/>
              </a:rPr>
              <a:t>, </a:t>
            </a:r>
            <a:r>
              <a:rPr lang="en-US" sz="1400" dirty="0"/>
              <a:t>in the Philippines located in the Central Luzon region in the island of Luzon. He joined the U.S. Navy when he 18. With no birth certificate, it was unclear what his real age was, but I think he knew he was younger. He lost his mother at age nine and his father died shortly after. His older sister helped raise him and the children pretty much cared for themselves. </a:t>
            </a:r>
            <a:endParaRPr lang="en-US" altLang="en-US" sz="1400" dirty="0">
              <a:solidFill>
                <a:schemeClr val="accent4"/>
              </a:solidFill>
              <a:cs typeface="Times New Roman" pitchFamily="18" charset="0"/>
            </a:endParaRPr>
          </a:p>
        </p:txBody>
      </p:sp>
    </p:spTree>
    <p:extLst>
      <p:ext uri="{BB962C8B-B14F-4D97-AF65-F5344CB8AC3E}">
        <p14:creationId xmlns:p14="http://schemas.microsoft.com/office/powerpoint/2010/main" val="779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0"/>
            <a:ext cx="8382000" cy="58674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2438400" y="457200"/>
            <a:ext cx="4114800" cy="609600"/>
          </a:xfrm>
          <a:solidFill>
            <a:schemeClr val="accent3"/>
          </a:solidFill>
        </p:spPr>
        <p:txBody>
          <a:bodyPr/>
          <a:lstStyle/>
          <a:p>
            <a:r>
              <a:rPr lang="en-US" sz="2400" b="1" dirty="0">
                <a:solidFill>
                  <a:schemeClr val="accent6"/>
                </a:solidFill>
              </a:rPr>
              <a:t>Man Marries Woman</a:t>
            </a:r>
          </a:p>
        </p:txBody>
      </p:sp>
      <p:pic>
        <p:nvPicPr>
          <p:cNvPr id="5" name="Picture 4" descr="C:\Users\Sylvia N. Strickland\Desktop\Roberto and Elizabeth\Nery-Davis Marriage License.jpg"/>
          <p:cNvPicPr>
            <a:picLocks noChangeAspect="1" noChangeArrowheads="1"/>
          </p:cNvPicPr>
          <p:nvPr/>
        </p:nvPicPr>
        <p:blipFill>
          <a:blip r:embed="rId2" cstate="print"/>
          <a:srcRect/>
          <a:stretch>
            <a:fillRect/>
          </a:stretch>
        </p:blipFill>
        <p:spPr bwMode="auto">
          <a:xfrm>
            <a:off x="2743200" y="914400"/>
            <a:ext cx="5939118" cy="4589318"/>
          </a:xfrm>
          <a:prstGeom prst="rect">
            <a:avLst/>
          </a:prstGeom>
          <a:noFill/>
        </p:spPr>
      </p:pic>
      <p:sp>
        <p:nvSpPr>
          <p:cNvPr id="6" name="Rectangle 5"/>
          <p:cNvSpPr>
            <a:spLocks noChangeArrowheads="1"/>
          </p:cNvSpPr>
          <p:nvPr/>
        </p:nvSpPr>
        <p:spPr bwMode="auto">
          <a:xfrm>
            <a:off x="457200" y="1219200"/>
            <a:ext cx="2362200" cy="4401205"/>
          </a:xfrm>
          <a:prstGeom prst="rect">
            <a:avLst/>
          </a:prstGeom>
          <a:noFill/>
          <a:ln w="9525">
            <a:noFill/>
            <a:miter lim="800000"/>
            <a:headEnd/>
            <a:tailEnd/>
          </a:ln>
        </p:spPr>
        <p:txBody>
          <a:bodyPr wrap="square">
            <a:spAutoFit/>
          </a:bodyPr>
          <a:lstStyle/>
          <a:p>
            <a:r>
              <a:rPr lang="en-US" altLang="en-US" sz="1400" dirty="0">
                <a:solidFill>
                  <a:schemeClr val="accent4"/>
                </a:solidFill>
                <a:cs typeface="Times New Roman" pitchFamily="18" charset="0"/>
              </a:rPr>
              <a:t>My parents were married November 8, 1937 in South Mills, NC and lived in Portsmouth, VA, where there was a small population of Filipino sailors and their families.  Mom was 16 years old and my father was 31 years old. They eventually moved to Norfolk. They had four children, my brother, now deceased, my two sisters and me. I am the oldest girl. My mother’s family slowly migrated to Virginia so she stayed here through many of Dad’s deployments and duty stations, with the exception of San Francisco. </a:t>
            </a:r>
          </a:p>
          <a:p>
            <a:endParaRPr lang="en-US" altLang="en-US" sz="1400" dirty="0">
              <a:solidFill>
                <a:schemeClr val="accent4"/>
              </a:solidFill>
              <a:cs typeface="Times New Roman" pitchFamily="18" charset="0"/>
            </a:endParaRPr>
          </a:p>
        </p:txBody>
      </p:sp>
      <p:sp>
        <p:nvSpPr>
          <p:cNvPr id="7" name="Rectangle 6"/>
          <p:cNvSpPr>
            <a:spLocks noChangeArrowheads="1"/>
          </p:cNvSpPr>
          <p:nvPr/>
        </p:nvSpPr>
        <p:spPr bwMode="auto">
          <a:xfrm>
            <a:off x="533400" y="4724400"/>
            <a:ext cx="7772400" cy="307777"/>
          </a:xfrm>
          <a:prstGeom prst="rect">
            <a:avLst/>
          </a:prstGeom>
          <a:noFill/>
          <a:ln w="9525">
            <a:noFill/>
            <a:miter lim="800000"/>
            <a:headEnd/>
            <a:tailEnd/>
          </a:ln>
        </p:spPr>
        <p:txBody>
          <a:bodyPr wrap="square">
            <a:spAutoFit/>
          </a:bodyPr>
          <a:lstStyle/>
          <a:p>
            <a:endParaRPr lang="en-US" altLang="en-US" sz="1400" dirty="0">
              <a:solidFill>
                <a:schemeClr val="accent4"/>
              </a:solidFill>
              <a:cs typeface="Times New Roman" pitchFamily="18" charset="0"/>
            </a:endParaRPr>
          </a:p>
        </p:txBody>
      </p:sp>
      <p:sp>
        <p:nvSpPr>
          <p:cNvPr id="9" name="TextBox 8"/>
          <p:cNvSpPr txBox="1"/>
          <p:nvPr/>
        </p:nvSpPr>
        <p:spPr>
          <a:xfrm>
            <a:off x="457200" y="5410200"/>
            <a:ext cx="8153400" cy="954107"/>
          </a:xfrm>
          <a:prstGeom prst="rect">
            <a:avLst/>
          </a:prstGeom>
          <a:noFill/>
        </p:spPr>
        <p:txBody>
          <a:bodyPr wrap="square" rtlCol="0">
            <a:spAutoFit/>
          </a:bodyPr>
          <a:lstStyle/>
          <a:p>
            <a:r>
              <a:rPr lang="en-US" altLang="en-US" sz="1400" dirty="0">
                <a:solidFill>
                  <a:schemeClr val="accent4"/>
                </a:solidFill>
                <a:cs typeface="Times New Roman" pitchFamily="18" charset="0"/>
              </a:rPr>
              <a:t>Undeniably, they encountered prejudice for their “mixed marriage” and it affected their relationship greatly.  It was so bad, my mother grew bitter. She did not “fit-in” anywhere, not with the few Filipinos here and not with white people. She was very lonely.  I started to feel the climate as well and I was very happy to see “I Love Lucy” air on TV; finally a mixed couple marriage that was accepted and his accent was similar to Dad’s.</a:t>
            </a:r>
          </a:p>
        </p:txBody>
      </p:sp>
    </p:spTree>
    <p:extLst>
      <p:ext uri="{BB962C8B-B14F-4D97-AF65-F5344CB8AC3E}">
        <p14:creationId xmlns:p14="http://schemas.microsoft.com/office/powerpoint/2010/main" val="232623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
            <a:ext cx="8610600" cy="60960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C:\Documents and Settings\All Users\Documents\CVN-71 ppt photos\Sylvia in Ben Verrel-02.jpg"/>
          <p:cNvPicPr>
            <a:picLocks noChangeAspect="1" noChangeArrowheads="1"/>
          </p:cNvPicPr>
          <p:nvPr/>
        </p:nvPicPr>
        <p:blipFill>
          <a:blip r:embed="rId2" cstate="print"/>
          <a:srcRect/>
          <a:stretch>
            <a:fillRect/>
          </a:stretch>
        </p:blipFill>
        <p:spPr bwMode="auto">
          <a:xfrm>
            <a:off x="1219200" y="685800"/>
            <a:ext cx="3276600" cy="2361299"/>
          </a:xfrm>
          <a:prstGeom prst="rect">
            <a:avLst/>
          </a:prstGeom>
          <a:noFill/>
          <a:ln w="9525">
            <a:noFill/>
            <a:miter lim="800000"/>
            <a:headEnd/>
            <a:tailEnd/>
          </a:ln>
        </p:spPr>
      </p:pic>
      <p:sp>
        <p:nvSpPr>
          <p:cNvPr id="8" name="Rectangle 7"/>
          <p:cNvSpPr>
            <a:spLocks noChangeArrowheads="1"/>
          </p:cNvSpPr>
          <p:nvPr/>
        </p:nvSpPr>
        <p:spPr bwMode="auto">
          <a:xfrm>
            <a:off x="2438400" y="3124200"/>
            <a:ext cx="3810000" cy="246221"/>
          </a:xfrm>
          <a:prstGeom prst="rect">
            <a:avLst/>
          </a:prstGeom>
          <a:noFill/>
          <a:ln w="9525">
            <a:noFill/>
            <a:miter lim="800000"/>
            <a:headEnd/>
            <a:tailEnd/>
          </a:ln>
        </p:spPr>
        <p:txBody>
          <a:bodyPr wrap="square">
            <a:spAutoFit/>
          </a:bodyPr>
          <a:lstStyle/>
          <a:p>
            <a:pPr eaLnBrk="1" hangingPunct="1"/>
            <a:r>
              <a:rPr lang="en-US" altLang="en-US" sz="1000" dirty="0">
                <a:cs typeface="Times New Roman" pitchFamily="18" charset="0"/>
              </a:rPr>
              <a:t>P</a:t>
            </a:r>
            <a:r>
              <a:rPr lang="en-US" altLang="en-US" sz="1000" dirty="0">
                <a:latin typeface="Times New Roman" pitchFamily="18" charset="0"/>
                <a:cs typeface="Times New Roman" pitchFamily="18" charset="0"/>
              </a:rPr>
              <a:t>hotographs Circa 1949, Ben Morrell Navy Housing, Norfolk, VA.  </a:t>
            </a:r>
          </a:p>
        </p:txBody>
      </p:sp>
      <p:sp>
        <p:nvSpPr>
          <p:cNvPr id="10" name="Rectangle 10"/>
          <p:cNvSpPr>
            <a:spLocks noChangeArrowheads="1"/>
          </p:cNvSpPr>
          <p:nvPr/>
        </p:nvSpPr>
        <p:spPr bwMode="auto">
          <a:xfrm>
            <a:off x="304800" y="3429000"/>
            <a:ext cx="8382000" cy="2971800"/>
          </a:xfrm>
          <a:prstGeom prst="rect">
            <a:avLst/>
          </a:prstGeom>
          <a:noFill/>
          <a:ln w="9525">
            <a:noFill/>
            <a:miter lim="800000"/>
            <a:headEnd/>
            <a:tailEnd/>
          </a:ln>
        </p:spPr>
        <p:txBody>
          <a:bodyPr wrap="square">
            <a:spAutoFit/>
          </a:bodyPr>
          <a:lstStyle/>
          <a:p>
            <a:pPr eaLnBrk="1" hangingPunct="1"/>
            <a:r>
              <a:rPr lang="en-US" altLang="en-US" sz="1400" dirty="0">
                <a:latin typeface="Times New Roman" pitchFamily="18" charset="0"/>
                <a:cs typeface="Times New Roman" pitchFamily="18" charset="0"/>
              </a:rPr>
              <a:t>It was in Ben Morrell Navy Housing that I discovered I was different.</a:t>
            </a:r>
          </a:p>
          <a:p>
            <a:pPr eaLnBrk="1" hangingPunct="1"/>
            <a:endParaRPr lang="en-US" altLang="en-US" sz="1400" dirty="0">
              <a:latin typeface="Times New Roman" pitchFamily="18" charset="0"/>
              <a:cs typeface="Times New Roman" pitchFamily="18" charset="0"/>
            </a:endParaRPr>
          </a:p>
          <a:p>
            <a:pPr eaLnBrk="1" hangingPunct="1"/>
            <a:r>
              <a:rPr lang="en-US" altLang="en-US" sz="1400" dirty="0">
                <a:latin typeface="Times New Roman" pitchFamily="18" charset="0"/>
                <a:cs typeface="Times New Roman" pitchFamily="18" charset="0"/>
              </a:rPr>
              <a:t>One day Susie, the little girl from upstairs told me she was no longer allowed to play with me because I was brown. I looked down at my arms and then at her and realized I was in fact “brown.” </a:t>
            </a:r>
          </a:p>
          <a:p>
            <a:pPr eaLnBrk="1" hangingPunct="1"/>
            <a:endParaRPr lang="en-US" altLang="en-US" sz="1400" dirty="0">
              <a:latin typeface="Times New Roman" pitchFamily="18" charset="0"/>
              <a:cs typeface="Times New Roman" pitchFamily="18" charset="0"/>
            </a:endParaRPr>
          </a:p>
          <a:p>
            <a:pPr eaLnBrk="1" hangingPunct="1"/>
            <a:r>
              <a:rPr lang="en-US" altLang="en-US" sz="1400" dirty="0">
                <a:latin typeface="Times New Roman" pitchFamily="18" charset="0"/>
                <a:cs typeface="Times New Roman" pitchFamily="18" charset="0"/>
              </a:rPr>
              <a:t>Almost in tears, I ran into the house yelling at my father, “Daddy, Daddy, I’m brown!” At that moment, I looked at him and realize, “Oh my gosh, he’s brown too.”</a:t>
            </a:r>
          </a:p>
          <a:p>
            <a:pPr eaLnBrk="1" hangingPunct="1"/>
            <a:endParaRPr lang="en-US" altLang="en-US" sz="1400" dirty="0">
              <a:latin typeface="Times New Roman" pitchFamily="18" charset="0"/>
              <a:cs typeface="Times New Roman" pitchFamily="18" charset="0"/>
            </a:endParaRPr>
          </a:p>
          <a:p>
            <a:pPr eaLnBrk="1" hangingPunct="1"/>
            <a:r>
              <a:rPr lang="en-US" altLang="en-US" sz="1400" dirty="0">
                <a:latin typeface="Times New Roman" pitchFamily="18" charset="0"/>
                <a:cs typeface="Times New Roman" pitchFamily="18" charset="0"/>
              </a:rPr>
              <a:t>He sat me down and told the story of when God created man, “She” baked the first batch of mankind too long and they were dark. Then the second batch, She didn’t cook long enough. The last batch, he watched carefully and they turned out golden brown, which were the Filipinos. </a:t>
            </a:r>
          </a:p>
          <a:p>
            <a:pPr eaLnBrk="1" hangingPunct="1"/>
            <a:endParaRPr lang="en-US" altLang="en-US" sz="1400" dirty="0">
              <a:latin typeface="Times New Roman" pitchFamily="18" charset="0"/>
              <a:cs typeface="Times New Roman" pitchFamily="18" charset="0"/>
            </a:endParaRPr>
          </a:p>
          <a:p>
            <a:pPr eaLnBrk="1" hangingPunct="1"/>
            <a:r>
              <a:rPr lang="en-US" altLang="en-US" sz="1400" dirty="0">
                <a:latin typeface="Times New Roman" pitchFamily="18" charset="0"/>
                <a:cs typeface="Times New Roman" pitchFamily="18" charset="0"/>
              </a:rPr>
              <a:t>It seemed reasonable to me.</a:t>
            </a:r>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2743200" y="152400"/>
            <a:ext cx="3352800" cy="457200"/>
          </a:xfrm>
          <a:solidFill>
            <a:srgbClr val="FFFFFF"/>
          </a:solidFill>
        </p:spPr>
        <p:txBody>
          <a:bodyPr/>
          <a:lstStyle/>
          <a:p>
            <a:r>
              <a:rPr lang="en-US" sz="2400" b="1" dirty="0">
                <a:solidFill>
                  <a:schemeClr val="accent6"/>
                </a:solidFill>
              </a:rPr>
              <a:t>Discovering “Brown”</a:t>
            </a:r>
          </a:p>
        </p:txBody>
      </p:sp>
      <p:pic>
        <p:nvPicPr>
          <p:cNvPr id="1026" name="Picture 2" descr="I:\sns-01b- Ben Morrel- front yard.jpg"/>
          <p:cNvPicPr>
            <a:picLocks noChangeAspect="1" noChangeArrowheads="1"/>
          </p:cNvPicPr>
          <p:nvPr/>
        </p:nvPicPr>
        <p:blipFill>
          <a:blip r:embed="rId3" cstate="print"/>
          <a:srcRect/>
          <a:stretch>
            <a:fillRect/>
          </a:stretch>
        </p:blipFill>
        <p:spPr bwMode="auto">
          <a:xfrm>
            <a:off x="4724400" y="762000"/>
            <a:ext cx="2819400" cy="2266542"/>
          </a:xfrm>
          <a:prstGeom prst="rect">
            <a:avLst/>
          </a:prstGeom>
          <a:noFill/>
        </p:spPr>
      </p:pic>
    </p:spTree>
    <p:extLst>
      <p:ext uri="{BB962C8B-B14F-4D97-AF65-F5344CB8AC3E}">
        <p14:creationId xmlns:p14="http://schemas.microsoft.com/office/powerpoint/2010/main" val="4131031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382000" cy="61722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2743200" y="0"/>
            <a:ext cx="3429000" cy="609600"/>
          </a:xfrm>
          <a:solidFill>
            <a:schemeClr val="accent3"/>
          </a:solidFill>
        </p:spPr>
        <p:txBody>
          <a:bodyPr/>
          <a:lstStyle/>
          <a:p>
            <a:r>
              <a:rPr lang="en-US" sz="2400" b="1" dirty="0">
                <a:solidFill>
                  <a:schemeClr val="accent6"/>
                </a:solidFill>
              </a:rPr>
              <a:t>Claiming My Heritage</a:t>
            </a:r>
          </a:p>
        </p:txBody>
      </p:sp>
      <p:pic>
        <p:nvPicPr>
          <p:cNvPr id="6" name="Picture 3" descr="C:\Documents and Settings\All Users\Documents\Sylvia's Feather-01b.jpg"/>
          <p:cNvPicPr>
            <a:picLocks noChangeAspect="1" noChangeArrowheads="1"/>
          </p:cNvPicPr>
          <p:nvPr/>
        </p:nvPicPr>
        <p:blipFill>
          <a:blip r:embed="rId2" cstate="print"/>
          <a:srcRect/>
          <a:stretch>
            <a:fillRect/>
          </a:stretch>
        </p:blipFill>
        <p:spPr bwMode="auto">
          <a:xfrm>
            <a:off x="762000" y="2438400"/>
            <a:ext cx="2590800" cy="3788697"/>
          </a:xfrm>
          <a:prstGeom prst="rect">
            <a:avLst/>
          </a:prstGeom>
          <a:noFill/>
          <a:ln w="9525">
            <a:noFill/>
            <a:miter lim="800000"/>
            <a:headEnd/>
            <a:tailEnd/>
          </a:ln>
        </p:spPr>
      </p:pic>
      <p:sp>
        <p:nvSpPr>
          <p:cNvPr id="8" name="Rectangle 7"/>
          <p:cNvSpPr>
            <a:spLocks noChangeArrowheads="1"/>
          </p:cNvSpPr>
          <p:nvPr/>
        </p:nvSpPr>
        <p:spPr bwMode="auto">
          <a:xfrm>
            <a:off x="457200" y="685800"/>
            <a:ext cx="7543800" cy="1600438"/>
          </a:xfrm>
          <a:prstGeom prst="rect">
            <a:avLst/>
          </a:prstGeom>
          <a:noFill/>
          <a:ln w="9525">
            <a:noFill/>
            <a:miter lim="800000"/>
            <a:headEnd/>
            <a:tailEnd/>
          </a:ln>
        </p:spPr>
        <p:txBody>
          <a:bodyPr wrap="square">
            <a:spAutoFit/>
          </a:bodyPr>
          <a:lstStyle/>
          <a:p>
            <a:pPr eaLnBrk="1" hangingPunct="1"/>
            <a:r>
              <a:rPr lang="en-US" altLang="en-US" sz="1400" dirty="0">
                <a:solidFill>
                  <a:schemeClr val="accent4"/>
                </a:solidFill>
                <a:latin typeface="Times New Roman" pitchFamily="18" charset="0"/>
                <a:cs typeface="Times New Roman" pitchFamily="18" charset="0"/>
              </a:rPr>
              <a:t>My father told of his island paradise homeland  and told me I should be proud of my Filipino heritage, which I was.  Unfortunately, no one I told knew what a Filipino was and I’d have to tell them but </a:t>
            </a:r>
            <a:r>
              <a:rPr lang="en-US" altLang="en-US" sz="1400" dirty="0">
                <a:solidFill>
                  <a:schemeClr val="accent4"/>
                </a:solidFill>
                <a:cs typeface="Times New Roman" pitchFamily="18" charset="0"/>
              </a:rPr>
              <a:t>most people just called me a “Dirty Jap”.  </a:t>
            </a:r>
          </a:p>
          <a:p>
            <a:pPr eaLnBrk="1" hangingPunct="1"/>
            <a:endParaRPr lang="en-US" altLang="en-US" sz="1400" dirty="0">
              <a:solidFill>
                <a:schemeClr val="accent4"/>
              </a:solidFill>
              <a:latin typeface="Times New Roman" pitchFamily="18" charset="0"/>
              <a:cs typeface="Times New Roman" pitchFamily="18" charset="0"/>
            </a:endParaRPr>
          </a:p>
          <a:p>
            <a:pPr eaLnBrk="1" hangingPunct="1"/>
            <a:r>
              <a:rPr lang="en-US" altLang="en-US" sz="1400" dirty="0">
                <a:solidFill>
                  <a:schemeClr val="accent4"/>
                </a:solidFill>
                <a:cs typeface="Times New Roman" pitchFamily="18" charset="0"/>
              </a:rPr>
              <a:t>In contrast to my father teaching me to educate people about the Philippines, </a:t>
            </a:r>
            <a:r>
              <a:rPr lang="en-US" altLang="en-US" sz="1400" dirty="0">
                <a:solidFill>
                  <a:schemeClr val="accent4"/>
                </a:solidFill>
                <a:latin typeface="Times New Roman" pitchFamily="18" charset="0"/>
                <a:cs typeface="Times New Roman" pitchFamily="18" charset="0"/>
              </a:rPr>
              <a:t>I was told by my mother and grandmother to NEVER till anyone I was Indian, saying, “They don’t like Indians around  here”. I understand because “not like” to my grandmother meant one could be killed for being Indian.</a:t>
            </a:r>
          </a:p>
        </p:txBody>
      </p:sp>
      <p:sp>
        <p:nvSpPr>
          <p:cNvPr id="9" name="Rectangle 8"/>
          <p:cNvSpPr>
            <a:spLocks noChangeArrowheads="1"/>
          </p:cNvSpPr>
          <p:nvPr/>
        </p:nvSpPr>
        <p:spPr bwMode="auto">
          <a:xfrm>
            <a:off x="3505200" y="2438400"/>
            <a:ext cx="4343400" cy="3754874"/>
          </a:xfrm>
          <a:prstGeom prst="rect">
            <a:avLst/>
          </a:prstGeom>
          <a:noFill/>
          <a:ln w="9525">
            <a:noFill/>
            <a:miter lim="800000"/>
            <a:headEnd/>
            <a:tailEnd/>
          </a:ln>
        </p:spPr>
        <p:txBody>
          <a:bodyPr wrap="square">
            <a:spAutoFit/>
          </a:bodyPr>
          <a:lstStyle/>
          <a:p>
            <a:r>
              <a:rPr lang="en-US" altLang="en-US" sz="1400" dirty="0">
                <a:solidFill>
                  <a:schemeClr val="accent4"/>
                </a:solidFill>
                <a:cs typeface="Times New Roman" pitchFamily="18" charset="0"/>
              </a:rPr>
              <a:t>One of my proudest moments was the day I claimed my Native American heritage.</a:t>
            </a:r>
          </a:p>
          <a:p>
            <a:endParaRPr lang="en-US" altLang="en-US" sz="1400" dirty="0">
              <a:solidFill>
                <a:schemeClr val="accent4"/>
              </a:solidFill>
              <a:cs typeface="Times New Roman" pitchFamily="18" charset="0"/>
            </a:endParaRPr>
          </a:p>
          <a:p>
            <a:pPr eaLnBrk="1" hangingPunct="1"/>
            <a:r>
              <a:rPr lang="en-US" altLang="en-US" sz="1400" dirty="0">
                <a:solidFill>
                  <a:schemeClr val="accent4"/>
                </a:solidFill>
                <a:latin typeface="Times New Roman" pitchFamily="18" charset="0"/>
                <a:cs typeface="Times New Roman" pitchFamily="18" charset="0"/>
              </a:rPr>
              <a:t>It was “Picture Day” and “March of Dimes Day.” I received my little red feather after giving my dime, which was pinned to my blouse by my teacher. </a:t>
            </a:r>
          </a:p>
          <a:p>
            <a:pPr eaLnBrk="1" hangingPunct="1"/>
            <a:endParaRPr lang="en-US" altLang="en-US" sz="1400" dirty="0">
              <a:solidFill>
                <a:schemeClr val="accent4"/>
              </a:solidFill>
              <a:latin typeface="Times New Roman" pitchFamily="18" charset="0"/>
              <a:cs typeface="Times New Roman" pitchFamily="18" charset="0"/>
            </a:endParaRPr>
          </a:p>
          <a:p>
            <a:pPr eaLnBrk="1" hangingPunct="1"/>
            <a:r>
              <a:rPr lang="en-US" altLang="en-US" sz="1400" dirty="0">
                <a:solidFill>
                  <a:schemeClr val="accent4"/>
                </a:solidFill>
                <a:latin typeface="Times New Roman" pitchFamily="18" charset="0"/>
                <a:cs typeface="Times New Roman" pitchFamily="18" charset="0"/>
              </a:rPr>
              <a:t>When photo time came, I took the feather and put it in my hair. The photographer’s assistance said, “Oh my gosh, you look like an Indian.”  I said, “I AM INDIAN”.  She approached me and tried to “lay” the feather down and I said, “NO.  Take my picture.”</a:t>
            </a:r>
          </a:p>
          <a:p>
            <a:pPr eaLnBrk="1" hangingPunct="1"/>
            <a:endParaRPr lang="en-US" altLang="en-US" sz="1400" dirty="0">
              <a:solidFill>
                <a:schemeClr val="accent4"/>
              </a:solidFill>
              <a:latin typeface="Times New Roman" pitchFamily="18" charset="0"/>
              <a:cs typeface="Times New Roman" pitchFamily="18" charset="0"/>
            </a:endParaRPr>
          </a:p>
          <a:p>
            <a:pPr eaLnBrk="1" hangingPunct="1"/>
            <a:r>
              <a:rPr lang="en-US" altLang="en-US" sz="1400" dirty="0">
                <a:solidFill>
                  <a:schemeClr val="accent4"/>
                </a:solidFill>
                <a:latin typeface="Times New Roman" pitchFamily="18" charset="0"/>
                <a:cs typeface="Times New Roman" pitchFamily="18" charset="0"/>
              </a:rPr>
              <a:t>When pictures came out and I took them home, my mother almost fainted, but I think she must have been secretly proud of me; of course I wasn’t allowed to “trade” with the other kids or give them to the family.</a:t>
            </a:r>
          </a:p>
        </p:txBody>
      </p:sp>
    </p:spTree>
    <p:extLst>
      <p:ext uri="{BB962C8B-B14F-4D97-AF65-F5344CB8AC3E}">
        <p14:creationId xmlns:p14="http://schemas.microsoft.com/office/powerpoint/2010/main" val="184533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610600" cy="61722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2209800" y="152400"/>
            <a:ext cx="4267200" cy="609600"/>
          </a:xfrm>
          <a:solidFill>
            <a:schemeClr val="accent3"/>
          </a:solidFill>
        </p:spPr>
        <p:txBody>
          <a:bodyPr/>
          <a:lstStyle/>
          <a:p>
            <a:r>
              <a:rPr lang="en-US" sz="2400" b="1" dirty="0">
                <a:solidFill>
                  <a:schemeClr val="accent6"/>
                </a:solidFill>
              </a:rPr>
              <a:t>Personal Racist Confrontations</a:t>
            </a:r>
          </a:p>
        </p:txBody>
      </p:sp>
      <p:sp>
        <p:nvSpPr>
          <p:cNvPr id="6" name="Rectangle 3"/>
          <p:cNvSpPr>
            <a:spLocks noChangeArrowheads="1"/>
          </p:cNvSpPr>
          <p:nvPr/>
        </p:nvSpPr>
        <p:spPr bwMode="auto">
          <a:xfrm>
            <a:off x="304800" y="533400"/>
            <a:ext cx="8382000" cy="5909310"/>
          </a:xfrm>
          <a:prstGeom prst="rect">
            <a:avLst/>
          </a:prstGeom>
          <a:noFill/>
          <a:ln w="9525">
            <a:noFill/>
            <a:miter lim="800000"/>
            <a:headEnd/>
            <a:tailEnd/>
          </a:ln>
        </p:spPr>
        <p:txBody>
          <a:bodyPr wrap="square">
            <a:spAutoFit/>
          </a:bodyPr>
          <a:lstStyle/>
          <a:p>
            <a:pPr eaLnBrk="1" hangingPunct="1"/>
            <a:r>
              <a:rPr lang="en-US" altLang="en-US" sz="1400" dirty="0">
                <a:latin typeface="Times New Roman" pitchFamily="18" charset="0"/>
                <a:cs typeface="Times New Roman" pitchFamily="18" charset="0"/>
              </a:rPr>
              <a:t>As I moved through life, it became more and more apparent to me of how difficult it was to be of mixed race in a white world.</a:t>
            </a:r>
          </a:p>
          <a:p>
            <a:endParaRPr lang="en-US" altLang="en-US" sz="1400" dirty="0">
              <a:cs typeface="Times New Roman" pitchFamily="18" charset="0"/>
            </a:endParaRPr>
          </a:p>
          <a:p>
            <a:pPr lvl="1"/>
            <a:r>
              <a:rPr lang="en-US" altLang="en-US" sz="1400" i="1" dirty="0">
                <a:cs typeface="Times New Roman" pitchFamily="18" charset="0"/>
              </a:rPr>
              <a:t>My mother would take me to downtown Norfolk on the bus to my dentist and yes, my mother was Rosa Parks before Rosa Parks. Often, the driver would ask us to m</a:t>
            </a:r>
            <a:r>
              <a:rPr lang="en-US" altLang="en-US" sz="1400" i="1" dirty="0">
                <a:latin typeface="Times New Roman" pitchFamily="18" charset="0"/>
                <a:cs typeface="Times New Roman" pitchFamily="18" charset="0"/>
              </a:rPr>
              <a:t>ove to back of bus. We never did. She quietly </a:t>
            </a:r>
            <a:r>
              <a:rPr lang="en-US" altLang="en-US" sz="1400" i="1" dirty="0">
                <a:cs typeface="Times New Roman" pitchFamily="18" charset="0"/>
              </a:rPr>
              <a:t>REFUSED  TO MOVE so the bus would finally move. </a:t>
            </a:r>
          </a:p>
          <a:p>
            <a:pPr lvl="1"/>
            <a:endParaRPr lang="en-US" altLang="en-US" sz="1400" i="1" dirty="0">
              <a:cs typeface="Times New Roman" pitchFamily="18" charset="0"/>
            </a:endParaRPr>
          </a:p>
          <a:p>
            <a:pPr lvl="1"/>
            <a:r>
              <a:rPr lang="en-US" altLang="en-US" sz="1400" i="1" dirty="0">
                <a:cs typeface="Times New Roman" pitchFamily="18" charset="0"/>
              </a:rPr>
              <a:t>After my dentist appointment, we would go to Woolworths to shop and get a coke. I was asked to not sit. My mother always sat and sometimes she could get service. I would stand behind my her and she would hand a drink to me.</a:t>
            </a:r>
          </a:p>
          <a:p>
            <a:pPr lvl="1"/>
            <a:endParaRPr lang="en-US" altLang="en-US" sz="1400" i="1" dirty="0">
              <a:cs typeface="Times New Roman" pitchFamily="18" charset="0"/>
            </a:endParaRPr>
          </a:p>
          <a:p>
            <a:pPr lvl="1"/>
            <a:r>
              <a:rPr lang="en-US" altLang="en-US" sz="1400" i="1" dirty="0">
                <a:cs typeface="Times New Roman" pitchFamily="18" charset="0"/>
              </a:rPr>
              <a:t>I went to a private swimming lake with my best friend’s family at age 6. The family was taken aside where I am sure chastised for bringing in a colored kid, but they eventually let me in. I didn’t understand at the time that I was not allowed. </a:t>
            </a:r>
          </a:p>
          <a:p>
            <a:pPr lvl="1"/>
            <a:endParaRPr lang="en-US" altLang="en-US" sz="1400" i="1" dirty="0">
              <a:latin typeface="Times New Roman" pitchFamily="18" charset="0"/>
              <a:cs typeface="Times New Roman" pitchFamily="18" charset="0"/>
            </a:endParaRPr>
          </a:p>
          <a:p>
            <a:pPr lvl="1"/>
            <a:r>
              <a:rPr lang="en-US" altLang="en-US" sz="1400" i="1" dirty="0">
                <a:cs typeface="Times New Roman" pitchFamily="18" charset="0"/>
              </a:rPr>
              <a:t>I was not suppose to drink from “White” water fountains but my parents told me to drink from whichever fountain I like.</a:t>
            </a:r>
          </a:p>
          <a:p>
            <a:pPr lvl="1"/>
            <a:endParaRPr lang="en-US" altLang="en-US" sz="1400" i="1" dirty="0">
              <a:cs typeface="Times New Roman" pitchFamily="18" charset="0"/>
            </a:endParaRPr>
          </a:p>
          <a:p>
            <a:pPr lvl="1"/>
            <a:r>
              <a:rPr lang="en-US" altLang="en-US" sz="1400" i="1" dirty="0">
                <a:cs typeface="Times New Roman" pitchFamily="18" charset="0"/>
              </a:rPr>
              <a:t>In1959,  Virginia Massive Resistance closed our schools and those that could afford it went to school at a churches. Luckily, I was able to attend the church schools.</a:t>
            </a:r>
          </a:p>
          <a:p>
            <a:pPr lvl="1"/>
            <a:endParaRPr lang="en-US" altLang="en-US" sz="1400" i="1" dirty="0">
              <a:latin typeface="Times New Roman" pitchFamily="18" charset="0"/>
              <a:cs typeface="Times New Roman" pitchFamily="18" charset="0"/>
            </a:endParaRPr>
          </a:p>
          <a:p>
            <a:pPr lvl="1"/>
            <a:r>
              <a:rPr lang="en-US" altLang="en-US" sz="1400" i="1" dirty="0">
                <a:cs typeface="Times New Roman" pitchFamily="18" charset="0"/>
              </a:rPr>
              <a:t>My first grade teacher was fired when Mom took me to the principal to show her my bruises from the teacher grabbing me and shaking me. I was a straight “A” student and there was only one reason she hurt me.</a:t>
            </a:r>
          </a:p>
          <a:p>
            <a:pPr lvl="1"/>
            <a:endParaRPr lang="en-US" altLang="en-US" sz="1400" dirty="0">
              <a:cs typeface="Times New Roman" pitchFamily="18" charset="0"/>
            </a:endParaRPr>
          </a:p>
          <a:p>
            <a:r>
              <a:rPr lang="en-US" altLang="en-US" sz="1400" dirty="0">
                <a:cs typeface="Times New Roman" pitchFamily="18" charset="0"/>
              </a:rPr>
              <a:t>There was an occasional encounter, but for the most part, my elementary school and junior high days were fairly normal. I was vice president and president of my elementary school SCA.</a:t>
            </a:r>
          </a:p>
        </p:txBody>
      </p:sp>
    </p:spTree>
    <p:extLst>
      <p:ext uri="{BB962C8B-B14F-4D97-AF65-F5344CB8AC3E}">
        <p14:creationId xmlns:p14="http://schemas.microsoft.com/office/powerpoint/2010/main" val="393060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57200"/>
            <a:ext cx="8534400" cy="6019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2743200" y="228600"/>
            <a:ext cx="3048000" cy="609600"/>
          </a:xfrm>
          <a:solidFill>
            <a:schemeClr val="accent3"/>
          </a:solidFill>
        </p:spPr>
        <p:txBody>
          <a:bodyPr/>
          <a:lstStyle/>
          <a:p>
            <a:r>
              <a:rPr lang="en-US" sz="2400" b="1" dirty="0">
                <a:solidFill>
                  <a:schemeClr val="accent6"/>
                </a:solidFill>
              </a:rPr>
              <a:t>High School Years</a:t>
            </a:r>
          </a:p>
        </p:txBody>
      </p:sp>
      <p:pic>
        <p:nvPicPr>
          <p:cNvPr id="6" name="Picture 3" descr="I:\Sylvia and Her Art-01\Photos of Sylvia and Family- old and new 10-3-2014\snowball queen-01 copy.jpg"/>
          <p:cNvPicPr>
            <a:picLocks noChangeAspect="1" noChangeArrowheads="1"/>
          </p:cNvPicPr>
          <p:nvPr/>
        </p:nvPicPr>
        <p:blipFill>
          <a:blip r:embed="rId2" cstate="print"/>
          <a:srcRect/>
          <a:stretch>
            <a:fillRect/>
          </a:stretch>
        </p:blipFill>
        <p:spPr bwMode="auto">
          <a:xfrm>
            <a:off x="914400" y="2590800"/>
            <a:ext cx="3481859" cy="3124200"/>
          </a:xfrm>
          <a:prstGeom prst="rect">
            <a:avLst/>
          </a:prstGeom>
          <a:noFill/>
          <a:ln w="9525">
            <a:noFill/>
            <a:miter lim="800000"/>
            <a:headEnd/>
            <a:tailEnd/>
          </a:ln>
        </p:spPr>
      </p:pic>
      <p:pic>
        <p:nvPicPr>
          <p:cNvPr id="7" name="Picture 3" descr="I:\Photos of Sylvia and Family- old and new 10-3-2014\Sylvia's Graduation Photo 2 - 1964.tif"/>
          <p:cNvPicPr>
            <a:picLocks noChangeAspect="1" noChangeArrowheads="1"/>
          </p:cNvPicPr>
          <p:nvPr/>
        </p:nvPicPr>
        <p:blipFill>
          <a:blip r:embed="rId3" cstate="print"/>
          <a:srcRect/>
          <a:stretch>
            <a:fillRect/>
          </a:stretch>
        </p:blipFill>
        <p:spPr bwMode="auto">
          <a:xfrm>
            <a:off x="4953000" y="2743200"/>
            <a:ext cx="990600" cy="1007390"/>
          </a:xfrm>
          <a:prstGeom prst="rect">
            <a:avLst/>
          </a:prstGeom>
          <a:noFill/>
          <a:ln w="9525">
            <a:noFill/>
            <a:miter lim="800000"/>
            <a:headEnd/>
            <a:tailEnd/>
          </a:ln>
        </p:spPr>
      </p:pic>
      <p:pic>
        <p:nvPicPr>
          <p:cNvPr id="8" name="Picture 5" descr="I:\Photos of Sylvia and Family- old and new 10-3-2014\Sylvia at the Senior, Junior Prom- 1964.tif"/>
          <p:cNvPicPr>
            <a:picLocks noChangeAspect="1" noChangeArrowheads="1"/>
          </p:cNvPicPr>
          <p:nvPr/>
        </p:nvPicPr>
        <p:blipFill>
          <a:blip r:embed="rId4" cstate="print"/>
          <a:srcRect/>
          <a:stretch>
            <a:fillRect/>
          </a:stretch>
        </p:blipFill>
        <p:spPr bwMode="auto">
          <a:xfrm>
            <a:off x="6248400" y="2667000"/>
            <a:ext cx="1667253" cy="2819400"/>
          </a:xfrm>
          <a:prstGeom prst="rect">
            <a:avLst/>
          </a:prstGeom>
          <a:noFill/>
          <a:ln w="9525">
            <a:noFill/>
            <a:miter lim="800000"/>
            <a:headEnd/>
            <a:tailEnd/>
          </a:ln>
        </p:spPr>
      </p:pic>
      <p:pic>
        <p:nvPicPr>
          <p:cNvPr id="12" name="Picture 7" descr="I:\Sylvia and Her Art-01\Photos of Sylvia and Family- old and new 10-3-2014\Joe-13e.jpg"/>
          <p:cNvPicPr>
            <a:picLocks noChangeAspect="1" noChangeArrowheads="1"/>
          </p:cNvPicPr>
          <p:nvPr/>
        </p:nvPicPr>
        <p:blipFill>
          <a:blip r:embed="rId5" cstate="print"/>
          <a:srcRect/>
          <a:stretch>
            <a:fillRect/>
          </a:stretch>
        </p:blipFill>
        <p:spPr bwMode="auto">
          <a:xfrm>
            <a:off x="4191000" y="3810000"/>
            <a:ext cx="2037917" cy="2057400"/>
          </a:xfrm>
          <a:prstGeom prst="rect">
            <a:avLst/>
          </a:prstGeom>
          <a:noFill/>
          <a:ln w="9525">
            <a:noFill/>
            <a:miter lim="800000"/>
            <a:headEnd/>
            <a:tailEnd/>
          </a:ln>
        </p:spPr>
      </p:pic>
      <p:sp>
        <p:nvSpPr>
          <p:cNvPr id="15" name="Rectangle 14"/>
          <p:cNvSpPr>
            <a:spLocks noChangeArrowheads="1"/>
          </p:cNvSpPr>
          <p:nvPr/>
        </p:nvSpPr>
        <p:spPr bwMode="auto">
          <a:xfrm>
            <a:off x="457200" y="838200"/>
            <a:ext cx="8153400" cy="1384995"/>
          </a:xfrm>
          <a:prstGeom prst="rect">
            <a:avLst/>
          </a:prstGeom>
          <a:noFill/>
          <a:ln w="9525">
            <a:noFill/>
            <a:miter lim="800000"/>
            <a:headEnd/>
            <a:tailEnd/>
          </a:ln>
        </p:spPr>
        <p:txBody>
          <a:bodyPr wrap="square">
            <a:spAutoFit/>
          </a:bodyPr>
          <a:lstStyle/>
          <a:p>
            <a:pPr eaLnBrk="1" hangingPunct="1"/>
            <a:r>
              <a:rPr lang="en-US" altLang="en-US" sz="1400" dirty="0">
                <a:solidFill>
                  <a:schemeClr val="accent4"/>
                </a:solidFill>
                <a:latin typeface="Times New Roman" pitchFamily="18" charset="0"/>
                <a:cs typeface="Times New Roman" pitchFamily="18" charset="0"/>
              </a:rPr>
              <a:t>Schools were integrated when I went to high school and for me, high school started well since I had been selected as a cheerleader. I started dating my first love and later husband, Donald Strickland.  We were the </a:t>
            </a:r>
            <a:r>
              <a:rPr lang="en-US" altLang="en-US" sz="1400" dirty="0">
                <a:solidFill>
                  <a:schemeClr val="accent4"/>
                </a:solidFill>
                <a:cs typeface="Times New Roman" pitchFamily="18" charset="0"/>
              </a:rPr>
              <a:t>“Sweetheart Couple”. He became captain of the football team and I was a cheerleader; could we have been anymore “Apple Pie”?  Always there was the occasional racist remark, but m</a:t>
            </a:r>
            <a:r>
              <a:rPr lang="en-US" altLang="en-US" sz="1400" dirty="0">
                <a:solidFill>
                  <a:schemeClr val="accent4"/>
                </a:solidFill>
                <a:latin typeface="Times New Roman" pitchFamily="18" charset="0"/>
                <a:cs typeface="Times New Roman" pitchFamily="18" charset="0"/>
              </a:rPr>
              <a:t>y high school would have been pretty good if my mother’s bitterness had not turned her into an abusive alcoholic.  I </a:t>
            </a:r>
            <a:r>
              <a:rPr lang="en-US" altLang="en-US" sz="1400" dirty="0">
                <a:solidFill>
                  <a:schemeClr val="accent4"/>
                </a:solidFill>
                <a:cs typeface="Times New Roman" pitchFamily="18" charset="0"/>
              </a:rPr>
              <a:t>blame that partly on her genes and largely on her isolated life. </a:t>
            </a:r>
            <a:r>
              <a:rPr lang="en-US" altLang="en-US" sz="1400" dirty="0">
                <a:solidFill>
                  <a:schemeClr val="accent4"/>
                </a:solidFill>
                <a:latin typeface="Times New Roman" pitchFamily="18" charset="0"/>
                <a:cs typeface="Times New Roman" pitchFamily="18" charset="0"/>
              </a:rPr>
              <a:t>The smiles seen here from my year book were all fake.</a:t>
            </a:r>
          </a:p>
        </p:txBody>
      </p:sp>
    </p:spTree>
    <p:extLst>
      <p:ext uri="{BB962C8B-B14F-4D97-AF65-F5344CB8AC3E}">
        <p14:creationId xmlns:p14="http://schemas.microsoft.com/office/powerpoint/2010/main" val="159045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81000"/>
            <a:ext cx="8610600" cy="62484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7D7FD4-F475-44CD-A5F1-4B4BE1E2433F}"/>
              </a:ext>
            </a:extLst>
          </p:cNvPr>
          <p:cNvSpPr>
            <a:spLocks noGrp="1"/>
          </p:cNvSpPr>
          <p:nvPr>
            <p:ph type="title"/>
          </p:nvPr>
        </p:nvSpPr>
        <p:spPr>
          <a:xfrm>
            <a:off x="2514600" y="0"/>
            <a:ext cx="3352800" cy="609600"/>
          </a:xfrm>
          <a:solidFill>
            <a:schemeClr val="accent3"/>
          </a:solidFill>
        </p:spPr>
        <p:txBody>
          <a:bodyPr/>
          <a:lstStyle/>
          <a:p>
            <a:r>
              <a:rPr lang="en-US" sz="2400" b="1" dirty="0">
                <a:solidFill>
                  <a:schemeClr val="accent6"/>
                </a:solidFill>
              </a:rPr>
              <a:t>No Wedding in Virginia</a:t>
            </a:r>
          </a:p>
        </p:txBody>
      </p:sp>
      <p:pic>
        <p:nvPicPr>
          <p:cNvPr id="9" name="Picture 6" descr="I:\Photos of Sylvia and Family- old and new 10-3-2014\wedding-1.jpg"/>
          <p:cNvPicPr>
            <a:picLocks noChangeAspect="1" noChangeArrowheads="1"/>
          </p:cNvPicPr>
          <p:nvPr/>
        </p:nvPicPr>
        <p:blipFill>
          <a:blip r:embed="rId2" cstate="print"/>
          <a:srcRect/>
          <a:stretch>
            <a:fillRect/>
          </a:stretch>
        </p:blipFill>
        <p:spPr bwMode="auto">
          <a:xfrm>
            <a:off x="3352800" y="3962400"/>
            <a:ext cx="1757778" cy="2514600"/>
          </a:xfrm>
          <a:prstGeom prst="rect">
            <a:avLst/>
          </a:prstGeom>
          <a:noFill/>
          <a:ln w="9525">
            <a:noFill/>
            <a:miter lim="800000"/>
            <a:headEnd/>
            <a:tailEnd/>
          </a:ln>
        </p:spPr>
      </p:pic>
      <p:pic>
        <p:nvPicPr>
          <p:cNvPr id="10" name="Picture 2" descr="I:\Photos of Sylvia and Family- old and new 10-3-2014\Stricklands circa 1972.jpg"/>
          <p:cNvPicPr>
            <a:picLocks noChangeAspect="1" noChangeArrowheads="1"/>
          </p:cNvPicPr>
          <p:nvPr/>
        </p:nvPicPr>
        <p:blipFill>
          <a:blip r:embed="rId3" cstate="print"/>
          <a:srcRect/>
          <a:stretch>
            <a:fillRect/>
          </a:stretch>
        </p:blipFill>
        <p:spPr bwMode="auto">
          <a:xfrm>
            <a:off x="5334000" y="3962400"/>
            <a:ext cx="3137075" cy="2514600"/>
          </a:xfrm>
          <a:prstGeom prst="rect">
            <a:avLst/>
          </a:prstGeom>
          <a:noFill/>
          <a:ln w="9525">
            <a:noFill/>
            <a:miter lim="800000"/>
            <a:headEnd/>
            <a:tailEnd/>
          </a:ln>
        </p:spPr>
      </p:pic>
      <p:pic>
        <p:nvPicPr>
          <p:cNvPr id="11" name="Picture 3" descr="I:\Photos of Sylvia and Family- old and new 10-3-2014\wedding-2.jpg"/>
          <p:cNvPicPr>
            <a:picLocks noChangeAspect="1" noChangeArrowheads="1"/>
          </p:cNvPicPr>
          <p:nvPr/>
        </p:nvPicPr>
        <p:blipFill>
          <a:blip r:embed="rId4" cstate="print"/>
          <a:srcRect/>
          <a:stretch>
            <a:fillRect/>
          </a:stretch>
        </p:blipFill>
        <p:spPr bwMode="auto">
          <a:xfrm>
            <a:off x="609600" y="3962400"/>
            <a:ext cx="2441711" cy="2552627"/>
          </a:xfrm>
          <a:prstGeom prst="rect">
            <a:avLst/>
          </a:prstGeom>
          <a:noFill/>
        </p:spPr>
      </p:pic>
      <p:sp>
        <p:nvSpPr>
          <p:cNvPr id="12" name="Rectangle 11"/>
          <p:cNvSpPr>
            <a:spLocks noChangeArrowheads="1"/>
          </p:cNvSpPr>
          <p:nvPr/>
        </p:nvSpPr>
        <p:spPr bwMode="auto">
          <a:xfrm>
            <a:off x="304800" y="609600"/>
            <a:ext cx="8534400" cy="3108543"/>
          </a:xfrm>
          <a:prstGeom prst="rect">
            <a:avLst/>
          </a:prstGeom>
          <a:noFill/>
          <a:ln w="9525">
            <a:noFill/>
            <a:miter lim="800000"/>
            <a:headEnd/>
            <a:tailEnd/>
          </a:ln>
        </p:spPr>
        <p:txBody>
          <a:bodyPr wrap="square">
            <a:spAutoFit/>
          </a:bodyPr>
          <a:lstStyle/>
          <a:p>
            <a:pPr eaLnBrk="1" hangingPunct="1"/>
            <a:r>
              <a:rPr lang="en-US" altLang="en-US" sz="1400" dirty="0">
                <a:solidFill>
                  <a:schemeClr val="accent4"/>
                </a:solidFill>
                <a:cs typeface="Times New Roman" pitchFamily="18" charset="0"/>
              </a:rPr>
              <a:t>So the “Sweetheart Couple” graduates high school and in 1965, I announced my engagement in the paper. We didn’t have a lot of money, but I thought I’d have a small wedding in the Catholic church I attended. It was only when we started the process of getting a marriage license, that I discovered I could not marry a white man. The law was interpreted by “sight”. I looked too dark. </a:t>
            </a:r>
          </a:p>
          <a:p>
            <a:pPr eaLnBrk="1" hangingPunct="1"/>
            <a:endParaRPr lang="en-US" altLang="en-US" sz="1400" dirty="0">
              <a:solidFill>
                <a:schemeClr val="accent4"/>
              </a:solidFill>
              <a:latin typeface="Times New Roman" pitchFamily="18" charset="0"/>
              <a:cs typeface="Times New Roman" pitchFamily="18" charset="0"/>
            </a:endParaRPr>
          </a:p>
          <a:p>
            <a:pPr eaLnBrk="1" hangingPunct="1"/>
            <a:r>
              <a:rPr lang="en-US" altLang="en-US" sz="1400" dirty="0">
                <a:solidFill>
                  <a:schemeClr val="accent4"/>
                </a:solidFill>
                <a:cs typeface="Times New Roman" pitchFamily="18" charset="0"/>
              </a:rPr>
              <a:t>Finagling a way to have a small wedding in Virginia, I asked my priest would he bless my marriage in ceremony if I went to North Carolina and married legally first. He refused. </a:t>
            </a:r>
          </a:p>
          <a:p>
            <a:pPr eaLnBrk="1" hangingPunct="1"/>
            <a:endParaRPr lang="en-US" altLang="en-US" sz="1400" dirty="0">
              <a:solidFill>
                <a:schemeClr val="accent4"/>
              </a:solidFill>
              <a:latin typeface="Times New Roman" pitchFamily="18" charset="0"/>
              <a:cs typeface="Times New Roman" pitchFamily="18" charset="0"/>
            </a:endParaRPr>
          </a:p>
          <a:p>
            <a:pPr eaLnBrk="1" hangingPunct="1"/>
            <a:r>
              <a:rPr lang="en-US" altLang="en-US" sz="1400" dirty="0">
                <a:solidFill>
                  <a:schemeClr val="accent4"/>
                </a:solidFill>
                <a:cs typeface="Times New Roman" pitchFamily="18" charset="0"/>
              </a:rPr>
              <a:t>We were married in a small Catholic church in Elizabeth City, NC. My big wedding day turned into a quiet family ceremony and a little cake after the drive back from NC. It was very disappointing and degrading. We continued to live in Norfolk, VA illegally and my first son was born before our marriage was legal in Virginia.</a:t>
            </a:r>
          </a:p>
          <a:p>
            <a:pPr eaLnBrk="1" hangingPunct="1"/>
            <a:endParaRPr lang="en-US" altLang="en-US" sz="1400" dirty="0">
              <a:solidFill>
                <a:schemeClr val="accent4"/>
              </a:solidFill>
              <a:latin typeface="Times New Roman" pitchFamily="18" charset="0"/>
              <a:cs typeface="Times New Roman" pitchFamily="18" charset="0"/>
            </a:endParaRPr>
          </a:p>
          <a:p>
            <a:pPr eaLnBrk="1" hangingPunct="1"/>
            <a:r>
              <a:rPr lang="en-US" altLang="en-US" sz="1400" dirty="0">
                <a:solidFill>
                  <a:schemeClr val="accent4"/>
                </a:solidFill>
                <a:cs typeface="Times New Roman" pitchFamily="18" charset="0"/>
              </a:rPr>
              <a:t>Donald and I have divorced and we remain family. I am divorced from my second husband. I showed them; I married “white” TWICE. </a:t>
            </a:r>
            <a:endParaRPr lang="en-US" altLang="en-US" sz="1400"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349939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311700" y="2009725"/>
            <a:ext cx="8520600" cy="2714675"/>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buClr>
                <a:schemeClr val="dk1"/>
              </a:buClr>
              <a:buSzPts val="1100"/>
              <a:buNone/>
            </a:pPr>
            <a:r>
              <a:rPr lang="en" sz="1800" dirty="0">
                <a:solidFill>
                  <a:schemeClr val="dk1"/>
                </a:solidFill>
                <a:latin typeface="Times New Roman"/>
                <a:ea typeface="Times New Roman"/>
                <a:cs typeface="Times New Roman"/>
                <a:sym typeface="Times New Roman"/>
              </a:rPr>
              <a:t>Virginia controlled and defined legal rights and status among the races.  The legal system formed separate racial categories which maintained white superiority.  This separation of the races was extended by the prohibition of inter-racial and mixed marriages. </a:t>
            </a:r>
            <a:endParaRPr sz="1800" dirty="0">
              <a:solidFill>
                <a:schemeClr val="dk1"/>
              </a:solidFill>
              <a:latin typeface="Times New Roman"/>
              <a:ea typeface="Times New Roman"/>
              <a:cs typeface="Times New Roman"/>
              <a:sym typeface="Times New Roman"/>
            </a:endParaRPr>
          </a:p>
          <a:p>
            <a:pPr marL="0" indent="0">
              <a:buClr>
                <a:schemeClr val="dk1"/>
              </a:buClr>
              <a:buSzPts val="1100"/>
              <a:buNone/>
            </a:pPr>
            <a:r>
              <a:rPr lang="en" sz="1800" dirty="0">
                <a:solidFill>
                  <a:schemeClr val="dk1"/>
                </a:solidFill>
                <a:latin typeface="Times New Roman"/>
                <a:ea typeface="Times New Roman"/>
                <a:cs typeface="Times New Roman"/>
                <a:sym typeface="Times New Roman"/>
              </a:rPr>
              <a:t> </a:t>
            </a:r>
            <a:endParaRPr sz="1800" dirty="0">
              <a:solidFill>
                <a:schemeClr val="dk1"/>
              </a:solidFill>
              <a:latin typeface="Times New Roman"/>
              <a:ea typeface="Times New Roman"/>
              <a:cs typeface="Times New Roman"/>
              <a:sym typeface="Times New Roman"/>
            </a:endParaRPr>
          </a:p>
          <a:p>
            <a:pPr marL="0" indent="0">
              <a:spcAft>
                <a:spcPts val="1600"/>
              </a:spcAft>
              <a:buNone/>
            </a:pPr>
            <a:r>
              <a:rPr lang="en-US" sz="1800" dirty="0"/>
              <a:t>The anti-miscegenation laws and other racial integrity laws posed great challenges for non-white immigrants.  In particular, Filipinos who immigrated to the United States via enlistment and recruitment into the United States Navy.  A case study of a mixed marriage is presented to document.</a:t>
            </a:r>
            <a:endParaRPr dirty="0"/>
          </a:p>
        </p:txBody>
      </p:sp>
      <p:sp>
        <p:nvSpPr>
          <p:cNvPr id="4" name="Rectangle 3">
            <a:extLst>
              <a:ext uri="{FF2B5EF4-FFF2-40B4-BE49-F238E27FC236}">
                <a16:creationId xmlns:a16="http://schemas.microsoft.com/office/drawing/2014/main" id="{0DBB5E3F-4491-4708-B42C-32B1DFBB9DBA}"/>
              </a:ext>
            </a:extLst>
          </p:cNvPr>
          <p:cNvSpPr/>
          <p:nvPr/>
        </p:nvSpPr>
        <p:spPr>
          <a:xfrm>
            <a:off x="228600" y="1066800"/>
            <a:ext cx="8603700" cy="46482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Google Shape;60;p14"/>
          <p:cNvSpPr txBox="1">
            <a:spLocks noGrp="1"/>
          </p:cNvSpPr>
          <p:nvPr>
            <p:ph type="title"/>
          </p:nvPr>
        </p:nvSpPr>
        <p:spPr>
          <a:xfrm>
            <a:off x="2209800" y="780450"/>
            <a:ext cx="5257800" cy="572700"/>
          </a:xfrm>
          <a:prstGeom prst="rect">
            <a:avLst/>
          </a:prstGeom>
          <a:solidFill>
            <a:schemeClr val="accent3"/>
          </a:solidFill>
          <a:ln>
            <a:solidFill>
              <a:schemeClr val="bg1"/>
            </a:solidFill>
          </a:ln>
        </p:spPr>
        <p:txBody>
          <a:bodyPr spcFirstLastPara="1" vert="horz" wrap="square" lIns="91425" tIns="91425" rIns="91425" bIns="91425" numCol="1" anchor="t" anchorCtr="0" compatLnSpc="1">
            <a:prstTxWarp prst="textNoShape">
              <a:avLst/>
            </a:prstTxWarp>
            <a:noAutofit/>
          </a:bodyPr>
          <a:lstStyle/>
          <a:p>
            <a:r>
              <a:rPr lang="en" sz="2800" dirty="0">
                <a:solidFill>
                  <a:schemeClr val="accent2"/>
                </a:solidFill>
              </a:rPr>
              <a:t>Virginia before </a:t>
            </a:r>
            <a:r>
              <a:rPr lang="en" sz="2800" u="sng" dirty="0">
                <a:solidFill>
                  <a:schemeClr val="accent2"/>
                </a:solidFill>
              </a:rPr>
              <a:t>Loving v. Virginia</a:t>
            </a:r>
            <a:endParaRPr sz="2800" u="sng" dirty="0">
              <a:solidFill>
                <a:schemeClr val="accen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763000" cy="63246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2743200" y="0"/>
            <a:ext cx="3429000" cy="609600"/>
          </a:xfrm>
          <a:solidFill>
            <a:schemeClr val="accent3"/>
          </a:solidFill>
        </p:spPr>
        <p:txBody>
          <a:bodyPr/>
          <a:lstStyle/>
          <a:p>
            <a:r>
              <a:rPr lang="en-US" sz="2400" b="1" dirty="0">
                <a:solidFill>
                  <a:schemeClr val="accent6"/>
                </a:solidFill>
              </a:rPr>
              <a:t>My Story</a:t>
            </a:r>
          </a:p>
        </p:txBody>
      </p:sp>
      <p:pic>
        <p:nvPicPr>
          <p:cNvPr id="12" name="Picture 2" descr="I:\Sylvia and Her Art-01\A Moment in Time Interview- Sylvia- v2.0.jpg"/>
          <p:cNvPicPr>
            <a:picLocks noChangeAspect="1" noChangeArrowheads="1"/>
          </p:cNvPicPr>
          <p:nvPr/>
        </p:nvPicPr>
        <p:blipFill>
          <a:blip r:embed="rId2" cstate="print"/>
          <a:srcRect/>
          <a:stretch>
            <a:fillRect/>
          </a:stretch>
        </p:blipFill>
        <p:spPr bwMode="auto">
          <a:xfrm>
            <a:off x="381000" y="761999"/>
            <a:ext cx="4114800" cy="5268377"/>
          </a:xfrm>
          <a:prstGeom prst="rect">
            <a:avLst/>
          </a:prstGeom>
          <a:noFill/>
          <a:ln w="9525">
            <a:noFill/>
            <a:miter lim="800000"/>
            <a:headEnd/>
            <a:tailEnd/>
          </a:ln>
        </p:spPr>
      </p:pic>
      <p:pic>
        <p:nvPicPr>
          <p:cNvPr id="2050" name="Picture 2" descr="I:\Sylvia and Don- Article\cover page- portrait 8.5 x 11.0- for print final.jpg"/>
          <p:cNvPicPr>
            <a:picLocks noChangeAspect="1" noChangeArrowheads="1"/>
          </p:cNvPicPr>
          <p:nvPr/>
        </p:nvPicPr>
        <p:blipFill>
          <a:blip r:embed="rId3" cstate="print"/>
          <a:srcRect/>
          <a:stretch>
            <a:fillRect/>
          </a:stretch>
        </p:blipFill>
        <p:spPr bwMode="auto">
          <a:xfrm>
            <a:off x="4495800" y="510988"/>
            <a:ext cx="4374572" cy="5661212"/>
          </a:xfrm>
          <a:prstGeom prst="rect">
            <a:avLst/>
          </a:prstGeom>
          <a:noFill/>
        </p:spPr>
      </p:pic>
    </p:spTree>
    <p:extLst>
      <p:ext uri="{BB962C8B-B14F-4D97-AF65-F5344CB8AC3E}">
        <p14:creationId xmlns:p14="http://schemas.microsoft.com/office/powerpoint/2010/main" val="2474832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610600" cy="62484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1143000" y="76200"/>
            <a:ext cx="7010400" cy="533400"/>
          </a:xfrm>
          <a:solidFill>
            <a:schemeClr val="accent3"/>
          </a:solidFill>
        </p:spPr>
        <p:txBody>
          <a:bodyPr/>
          <a:lstStyle/>
          <a:p>
            <a:r>
              <a:rPr lang="en-US" sz="2400" b="1" dirty="0">
                <a:solidFill>
                  <a:schemeClr val="accent6"/>
                </a:solidFill>
              </a:rPr>
              <a:t> My “Tribes” – Honoring Heritage and Giving Back</a:t>
            </a:r>
          </a:p>
        </p:txBody>
      </p:sp>
      <p:sp>
        <p:nvSpPr>
          <p:cNvPr id="6" name="Rectangle 3"/>
          <p:cNvSpPr>
            <a:spLocks noChangeArrowheads="1"/>
          </p:cNvSpPr>
          <p:nvPr/>
        </p:nvSpPr>
        <p:spPr bwMode="auto">
          <a:xfrm>
            <a:off x="304800" y="533400"/>
            <a:ext cx="8305800" cy="1169551"/>
          </a:xfrm>
          <a:prstGeom prst="rect">
            <a:avLst/>
          </a:prstGeom>
          <a:noFill/>
          <a:ln w="9525">
            <a:noFill/>
            <a:miter lim="800000"/>
            <a:headEnd/>
            <a:tailEnd/>
          </a:ln>
        </p:spPr>
        <p:txBody>
          <a:bodyPr wrap="square">
            <a:spAutoFit/>
          </a:bodyPr>
          <a:lstStyle/>
          <a:p>
            <a:pPr eaLnBrk="1" hangingPunct="1"/>
            <a:endParaRPr lang="en-US" altLang="en-US" sz="1400" dirty="0">
              <a:cs typeface="Times New Roman" pitchFamily="18" charset="0"/>
            </a:endParaRPr>
          </a:p>
          <a:p>
            <a:pPr eaLnBrk="1" hangingPunct="1"/>
            <a:endParaRPr lang="en-US" altLang="en-US" sz="1400" dirty="0">
              <a:cs typeface="Times New Roman" pitchFamily="18" charset="0"/>
            </a:endParaRPr>
          </a:p>
          <a:p>
            <a:pPr eaLnBrk="1" hangingPunct="1"/>
            <a:endParaRPr lang="en-US" altLang="en-US" sz="1400" dirty="0">
              <a:cs typeface="Times New Roman" pitchFamily="18" charset="0"/>
            </a:endParaRPr>
          </a:p>
          <a:p>
            <a:pPr eaLnBrk="1" hangingPunct="1"/>
            <a:endParaRPr lang="en-US" altLang="en-US" sz="1400" dirty="0">
              <a:latin typeface="Times New Roman" pitchFamily="18" charset="0"/>
              <a:cs typeface="Times New Roman" pitchFamily="18" charset="0"/>
            </a:endParaRPr>
          </a:p>
          <a:p>
            <a:pPr eaLnBrk="1" hangingPunct="1"/>
            <a:endParaRPr lang="en-US" altLang="en-US" sz="1400" b="1" dirty="0">
              <a:latin typeface="Times New Roman" pitchFamily="18" charset="0"/>
              <a:cs typeface="Times New Roman" pitchFamily="18" charset="0"/>
            </a:endParaRPr>
          </a:p>
        </p:txBody>
      </p:sp>
      <p:pic>
        <p:nvPicPr>
          <p:cNvPr id="8" name="Picture 3" descr="C:\Users\Sylvia N. Strickland\Desktop\13002526_10208877622999180_5469261683040488513_o.jpg"/>
          <p:cNvPicPr>
            <a:picLocks noChangeAspect="1" noChangeArrowheads="1"/>
          </p:cNvPicPr>
          <p:nvPr/>
        </p:nvPicPr>
        <p:blipFill>
          <a:blip r:embed="rId2" cstate="print"/>
          <a:srcRect/>
          <a:stretch>
            <a:fillRect/>
          </a:stretch>
        </p:blipFill>
        <p:spPr bwMode="auto">
          <a:xfrm>
            <a:off x="1828800" y="3465368"/>
            <a:ext cx="4886740" cy="2554432"/>
          </a:xfrm>
          <a:prstGeom prst="rect">
            <a:avLst/>
          </a:prstGeom>
          <a:noFill/>
          <a:ln w="9525">
            <a:noFill/>
            <a:miter lim="800000"/>
            <a:headEnd/>
            <a:tailEnd/>
          </a:ln>
        </p:spPr>
      </p:pic>
      <p:sp>
        <p:nvSpPr>
          <p:cNvPr id="9" name="Rectangle 7"/>
          <p:cNvSpPr>
            <a:spLocks noChangeArrowheads="1"/>
          </p:cNvSpPr>
          <p:nvPr/>
        </p:nvSpPr>
        <p:spPr bwMode="auto">
          <a:xfrm>
            <a:off x="762000" y="2895600"/>
            <a:ext cx="3048000" cy="276225"/>
          </a:xfrm>
          <a:prstGeom prst="rect">
            <a:avLst/>
          </a:prstGeom>
          <a:noFill/>
          <a:ln w="9525">
            <a:noFill/>
            <a:miter lim="800000"/>
            <a:headEnd/>
            <a:tailEnd/>
          </a:ln>
        </p:spPr>
        <p:txBody>
          <a:bodyPr>
            <a:spAutoFit/>
          </a:bodyPr>
          <a:lstStyle/>
          <a:p>
            <a:pPr eaLnBrk="1" hangingPunct="1"/>
            <a:r>
              <a:rPr lang="en-US" altLang="en-US" sz="1200" dirty="0">
                <a:latin typeface="Times New Roman" pitchFamily="18" charset="0"/>
                <a:cs typeface="Times New Roman" pitchFamily="18" charset="0"/>
              </a:rPr>
              <a:t>Eastern Sky Native American Drum “Tribe”</a:t>
            </a:r>
          </a:p>
        </p:txBody>
      </p:sp>
      <p:sp>
        <p:nvSpPr>
          <p:cNvPr id="10" name="Rectangle 7"/>
          <p:cNvSpPr>
            <a:spLocks noChangeArrowheads="1"/>
          </p:cNvSpPr>
          <p:nvPr/>
        </p:nvSpPr>
        <p:spPr bwMode="auto">
          <a:xfrm>
            <a:off x="3886200" y="3048000"/>
            <a:ext cx="4800600" cy="276999"/>
          </a:xfrm>
          <a:prstGeom prst="rect">
            <a:avLst/>
          </a:prstGeom>
          <a:noFill/>
          <a:ln w="9525">
            <a:noFill/>
            <a:miter lim="800000"/>
            <a:headEnd/>
            <a:tailEnd/>
          </a:ln>
        </p:spPr>
        <p:txBody>
          <a:bodyPr wrap="square">
            <a:spAutoFit/>
          </a:bodyPr>
          <a:lstStyle/>
          <a:p>
            <a:pPr algn="ctr" eaLnBrk="1" hangingPunct="1"/>
            <a:r>
              <a:rPr lang="en-US" altLang="en-US" sz="1200" dirty="0">
                <a:latin typeface="Times New Roman" pitchFamily="18" charset="0"/>
                <a:cs typeface="Times New Roman" pitchFamily="18" charset="0"/>
              </a:rPr>
              <a:t>Filipino American National Historical Society - Hampton Roads  “Tribe”</a:t>
            </a:r>
          </a:p>
        </p:txBody>
      </p:sp>
      <p:sp>
        <p:nvSpPr>
          <p:cNvPr id="11" name="Rectangle 7"/>
          <p:cNvSpPr>
            <a:spLocks noChangeArrowheads="1"/>
          </p:cNvSpPr>
          <p:nvPr/>
        </p:nvSpPr>
        <p:spPr bwMode="auto">
          <a:xfrm>
            <a:off x="2438400" y="6096000"/>
            <a:ext cx="3429000" cy="276225"/>
          </a:xfrm>
          <a:prstGeom prst="rect">
            <a:avLst/>
          </a:prstGeom>
          <a:noFill/>
          <a:ln w="9525">
            <a:noFill/>
            <a:miter lim="800000"/>
            <a:headEnd/>
            <a:tailEnd/>
          </a:ln>
        </p:spPr>
        <p:txBody>
          <a:bodyPr>
            <a:spAutoFit/>
          </a:bodyPr>
          <a:lstStyle/>
          <a:p>
            <a:pPr eaLnBrk="1" hangingPunct="1"/>
            <a:r>
              <a:rPr lang="en-US" altLang="en-US" sz="1200" dirty="0">
                <a:latin typeface="Times New Roman" pitchFamily="18" charset="0"/>
                <a:cs typeface="Times New Roman" pitchFamily="18" charset="0"/>
              </a:rPr>
              <a:t>Virginia Beach Human Rights Commission "Tribe”</a:t>
            </a:r>
          </a:p>
        </p:txBody>
      </p:sp>
      <p:pic>
        <p:nvPicPr>
          <p:cNvPr id="3074" name="Picture 2" descr="C:\Users\Sylvia N. Strickland\Desktop\FANHS.jpg"/>
          <p:cNvPicPr>
            <a:picLocks noChangeAspect="1" noChangeArrowheads="1"/>
          </p:cNvPicPr>
          <p:nvPr/>
        </p:nvPicPr>
        <p:blipFill>
          <a:blip r:embed="rId3" cstate="print"/>
          <a:srcRect/>
          <a:stretch>
            <a:fillRect/>
          </a:stretch>
        </p:blipFill>
        <p:spPr bwMode="auto">
          <a:xfrm>
            <a:off x="4104844" y="990600"/>
            <a:ext cx="4353356" cy="2043203"/>
          </a:xfrm>
          <a:prstGeom prst="rect">
            <a:avLst/>
          </a:prstGeom>
          <a:noFill/>
        </p:spPr>
      </p:pic>
      <p:pic>
        <p:nvPicPr>
          <p:cNvPr id="3075" name="Picture 3" descr="C:\Users\Sylvia N. Strickland\Desktop\Eastern Sky1.jpg"/>
          <p:cNvPicPr>
            <a:picLocks noChangeAspect="1" noChangeArrowheads="1"/>
          </p:cNvPicPr>
          <p:nvPr/>
        </p:nvPicPr>
        <p:blipFill>
          <a:blip r:embed="rId4" cstate="print"/>
          <a:srcRect/>
          <a:stretch>
            <a:fillRect/>
          </a:stretch>
        </p:blipFill>
        <p:spPr bwMode="auto">
          <a:xfrm>
            <a:off x="533400" y="1219200"/>
            <a:ext cx="3365500" cy="1573213"/>
          </a:xfrm>
          <a:prstGeom prst="rect">
            <a:avLst/>
          </a:prstGeom>
          <a:noFill/>
        </p:spPr>
      </p:pic>
    </p:spTree>
    <p:extLst>
      <p:ext uri="{BB962C8B-B14F-4D97-AF65-F5344CB8AC3E}">
        <p14:creationId xmlns:p14="http://schemas.microsoft.com/office/powerpoint/2010/main" val="373743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763000" cy="63246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06780-FE69-4FB2-891D-9786A08F9940}"/>
              </a:ext>
            </a:extLst>
          </p:cNvPr>
          <p:cNvSpPr>
            <a:spLocks noGrp="1"/>
          </p:cNvSpPr>
          <p:nvPr>
            <p:ph type="title"/>
          </p:nvPr>
        </p:nvSpPr>
        <p:spPr>
          <a:xfrm>
            <a:off x="3352800" y="0"/>
            <a:ext cx="1905000" cy="609600"/>
          </a:xfrm>
          <a:solidFill>
            <a:schemeClr val="accent3"/>
          </a:solidFill>
        </p:spPr>
        <p:txBody>
          <a:bodyPr/>
          <a:lstStyle/>
          <a:p>
            <a:r>
              <a:rPr lang="en-US" sz="2400" b="1" dirty="0">
                <a:solidFill>
                  <a:schemeClr val="accent6"/>
                </a:solidFill>
              </a:rPr>
              <a:t>Love Wins</a:t>
            </a:r>
          </a:p>
        </p:txBody>
      </p:sp>
      <p:pic>
        <p:nvPicPr>
          <p:cNvPr id="4098" name="Picture 2" descr="I:\Sylvia and Don- Article\Sons and Grand children-01.jpg"/>
          <p:cNvPicPr>
            <a:picLocks noChangeAspect="1" noChangeArrowheads="1"/>
          </p:cNvPicPr>
          <p:nvPr/>
        </p:nvPicPr>
        <p:blipFill>
          <a:blip r:embed="rId2" cstate="print"/>
          <a:srcRect/>
          <a:stretch>
            <a:fillRect/>
          </a:stretch>
        </p:blipFill>
        <p:spPr bwMode="auto">
          <a:xfrm>
            <a:off x="533400" y="609600"/>
            <a:ext cx="7924800" cy="4562634"/>
          </a:xfrm>
          <a:prstGeom prst="rect">
            <a:avLst/>
          </a:prstGeom>
          <a:noFill/>
        </p:spPr>
      </p:pic>
      <p:sp>
        <p:nvSpPr>
          <p:cNvPr id="8" name="Rectangle 7"/>
          <p:cNvSpPr>
            <a:spLocks noChangeArrowheads="1"/>
          </p:cNvSpPr>
          <p:nvPr/>
        </p:nvSpPr>
        <p:spPr bwMode="auto">
          <a:xfrm>
            <a:off x="533400" y="5334000"/>
            <a:ext cx="7924800" cy="738664"/>
          </a:xfrm>
          <a:prstGeom prst="rect">
            <a:avLst/>
          </a:prstGeom>
          <a:noFill/>
          <a:ln w="9525">
            <a:noFill/>
            <a:miter lim="800000"/>
            <a:headEnd/>
            <a:tailEnd/>
          </a:ln>
        </p:spPr>
        <p:txBody>
          <a:bodyPr wrap="square">
            <a:spAutoFit/>
          </a:bodyPr>
          <a:lstStyle/>
          <a:p>
            <a:pPr eaLnBrk="1" hangingPunct="1"/>
            <a:r>
              <a:rPr lang="en-US" altLang="en-US" sz="1400" dirty="0">
                <a:solidFill>
                  <a:schemeClr val="accent4"/>
                </a:solidFill>
                <a:cs typeface="Times New Roman" pitchFamily="18" charset="0"/>
              </a:rPr>
              <a:t>2012, Pictured above is 2</a:t>
            </a:r>
            <a:r>
              <a:rPr lang="en-US" altLang="en-US" sz="1400" baseline="30000" dirty="0">
                <a:solidFill>
                  <a:schemeClr val="accent4"/>
                </a:solidFill>
                <a:cs typeface="Times New Roman" pitchFamily="18" charset="0"/>
              </a:rPr>
              <a:t>nd</a:t>
            </a:r>
            <a:r>
              <a:rPr lang="en-US" altLang="en-US" sz="1400" dirty="0">
                <a:solidFill>
                  <a:schemeClr val="accent4"/>
                </a:solidFill>
                <a:cs typeface="Times New Roman" pitchFamily="18" charset="0"/>
              </a:rPr>
              <a:t>, 3</a:t>
            </a:r>
            <a:r>
              <a:rPr lang="en-US" altLang="en-US" sz="1400" baseline="30000" dirty="0">
                <a:solidFill>
                  <a:schemeClr val="accent4"/>
                </a:solidFill>
                <a:cs typeface="Times New Roman" pitchFamily="18" charset="0"/>
              </a:rPr>
              <a:t>rd</a:t>
            </a:r>
            <a:r>
              <a:rPr lang="en-US" altLang="en-US" sz="1400" dirty="0">
                <a:solidFill>
                  <a:schemeClr val="accent4"/>
                </a:solidFill>
                <a:cs typeface="Times New Roman" pitchFamily="18" charset="0"/>
              </a:rPr>
              <a:t> and 4</a:t>
            </a:r>
            <a:r>
              <a:rPr lang="en-US" altLang="en-US" sz="1400" baseline="30000" dirty="0">
                <a:solidFill>
                  <a:schemeClr val="accent4"/>
                </a:solidFill>
                <a:cs typeface="Times New Roman" pitchFamily="18" charset="0"/>
              </a:rPr>
              <a:t>th</a:t>
            </a:r>
            <a:r>
              <a:rPr lang="en-US" altLang="en-US" sz="1400" dirty="0">
                <a:solidFill>
                  <a:schemeClr val="accent4"/>
                </a:solidFill>
                <a:cs typeface="Times New Roman" pitchFamily="18" charset="0"/>
              </a:rPr>
              <a:t> generation Filipino-Americans.  L to R, Son Joe; Grandson, Jonah; Granddaughter, Lauren; Son, Chris; Granddaughter, Cameran. Missing from photo is my Great-Granddaughter Juliana Grace, born June 24, 2018, our 5</a:t>
            </a:r>
            <a:r>
              <a:rPr lang="en-US" altLang="en-US" sz="1400" baseline="30000" dirty="0">
                <a:solidFill>
                  <a:schemeClr val="accent4"/>
                </a:solidFill>
                <a:cs typeface="Times New Roman" pitchFamily="18" charset="0"/>
              </a:rPr>
              <a:t>th</a:t>
            </a:r>
            <a:r>
              <a:rPr lang="en-US" altLang="en-US" sz="1400" dirty="0">
                <a:solidFill>
                  <a:schemeClr val="accent4"/>
                </a:solidFill>
                <a:cs typeface="Times New Roman" pitchFamily="18" charset="0"/>
              </a:rPr>
              <a:t> generation Filipina.</a:t>
            </a:r>
            <a:endParaRPr lang="en-US" altLang="en-US" sz="1400" dirty="0">
              <a:solidFill>
                <a:schemeClr val="accent4"/>
              </a:solidFill>
              <a:latin typeface="Times New Roman" pitchFamily="18" charset="0"/>
              <a:cs typeface="Times New Roman" pitchFamily="18" charset="0"/>
            </a:endParaRPr>
          </a:p>
        </p:txBody>
      </p:sp>
    </p:spTree>
    <p:extLst>
      <p:ext uri="{BB962C8B-B14F-4D97-AF65-F5344CB8AC3E}">
        <p14:creationId xmlns:p14="http://schemas.microsoft.com/office/powerpoint/2010/main" val="3320420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304800" y="422493"/>
            <a:ext cx="8534400" cy="6124754"/>
          </a:xfrm>
          <a:prstGeom prst="rect">
            <a:avLst/>
          </a:prstGeom>
          <a:noFill/>
          <a:ln w="9525">
            <a:noFill/>
            <a:miter lim="800000"/>
            <a:headEnd/>
            <a:tailEnd/>
          </a:ln>
        </p:spPr>
        <p:txBody>
          <a:bodyPr wrap="square">
            <a:spAutoFit/>
          </a:bodyPr>
          <a:lstStyle/>
          <a:p>
            <a:r>
              <a:rPr lang="en-US" sz="1400" dirty="0"/>
              <a:t>Cordova, Fred. </a:t>
            </a:r>
            <a:r>
              <a:rPr lang="en-US" sz="1400" i="1" dirty="0"/>
              <a:t>Filipinos: forgotten Asian American, A Pectoral Essay/1763-Circa-1963</a:t>
            </a:r>
            <a:r>
              <a:rPr lang="en-US" sz="1400" dirty="0"/>
              <a:t>. Dubuque, Iowa: Kendall/Hunt Publishing Company, 1983.</a:t>
            </a:r>
          </a:p>
          <a:p>
            <a:endParaRPr lang="en-US" sz="1400" dirty="0"/>
          </a:p>
          <a:p>
            <a:r>
              <a:rPr lang="en-US" sz="1400" dirty="0"/>
              <a:t>Cushing, Nathan. "The History (and Love) of the ‘Virginia is for Lovers Campaign’," </a:t>
            </a:r>
            <a:r>
              <a:rPr lang="en-US" sz="1400" i="1" dirty="0"/>
              <a:t>RVANEWS</a:t>
            </a:r>
            <a:r>
              <a:rPr lang="en-US" sz="1400" dirty="0"/>
              <a:t>, February 5, 2013.</a:t>
            </a:r>
          </a:p>
          <a:p>
            <a:endParaRPr lang="en-US" sz="1400" dirty="0"/>
          </a:p>
          <a:p>
            <a:r>
              <a:rPr lang="en-US" sz="1400" dirty="0"/>
              <a:t>Filipino American National Historical Society – Hampton Roads Chapter. </a:t>
            </a:r>
            <a:r>
              <a:rPr lang="en-US" sz="1400" i="1" dirty="0"/>
              <a:t>In Our Uncles Words: We Fought for Freedom</a:t>
            </a:r>
            <a:r>
              <a:rPr lang="en-US" sz="1400" dirty="0"/>
              <a:t>. San </a:t>
            </a:r>
            <a:r>
              <a:rPr lang="en-US" sz="1400" dirty="0" err="1"/>
              <a:t>Francisico</a:t>
            </a:r>
            <a:r>
              <a:rPr lang="en-US" sz="1400" dirty="0"/>
              <a:t>: </a:t>
            </a:r>
            <a:r>
              <a:rPr lang="en-US" sz="1400" dirty="0" err="1"/>
              <a:t>T’Boli</a:t>
            </a:r>
            <a:r>
              <a:rPr lang="en-US" sz="1400" dirty="0"/>
              <a:t> Publishing and Distribution, 2006.</a:t>
            </a:r>
          </a:p>
          <a:p>
            <a:endParaRPr lang="en-US" sz="1400" dirty="0"/>
          </a:p>
          <a:p>
            <a:r>
              <a:rPr lang="en-US" sz="1400" dirty="0"/>
              <a:t>Gavilan, Jason Luna. "The Politics of Enlistment, Empire and the U.S.-Philippine Nation: Enlisted and Civilian Filipino Workers In and Beyond the United States Navy. </a:t>
            </a:r>
            <a:r>
              <a:rPr lang="en-US" sz="1400" dirty="0" err="1"/>
              <a:t>Ph.D</a:t>
            </a:r>
            <a:r>
              <a:rPr lang="en-US" sz="1400" dirty="0"/>
              <a:t> Dissertation, University of Michigan, 2012.</a:t>
            </a:r>
          </a:p>
          <a:p>
            <a:endParaRPr lang="en-US" sz="1400" dirty="0"/>
          </a:p>
          <a:p>
            <a:r>
              <a:rPr lang="en-US" sz="1400" i="1" dirty="0"/>
              <a:t>Loving v Virginia</a:t>
            </a:r>
            <a:r>
              <a:rPr lang="en-US" sz="1400" dirty="0"/>
              <a:t>, 388 U.S. 1 (1967)</a:t>
            </a:r>
          </a:p>
          <a:p>
            <a:endParaRPr lang="en-US" sz="1400" dirty="0"/>
          </a:p>
          <a:p>
            <a:r>
              <a:rPr lang="en-US" sz="1400" dirty="0"/>
              <a:t>Nationality Act of 1940, Statutes at Large, 54, § 324, 1149 (1949).</a:t>
            </a:r>
          </a:p>
          <a:p>
            <a:endParaRPr lang="en-US" sz="1400" dirty="0"/>
          </a:p>
          <a:p>
            <a:r>
              <a:rPr lang="en-US" sz="1400" dirty="0" err="1"/>
              <a:t>Newbeck</a:t>
            </a:r>
            <a:r>
              <a:rPr lang="en-US" sz="1400" dirty="0"/>
              <a:t>, </a:t>
            </a:r>
            <a:r>
              <a:rPr lang="en-US" sz="1400" dirty="0" err="1"/>
              <a:t>Phyl</a:t>
            </a:r>
            <a:r>
              <a:rPr lang="en-US" sz="1400" dirty="0"/>
              <a:t> and Brandon Wolfe. "Loving v. Virginia (1967)." </a:t>
            </a:r>
            <a:r>
              <a:rPr lang="en-US" sz="1400" i="1" dirty="0"/>
              <a:t>Encyclopedia of Virginia</a:t>
            </a:r>
            <a:r>
              <a:rPr lang="en-US" sz="1400" dirty="0"/>
              <a:t>. </a:t>
            </a:r>
            <a:r>
              <a:rPr lang="en-US" sz="1400" dirty="0">
                <a:hlinkClick r:id="rId2"/>
              </a:rPr>
              <a:t>https://www.encyclopediavirginia.org/Loving_v_Virginia_1967</a:t>
            </a:r>
            <a:r>
              <a:rPr lang="en-US" sz="1400" dirty="0"/>
              <a:t> (July 24, 1967)</a:t>
            </a:r>
          </a:p>
          <a:p>
            <a:endParaRPr lang="en-US" sz="1400" dirty="0"/>
          </a:p>
          <a:p>
            <a:r>
              <a:rPr lang="en-US" sz="1400" dirty="0"/>
              <a:t>Talbot, Tori. "Walter Ashby </a:t>
            </a:r>
            <a:r>
              <a:rPr lang="en-US" sz="1400" dirty="0" err="1"/>
              <a:t>Plecker</a:t>
            </a:r>
            <a:r>
              <a:rPr lang="en-US" sz="1400" dirty="0"/>
              <a:t> (1861–1947)." </a:t>
            </a:r>
            <a:r>
              <a:rPr lang="en-US" sz="1400" i="1" dirty="0"/>
              <a:t>Encyclopedia Virginia</a:t>
            </a:r>
            <a:r>
              <a:rPr lang="en-US" sz="1400" dirty="0"/>
              <a:t>. </a:t>
            </a:r>
            <a:r>
              <a:rPr lang="en-US" sz="1400" dirty="0">
                <a:hlinkClick r:id="rId3"/>
              </a:rPr>
              <a:t>https://www.encyclopediavirginia.org/Plecker_Walter_Ashby_1861-1947</a:t>
            </a:r>
            <a:r>
              <a:rPr lang="en-US" sz="1400" dirty="0"/>
              <a:t>. May 30, 2018. </a:t>
            </a:r>
          </a:p>
          <a:p>
            <a:endParaRPr lang="en-US" sz="1400" dirty="0"/>
          </a:p>
          <a:p>
            <a:r>
              <a:rPr lang="en-US" sz="1400" dirty="0"/>
              <a:t>United States Navy. Bureau of Naval Personnel. </a:t>
            </a:r>
            <a:r>
              <a:rPr lang="en-US" sz="1400" i="1" dirty="0"/>
              <a:t>Filipinos in the United States Navy</a:t>
            </a:r>
            <a:r>
              <a:rPr lang="en-US" sz="1400" dirty="0"/>
              <a:t>, </a:t>
            </a:r>
            <a:r>
              <a:rPr lang="en-US" sz="1400" i="1" dirty="0"/>
              <a:t>October 1976 </a:t>
            </a:r>
            <a:r>
              <a:rPr lang="en-US" sz="1400" dirty="0">
                <a:hlinkClick r:id="rId4"/>
              </a:rPr>
              <a:t>http://www.history.navy.mil/research/library/online-reading-room/</a:t>
            </a:r>
            <a:r>
              <a:rPr lang="en-US" sz="1400" dirty="0"/>
              <a:t> (June 27, 2018). </a:t>
            </a:r>
          </a:p>
          <a:p>
            <a:endParaRPr lang="en-US" sz="1400" dirty="0"/>
          </a:p>
          <a:p>
            <a:r>
              <a:rPr lang="en-US" sz="1400" dirty="0"/>
              <a:t>Wikipedia. Loving v. Virginia. </a:t>
            </a:r>
            <a:r>
              <a:rPr lang="en-US" sz="1400" dirty="0">
                <a:hlinkClick r:id="rId5"/>
              </a:rPr>
              <a:t>https://en.wikipedia.org/wiki/Loving_v._Virginia</a:t>
            </a:r>
            <a:r>
              <a:rPr lang="en-US" sz="1400" dirty="0"/>
              <a:t> (July 30, 2018).</a:t>
            </a:r>
          </a:p>
          <a:p>
            <a:endParaRPr lang="en-US" sz="1400" dirty="0"/>
          </a:p>
          <a:p>
            <a:r>
              <a:rPr lang="en-US" sz="1400" dirty="0"/>
              <a:t>Wolfe, Brendan. "Racial Integrity Laws (1924- 1930).” </a:t>
            </a:r>
            <a:r>
              <a:rPr lang="en-US" sz="1400" i="1" dirty="0"/>
              <a:t>Encyclopedia of Virginia</a:t>
            </a:r>
            <a:r>
              <a:rPr lang="en-US" sz="1400" dirty="0"/>
              <a:t>. </a:t>
            </a:r>
            <a:r>
              <a:rPr lang="en-US" sz="1400" dirty="0">
                <a:hlinkClick r:id="rId6"/>
              </a:rPr>
              <a:t>https://www.encyclopediavirginia.org/Racial_Integrity_Laws_of_the_1920s</a:t>
            </a:r>
            <a:r>
              <a:rPr lang="en-US" sz="1400" dirty="0"/>
              <a:t> (July 30, 2018).</a:t>
            </a:r>
          </a:p>
        </p:txBody>
      </p:sp>
      <p:sp>
        <p:nvSpPr>
          <p:cNvPr id="4" name="Rectangle 3"/>
          <p:cNvSpPr/>
          <p:nvPr/>
        </p:nvSpPr>
        <p:spPr>
          <a:xfrm>
            <a:off x="152400" y="304800"/>
            <a:ext cx="8839200" cy="64008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5" name="Title 1"/>
          <p:cNvSpPr>
            <a:spLocks noGrp="1"/>
          </p:cNvSpPr>
          <p:nvPr>
            <p:ph type="title"/>
          </p:nvPr>
        </p:nvSpPr>
        <p:spPr>
          <a:xfrm>
            <a:off x="3657600" y="76200"/>
            <a:ext cx="1371600" cy="342900"/>
          </a:xfrm>
          <a:solidFill>
            <a:schemeClr val="accent3"/>
          </a:solidFill>
        </p:spPr>
        <p:txBody>
          <a:bodyPr/>
          <a:lstStyle/>
          <a:p>
            <a:pPr eaLnBrk="1" hangingPunct="1"/>
            <a:r>
              <a:rPr lang="en-US" sz="2400" b="1" dirty="0">
                <a:solidFill>
                  <a:schemeClr val="accent6"/>
                </a:solidFill>
              </a:rPr>
              <a:t>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body" idx="1"/>
          </p:nvPr>
        </p:nvSpPr>
        <p:spPr>
          <a:xfrm>
            <a:off x="228600" y="1066800"/>
            <a:ext cx="5715000" cy="3505200"/>
          </a:xfrm>
          <a:prstGeom prst="rect">
            <a:avLst/>
          </a:prstGeom>
          <a:noFill/>
          <a:ln>
            <a:noFill/>
          </a:ln>
        </p:spPr>
        <p:txBody>
          <a:bodyPr spcFirstLastPara="1" wrap="square" lIns="91425" tIns="91425" rIns="91425" bIns="91425" anchor="t" anchorCtr="0">
            <a:noAutofit/>
          </a:bodyPr>
          <a:lstStyle/>
          <a:p>
            <a:pPr marL="0" marR="0" lvl="0" indent="0" algn="l" rtl="0">
              <a:lnSpc>
                <a:spcPct val="131250"/>
              </a:lnSpc>
              <a:spcBef>
                <a:spcPts val="0"/>
              </a:spcBef>
              <a:spcAft>
                <a:spcPts val="0"/>
              </a:spcAft>
              <a:buClr>
                <a:schemeClr val="dk1"/>
              </a:buClr>
              <a:buSzPts val="1100"/>
              <a:buFont typeface="Times New Roman"/>
              <a:buNone/>
            </a:pPr>
            <a:r>
              <a:rPr lang="en-US" sz="1600" b="0" i="0" u="none" strike="noStrike" cap="none" dirty="0">
                <a:solidFill>
                  <a:schemeClr val="dk1"/>
                </a:solidFill>
                <a:latin typeface="Times New Roman"/>
                <a:ea typeface="Times New Roman"/>
                <a:cs typeface="Times New Roman"/>
                <a:sym typeface="Times New Roman"/>
              </a:rPr>
              <a:t>Virginia, from the colonial period to the 20</a:t>
            </a:r>
            <a:r>
              <a:rPr lang="en-US" sz="1600" b="0" i="0" u="none" strike="noStrike" cap="none" baseline="30000" dirty="0">
                <a:solidFill>
                  <a:schemeClr val="dk1"/>
                </a:solidFill>
                <a:latin typeface="Times New Roman"/>
                <a:ea typeface="Times New Roman"/>
                <a:cs typeface="Times New Roman"/>
                <a:sym typeface="Times New Roman"/>
              </a:rPr>
              <a:t>th</a:t>
            </a:r>
            <a:r>
              <a:rPr lang="en-US" sz="1600" b="0" i="0" u="none" strike="noStrike" cap="none" dirty="0">
                <a:solidFill>
                  <a:schemeClr val="dk1"/>
                </a:solidFill>
                <a:latin typeface="Times New Roman"/>
                <a:ea typeface="Times New Roman"/>
                <a:cs typeface="Times New Roman"/>
                <a:sym typeface="Times New Roman"/>
              </a:rPr>
              <a:t> century defined legal status and rights between the races.  Across the 19</a:t>
            </a:r>
            <a:r>
              <a:rPr lang="en-US" sz="1600" b="0" i="0" u="none" strike="noStrike" cap="none" baseline="30000" dirty="0">
                <a:solidFill>
                  <a:schemeClr val="dk1"/>
                </a:solidFill>
                <a:latin typeface="Times New Roman"/>
                <a:ea typeface="Times New Roman"/>
                <a:cs typeface="Times New Roman"/>
                <a:sym typeface="Times New Roman"/>
              </a:rPr>
              <a:t>th</a:t>
            </a:r>
            <a:r>
              <a:rPr lang="en-US" sz="1600" b="0" i="0" u="none" strike="noStrike" cap="none" dirty="0">
                <a:solidFill>
                  <a:schemeClr val="dk1"/>
                </a:solidFill>
                <a:latin typeface="Times New Roman"/>
                <a:ea typeface="Times New Roman"/>
                <a:cs typeface="Times New Roman"/>
                <a:sym typeface="Times New Roman"/>
              </a:rPr>
              <a:t> century Virginia Law classified non-white anyone with as much as one quarter (1/4) African American blood. Separate racial categories were established to maintain segregation and control. In 1916, the Virginia General Assembly changed the description o</a:t>
            </a:r>
            <a:r>
              <a:rPr lang="en-US" sz="1600" dirty="0"/>
              <a:t>f</a:t>
            </a:r>
            <a:r>
              <a:rPr lang="en-US" sz="1600" b="0" i="0" u="none" strike="noStrike" cap="none" dirty="0">
                <a:solidFill>
                  <a:schemeClr val="dk1"/>
                </a:solidFill>
                <a:latin typeface="Times New Roman"/>
                <a:ea typeface="Times New Roman"/>
                <a:cs typeface="Times New Roman"/>
                <a:sym typeface="Times New Roman"/>
              </a:rPr>
              <a:t> non-white to anyone have one-sixteenth (1/16) blood.  After 1916 a Virginian was classified as non-white or “colored” from have one African American grandparent to having one African American great-grand parent.  This was called the “drop of blood” law.</a:t>
            </a:r>
            <a:endParaRPr sz="1600" dirty="0"/>
          </a:p>
          <a:p>
            <a:pPr marL="0" marR="0" lvl="0" indent="0" algn="l" rtl="0">
              <a:lnSpc>
                <a:spcPct val="131250"/>
              </a:lnSpc>
              <a:spcBef>
                <a:spcPts val="0"/>
              </a:spcBef>
              <a:spcAft>
                <a:spcPts val="0"/>
              </a:spcAft>
              <a:buClr>
                <a:schemeClr val="dk1"/>
              </a:buClr>
              <a:buSzPts val="1100"/>
              <a:buFont typeface="Times New Roman"/>
              <a:buNone/>
            </a:pPr>
            <a:endParaRPr sz="1600" b="0" i="0" u="none" strike="noStrike" cap="none" dirty="0">
              <a:solidFill>
                <a:schemeClr val="dk1"/>
              </a:solidFill>
              <a:latin typeface="Times New Roman"/>
              <a:ea typeface="Times New Roman"/>
              <a:cs typeface="Times New Roman"/>
              <a:sym typeface="Times New Roman"/>
            </a:endParaRPr>
          </a:p>
          <a:p>
            <a:pPr marL="0" marR="0" lvl="0" indent="0" algn="l" rtl="0">
              <a:lnSpc>
                <a:spcPct val="131250"/>
              </a:lnSpc>
              <a:spcBef>
                <a:spcPts val="0"/>
              </a:spcBef>
              <a:spcAft>
                <a:spcPts val="0"/>
              </a:spcAft>
              <a:buClr>
                <a:schemeClr val="dk1"/>
              </a:buClr>
              <a:buSzPts val="1100"/>
              <a:buFont typeface="Times New Roman"/>
              <a:buNone/>
            </a:pPr>
            <a:r>
              <a:rPr lang="en-US" sz="1600" b="0" i="0" u="none" strike="noStrike" cap="none" dirty="0">
                <a:solidFill>
                  <a:schemeClr val="dk1"/>
                </a:solidFill>
                <a:latin typeface="Times New Roman"/>
                <a:ea typeface="Times New Roman"/>
                <a:cs typeface="Times New Roman"/>
                <a:sym typeface="Times New Roman"/>
              </a:rPr>
              <a:t> </a:t>
            </a:r>
            <a:r>
              <a:rPr lang="en-US" sz="1600" b="0" i="1" u="none" strike="noStrike" cap="none" dirty="0">
                <a:solidFill>
                  <a:schemeClr val="dk1"/>
                </a:solidFill>
                <a:latin typeface="Times New Roman"/>
                <a:ea typeface="Times New Roman"/>
                <a:cs typeface="Times New Roman"/>
                <a:sym typeface="Times New Roman"/>
              </a:rPr>
              <a:t>Anti-miscegenation</a:t>
            </a:r>
            <a:r>
              <a:rPr lang="en-US" sz="1600" b="0" i="0" u="none" strike="noStrike" cap="none" dirty="0">
                <a:solidFill>
                  <a:schemeClr val="dk1"/>
                </a:solidFill>
                <a:latin typeface="Times New Roman"/>
                <a:ea typeface="Times New Roman"/>
                <a:cs typeface="Times New Roman"/>
                <a:sym typeface="Times New Roman"/>
              </a:rPr>
              <a:t> </a:t>
            </a:r>
            <a:r>
              <a:rPr lang="en-US" sz="1600" b="0" i="1" u="none" strike="noStrike" cap="none" dirty="0">
                <a:solidFill>
                  <a:schemeClr val="dk1"/>
                </a:solidFill>
                <a:latin typeface="Times New Roman"/>
                <a:ea typeface="Times New Roman"/>
                <a:cs typeface="Times New Roman"/>
                <a:sym typeface="Times New Roman"/>
              </a:rPr>
              <a:t>laws</a:t>
            </a:r>
            <a:r>
              <a:rPr lang="en-US" sz="1600" b="0" i="0" u="none" strike="noStrike" cap="none" dirty="0">
                <a:solidFill>
                  <a:schemeClr val="dk1"/>
                </a:solidFill>
                <a:latin typeface="Times New Roman"/>
                <a:ea typeface="Times New Roman"/>
                <a:cs typeface="Times New Roman"/>
                <a:sym typeface="Times New Roman"/>
              </a:rPr>
              <a:t> and racial integrity laws were adopted by the legislature to insure white supremacy and preserve racial integrity. </a:t>
            </a:r>
            <a:endParaRPr sz="1600" b="0" i="0" u="none" strike="noStrike" cap="none" dirty="0">
              <a:solidFill>
                <a:schemeClr val="dk1"/>
              </a:solidFill>
              <a:latin typeface="Times New Roman"/>
              <a:ea typeface="Times New Roman"/>
              <a:cs typeface="Times New Roman"/>
              <a:sym typeface="Times New Roman"/>
            </a:endParaRPr>
          </a:p>
        </p:txBody>
      </p:sp>
      <p:sp>
        <p:nvSpPr>
          <p:cNvPr id="156" name="Google Shape;156;p22"/>
          <p:cNvSpPr txBox="1"/>
          <p:nvPr/>
        </p:nvSpPr>
        <p:spPr>
          <a:xfrm>
            <a:off x="228600" y="4800600"/>
            <a:ext cx="8686800" cy="1524000"/>
          </a:xfrm>
          <a:prstGeom prst="rect">
            <a:avLst/>
          </a:prstGeom>
          <a:noFill/>
          <a:ln>
            <a:noFill/>
          </a:ln>
        </p:spPr>
        <p:txBody>
          <a:bodyPr spcFirstLastPara="1" wrap="square" lIns="91425" tIns="91425" rIns="91425" bIns="91425" anchor="t" anchorCtr="0">
            <a:noAutofit/>
          </a:bodyPr>
          <a:lstStyle/>
          <a:p>
            <a:pPr marL="0" marR="0" lvl="0" indent="0" algn="l" rtl="0">
              <a:lnSpc>
                <a:spcPct val="131250"/>
              </a:lnSpc>
              <a:spcBef>
                <a:spcPts val="0"/>
              </a:spcBef>
              <a:spcAft>
                <a:spcPts val="0"/>
              </a:spcAft>
              <a:buClr>
                <a:schemeClr val="dk1"/>
              </a:buClr>
              <a:buSzPts val="1100"/>
              <a:buFont typeface="Arial"/>
              <a:buNone/>
            </a:pPr>
            <a:endParaRPr sz="2800" b="0" i="0" u="none" strike="noStrike" cap="none">
              <a:solidFill>
                <a:schemeClr val="dk1"/>
              </a:solidFill>
              <a:latin typeface="Arial"/>
              <a:ea typeface="Arial"/>
              <a:cs typeface="Arial"/>
              <a:sym typeface="Arial"/>
            </a:endParaRPr>
          </a:p>
        </p:txBody>
      </p:sp>
      <p:sp>
        <p:nvSpPr>
          <p:cNvPr id="157" name="Google Shape;157;p22"/>
          <p:cNvSpPr txBox="1"/>
          <p:nvPr/>
        </p:nvSpPr>
        <p:spPr>
          <a:xfrm>
            <a:off x="6172200" y="1447800"/>
            <a:ext cx="2590800" cy="1981200"/>
          </a:xfrm>
          <a:prstGeom prst="rect">
            <a:avLst/>
          </a:prstGeom>
          <a:solidFill>
            <a:srgbClr val="C9DAF8"/>
          </a:solidFill>
          <a:ln>
            <a:noFill/>
          </a:ln>
        </p:spPr>
        <p:txBody>
          <a:bodyPr spcFirstLastPara="1" wrap="square" lIns="91425" tIns="91425" rIns="91425" bIns="91425" anchor="t" anchorCtr="0">
            <a:noAutofit/>
          </a:bodyPr>
          <a:lstStyle/>
          <a:p>
            <a:pPr marL="0" marR="0" lvl="0" indent="0" algn="ctr" rtl="0">
              <a:lnSpc>
                <a:spcPct val="131250"/>
              </a:lnSpc>
              <a:spcBef>
                <a:spcPts val="0"/>
              </a:spcBef>
              <a:spcAft>
                <a:spcPts val="0"/>
              </a:spcAft>
              <a:buNone/>
            </a:pPr>
            <a:r>
              <a:rPr lang="en-US" sz="1800" b="1" i="1">
                <a:solidFill>
                  <a:schemeClr val="dk1"/>
                </a:solidFill>
                <a:latin typeface="Times New Roman"/>
                <a:ea typeface="Times New Roman"/>
                <a:cs typeface="Times New Roman"/>
                <a:sym typeface="Times New Roman"/>
              </a:rPr>
              <a:t>Anti-Miscegenation Laws </a:t>
            </a:r>
            <a:endParaRPr/>
          </a:p>
          <a:p>
            <a:pPr marL="0" marR="0" lvl="0" indent="0" algn="ctr" rtl="0">
              <a:lnSpc>
                <a:spcPct val="131250"/>
              </a:lnSpc>
              <a:spcBef>
                <a:spcPts val="0"/>
              </a:spcBef>
              <a:spcAft>
                <a:spcPts val="0"/>
              </a:spcAft>
              <a:buNone/>
            </a:pPr>
            <a:r>
              <a:rPr lang="en-US" sz="1800">
                <a:solidFill>
                  <a:schemeClr val="dk1"/>
                </a:solidFill>
                <a:latin typeface="Times New Roman"/>
                <a:ea typeface="Times New Roman"/>
                <a:cs typeface="Times New Roman"/>
                <a:sym typeface="Times New Roman"/>
              </a:rPr>
              <a:t>Laws against marriage between races</a:t>
            </a:r>
            <a:endParaRPr sz="1800">
              <a:solidFill>
                <a:schemeClr val="dk1"/>
              </a:solidFill>
              <a:latin typeface="Times New Roman"/>
              <a:ea typeface="Times New Roman"/>
              <a:cs typeface="Times New Roman"/>
              <a:sym typeface="Times New Roman"/>
            </a:endParaRPr>
          </a:p>
        </p:txBody>
      </p:sp>
      <p:sp>
        <p:nvSpPr>
          <p:cNvPr id="158" name="Google Shape;158;p22"/>
          <p:cNvSpPr txBox="1"/>
          <p:nvPr/>
        </p:nvSpPr>
        <p:spPr>
          <a:xfrm>
            <a:off x="1105700" y="452725"/>
            <a:ext cx="6810600" cy="4617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accent6"/>
                </a:solidFill>
                <a:latin typeface="Times New Roman"/>
                <a:ea typeface="Times New Roman"/>
                <a:cs typeface="Times New Roman"/>
                <a:sym typeface="Times New Roman"/>
              </a:rPr>
              <a:t>White Supremacy and Racial Integrity in Virginia</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body" idx="1"/>
          </p:nvPr>
        </p:nvSpPr>
        <p:spPr>
          <a:xfrm>
            <a:off x="381000" y="5029200"/>
            <a:ext cx="8534400" cy="1600200"/>
          </a:xfrm>
          <a:prstGeom prst="rect">
            <a:avLst/>
          </a:prstGeom>
          <a:noFill/>
          <a:ln>
            <a:noFill/>
          </a:ln>
        </p:spPr>
        <p:txBody>
          <a:bodyPr spcFirstLastPara="1" wrap="square" lIns="91425" tIns="91425" rIns="91425" bIns="91425" anchor="t" anchorCtr="0">
            <a:noAutofit/>
          </a:bodyPr>
          <a:lstStyle/>
          <a:p>
            <a:pPr marL="0" indent="0">
              <a:lnSpc>
                <a:spcPct val="131250"/>
              </a:lnSpc>
              <a:buClr>
                <a:schemeClr val="dk1"/>
              </a:buClr>
              <a:buSzPts val="1100"/>
              <a:buNone/>
            </a:pPr>
            <a:r>
              <a:rPr lang="en-US" sz="1400" dirty="0"/>
              <a:t>Pocahontas and John Rolfe (center) married in 1614, forty-seven years before the Virginia colony’s House of Burgesses (General Assembly) passed the first anti-miscegenation laws. Even though non-marital relationships were common during the colonial period, prohibition of any legal marital relationships were declared “absolutely void.” </a:t>
            </a:r>
            <a:r>
              <a:rPr lang="en-US" sz="1400" b="0" i="0" u="none" strike="noStrike" cap="none" dirty="0">
                <a:solidFill>
                  <a:schemeClr val="dk1"/>
                </a:solidFill>
                <a:latin typeface="Times New Roman"/>
                <a:ea typeface="Times New Roman"/>
                <a:cs typeface="Times New Roman"/>
                <a:sym typeface="Times New Roman"/>
              </a:rPr>
              <a:t>Even though non-marital relationships were common during the colonial period, prohibition of any legal marital relationships were declared “absolutely void.”</a:t>
            </a:r>
            <a:endParaRPr sz="1400" b="0" i="0" u="none" strike="noStrike" cap="none" dirty="0">
              <a:solidFill>
                <a:schemeClr val="dk1"/>
              </a:solidFill>
              <a:latin typeface="Times New Roman"/>
              <a:ea typeface="Times New Roman"/>
              <a:cs typeface="Times New Roman"/>
              <a:sym typeface="Times New Roman"/>
            </a:endParaRPr>
          </a:p>
          <a:p>
            <a:pPr marL="0" marR="0" lvl="0" indent="0" algn="ctr" rtl="0">
              <a:spcBef>
                <a:spcPts val="0"/>
              </a:spcBef>
              <a:spcAft>
                <a:spcPts val="1600"/>
              </a:spcAft>
              <a:buClr>
                <a:schemeClr val="dk1"/>
              </a:buClr>
              <a:buSzPts val="1800"/>
              <a:buFont typeface="Times New Roman"/>
              <a:buNone/>
            </a:pPr>
            <a:endParaRPr sz="3200" b="0" i="0" u="none" strike="noStrike" cap="none" dirty="0">
              <a:solidFill>
                <a:schemeClr val="dk1"/>
              </a:solidFill>
              <a:latin typeface="Times New Roman"/>
              <a:ea typeface="Times New Roman"/>
              <a:cs typeface="Times New Roman"/>
              <a:sym typeface="Times New Roman"/>
            </a:endParaRPr>
          </a:p>
        </p:txBody>
      </p:sp>
      <p:sp>
        <p:nvSpPr>
          <p:cNvPr id="166" name="Google Shape;166;p23"/>
          <p:cNvSpPr/>
          <p:nvPr/>
        </p:nvSpPr>
        <p:spPr>
          <a:xfrm>
            <a:off x="228600" y="381000"/>
            <a:ext cx="8763000" cy="6324625"/>
          </a:xfrm>
          <a:prstGeom prst="rect">
            <a:avLst/>
          </a:prstGeom>
          <a:noFill/>
          <a:ln w="9525" cap="flat" cmpd="dbl">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67" name="Google Shape;167;p23"/>
          <p:cNvSpPr txBox="1"/>
          <p:nvPr/>
        </p:nvSpPr>
        <p:spPr>
          <a:xfrm>
            <a:off x="2362200" y="152400"/>
            <a:ext cx="3962400" cy="533400"/>
          </a:xfrm>
          <a:prstGeom prst="rect">
            <a:avLst/>
          </a:prstGeom>
          <a:solidFill>
            <a:schemeClr val="accent3"/>
          </a:solid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400" b="1" dirty="0">
                <a:solidFill>
                  <a:schemeClr val="accent6"/>
                </a:solidFill>
                <a:latin typeface="Times New Roman"/>
                <a:ea typeface="Times New Roman"/>
                <a:cs typeface="Times New Roman"/>
                <a:sym typeface="Times New Roman"/>
              </a:rPr>
              <a:t>John Rolfe and Pocahontas</a:t>
            </a:r>
            <a:endParaRPr sz="2400" b="1" dirty="0">
              <a:solidFill>
                <a:schemeClr val="accent6"/>
              </a:solidFill>
              <a:latin typeface="Times New Roman"/>
              <a:ea typeface="Times New Roman"/>
              <a:cs typeface="Times New Roman"/>
              <a:sym typeface="Times New Roman"/>
            </a:endParaRPr>
          </a:p>
        </p:txBody>
      </p:sp>
      <p:pic>
        <p:nvPicPr>
          <p:cNvPr id="168" name="Google Shape;168;p23"/>
          <p:cNvPicPr preferRelativeResize="0"/>
          <p:nvPr/>
        </p:nvPicPr>
        <p:blipFill>
          <a:blip r:embed="rId3">
            <a:alphaModFix/>
          </a:blip>
          <a:stretch>
            <a:fillRect/>
          </a:stretch>
        </p:blipFill>
        <p:spPr>
          <a:xfrm>
            <a:off x="727087" y="685800"/>
            <a:ext cx="7541499" cy="426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4572000"/>
            <a:ext cx="7890035" cy="421200"/>
          </a:xfrm>
          <a:prstGeom prst="rect">
            <a:avLst/>
          </a:prstGeom>
        </p:spPr>
        <p:txBody>
          <a:bodyPr spcFirstLastPara="1" vert="horz" wrap="square" lIns="91425" tIns="91425" rIns="91425" bIns="91425" numCol="1" anchor="t" anchorCtr="0" compatLnSpc="1">
            <a:prstTxWarp prst="textNoShape">
              <a:avLst/>
            </a:prstTxWarp>
            <a:noAutofit/>
          </a:bodyPr>
          <a:lstStyle/>
          <a:p>
            <a:pPr algn="l">
              <a:lnSpc>
                <a:spcPct val="115000"/>
              </a:lnSpc>
              <a:buClr>
                <a:schemeClr val="dk1"/>
              </a:buClr>
              <a:buSzPts val="1100"/>
            </a:pPr>
            <a:r>
              <a:rPr lang="en" sz="1400" dirty="0">
                <a:latin typeface="Times New Roman"/>
                <a:ea typeface="Times New Roman"/>
                <a:cs typeface="Times New Roman"/>
                <a:sym typeface="Times New Roman"/>
              </a:rPr>
              <a:t>By 1910 colored persons were defined as someone with one-sixteenth or more “negro blood.”</a:t>
            </a:r>
            <a:endParaRPr sz="1400" dirty="0">
              <a:latin typeface="Times New Roman"/>
              <a:ea typeface="Times New Roman"/>
              <a:cs typeface="Times New Roman"/>
              <a:sym typeface="Times New Roman"/>
            </a:endParaRPr>
          </a:p>
        </p:txBody>
      </p:sp>
      <p:sp>
        <p:nvSpPr>
          <p:cNvPr id="80" name="Google Shape;80;p16"/>
          <p:cNvSpPr txBox="1"/>
          <p:nvPr/>
        </p:nvSpPr>
        <p:spPr>
          <a:xfrm>
            <a:off x="838200" y="762000"/>
            <a:ext cx="8001000" cy="729875"/>
          </a:xfrm>
          <a:prstGeom prst="rect">
            <a:avLst/>
          </a:prstGeom>
          <a:noFill/>
          <a:ln>
            <a:noFill/>
          </a:ln>
        </p:spPr>
        <p:txBody>
          <a:bodyPr spcFirstLastPara="1" wrap="square" lIns="91425" tIns="91425" rIns="91425" bIns="91425" anchor="t" anchorCtr="0">
            <a:noAutofit/>
          </a:bodyPr>
          <a:lstStyle/>
          <a:p>
            <a:pPr>
              <a:spcBef>
                <a:spcPts val="0"/>
              </a:spcBef>
              <a:spcAft>
                <a:spcPts val="0"/>
              </a:spcAft>
              <a:buClr>
                <a:schemeClr val="dk1"/>
              </a:buClr>
              <a:buSzPts val="1100"/>
            </a:pPr>
            <a:r>
              <a:rPr lang="en" sz="1400" dirty="0">
                <a:solidFill>
                  <a:schemeClr val="dk1"/>
                </a:solidFill>
                <a:latin typeface="Times New Roman"/>
                <a:ea typeface="Times New Roman"/>
                <a:cs typeface="Times New Roman"/>
                <a:sym typeface="Times New Roman"/>
              </a:rPr>
              <a:t>In 1662, the Virginia General Assembly, </a:t>
            </a:r>
            <a:r>
              <a:rPr lang="en-US" sz="1400" i="1" dirty="0">
                <a:solidFill>
                  <a:schemeClr val="dk1"/>
                </a:solidFill>
                <a:latin typeface="Times New Roman"/>
                <a:ea typeface="Times New Roman"/>
                <a:cs typeface="Times New Roman"/>
                <a:sym typeface="Times New Roman"/>
              </a:rPr>
              <a:t>The Laws of Virginia</a:t>
            </a:r>
            <a:r>
              <a:rPr lang="en-US" sz="1400" dirty="0">
                <a:solidFill>
                  <a:schemeClr val="dk1"/>
                </a:solidFill>
                <a:latin typeface="Times New Roman"/>
                <a:ea typeface="Times New Roman"/>
                <a:cs typeface="Times New Roman"/>
                <a:sym typeface="Times New Roman"/>
              </a:rPr>
              <a:t>, </a:t>
            </a:r>
            <a:r>
              <a:rPr lang="en" sz="1400" dirty="0">
                <a:solidFill>
                  <a:schemeClr val="dk1"/>
                </a:solidFill>
                <a:latin typeface="Times New Roman"/>
                <a:ea typeface="Times New Roman"/>
                <a:cs typeface="Times New Roman"/>
                <a:sym typeface="Times New Roman"/>
              </a:rPr>
              <a:t> adopted the concept that a child followed the condition of the mother no matter the status of the father. </a:t>
            </a:r>
            <a:endParaRPr sz="1400" dirty="0"/>
          </a:p>
        </p:txBody>
      </p:sp>
      <p:sp>
        <p:nvSpPr>
          <p:cNvPr id="81" name="Google Shape;81;p16"/>
          <p:cNvSpPr txBox="1"/>
          <p:nvPr/>
        </p:nvSpPr>
        <p:spPr>
          <a:xfrm>
            <a:off x="838200" y="2362200"/>
            <a:ext cx="7772400" cy="591600"/>
          </a:xfrm>
          <a:prstGeom prst="rect">
            <a:avLst/>
          </a:prstGeom>
          <a:noFill/>
          <a:ln>
            <a:noFill/>
          </a:ln>
        </p:spPr>
        <p:txBody>
          <a:bodyPr spcFirstLastPara="1" wrap="square" lIns="91425" tIns="91425" rIns="91425" bIns="91425" anchor="t" anchorCtr="0">
            <a:noAutofit/>
          </a:bodyPr>
          <a:lstStyle/>
          <a:p>
            <a:pPr>
              <a:lnSpc>
                <a:spcPct val="115000"/>
              </a:lnSpc>
              <a:spcBef>
                <a:spcPts val="0"/>
              </a:spcBef>
              <a:spcAft>
                <a:spcPts val="0"/>
              </a:spcAft>
              <a:buClr>
                <a:schemeClr val="dk1"/>
              </a:buClr>
              <a:buSzPts val="1100"/>
            </a:pPr>
            <a:r>
              <a:rPr lang="en" sz="1400" dirty="0">
                <a:solidFill>
                  <a:schemeClr val="dk1"/>
                </a:solidFill>
                <a:latin typeface="Times New Roman"/>
                <a:ea typeface="Times New Roman"/>
                <a:cs typeface="Times New Roman"/>
                <a:sym typeface="Times New Roman"/>
              </a:rPr>
              <a:t>In 1705, the General Assembly defined specific racial groups and restricted the rights of African Americans, Indians and mulattoes. </a:t>
            </a:r>
            <a:endParaRPr sz="1400" dirty="0"/>
          </a:p>
        </p:txBody>
      </p:sp>
      <p:sp>
        <p:nvSpPr>
          <p:cNvPr id="82" name="Google Shape;82;p16"/>
          <p:cNvSpPr txBox="1"/>
          <p:nvPr/>
        </p:nvSpPr>
        <p:spPr>
          <a:xfrm>
            <a:off x="838200" y="3200400"/>
            <a:ext cx="7772400" cy="441150"/>
          </a:xfrm>
          <a:prstGeom prst="rect">
            <a:avLst/>
          </a:prstGeom>
          <a:noFill/>
          <a:ln>
            <a:noFill/>
          </a:ln>
        </p:spPr>
        <p:txBody>
          <a:bodyPr spcFirstLastPara="1" wrap="square" lIns="91425" tIns="91425" rIns="91425" bIns="91425" anchor="t" anchorCtr="0">
            <a:noAutofit/>
          </a:bodyPr>
          <a:lstStyle/>
          <a:p>
            <a:pPr>
              <a:lnSpc>
                <a:spcPct val="115000"/>
              </a:lnSpc>
              <a:spcBef>
                <a:spcPts val="0"/>
              </a:spcBef>
              <a:spcAft>
                <a:spcPts val="0"/>
              </a:spcAft>
              <a:buClr>
                <a:schemeClr val="dk1"/>
              </a:buClr>
              <a:buSzPts val="1100"/>
            </a:pPr>
            <a:r>
              <a:rPr lang="en" sz="1400" dirty="0">
                <a:solidFill>
                  <a:schemeClr val="dk1"/>
                </a:solidFill>
                <a:latin typeface="Times New Roman"/>
                <a:ea typeface="Times New Roman"/>
                <a:cs typeface="Times New Roman"/>
                <a:sym typeface="Times New Roman"/>
              </a:rPr>
              <a:t>In 1785, the definition of mulatto was revised to mean “anyone with one-fourth or more negro blood.”</a:t>
            </a:r>
            <a:endParaRPr sz="1400" dirty="0"/>
          </a:p>
        </p:txBody>
      </p:sp>
      <p:sp>
        <p:nvSpPr>
          <p:cNvPr id="83" name="Google Shape;83;p16"/>
          <p:cNvSpPr txBox="1"/>
          <p:nvPr/>
        </p:nvSpPr>
        <p:spPr>
          <a:xfrm>
            <a:off x="838200" y="3733800"/>
            <a:ext cx="7924800" cy="619112"/>
          </a:xfrm>
          <a:prstGeom prst="rect">
            <a:avLst/>
          </a:prstGeom>
          <a:noFill/>
          <a:ln>
            <a:noFill/>
          </a:ln>
        </p:spPr>
        <p:txBody>
          <a:bodyPr spcFirstLastPara="1" wrap="square" lIns="91425" tIns="91425" rIns="91425" bIns="91425" anchor="t" anchorCtr="0">
            <a:noAutofit/>
          </a:bodyPr>
          <a:lstStyle/>
          <a:p>
            <a:pPr>
              <a:lnSpc>
                <a:spcPct val="115000"/>
              </a:lnSpc>
              <a:spcBef>
                <a:spcPts val="0"/>
              </a:spcBef>
              <a:spcAft>
                <a:spcPts val="0"/>
              </a:spcAft>
              <a:buClr>
                <a:schemeClr val="dk1"/>
              </a:buClr>
              <a:buSzPts val="1100"/>
            </a:pPr>
            <a:r>
              <a:rPr lang="en" sz="1400" dirty="0">
                <a:solidFill>
                  <a:schemeClr val="dk1"/>
                </a:solidFill>
                <a:latin typeface="Times New Roman"/>
                <a:ea typeface="Times New Roman"/>
                <a:cs typeface="Times New Roman"/>
                <a:sym typeface="Times New Roman"/>
              </a:rPr>
              <a:t>In 1867, the word “mulatto” was replaced with “colored.” </a:t>
            </a:r>
            <a:r>
              <a:rPr lang="en-US" sz="1400" dirty="0">
                <a:solidFill>
                  <a:schemeClr val="dk1"/>
                </a:solidFill>
                <a:latin typeface="Times New Roman"/>
                <a:ea typeface="Times New Roman"/>
                <a:cs typeface="Times New Roman"/>
                <a:sym typeface="Times New Roman"/>
              </a:rPr>
              <a:t>In Spanish colonies, to include the Philippines, the term “mestizo” was used to described a person of mixed racial ethnicity</a:t>
            </a:r>
            <a:r>
              <a:rPr lang="en" sz="1400" dirty="0">
                <a:solidFill>
                  <a:schemeClr val="dk1"/>
                </a:solidFill>
                <a:latin typeface="Times New Roman"/>
                <a:ea typeface="Times New Roman"/>
                <a:cs typeface="Times New Roman"/>
                <a:sym typeface="Times New Roman"/>
              </a:rPr>
              <a:t> </a:t>
            </a:r>
            <a:endParaRPr sz="1400" dirty="0"/>
          </a:p>
        </p:txBody>
      </p:sp>
      <p:sp>
        <p:nvSpPr>
          <p:cNvPr id="15" name="Google Shape;80;p16">
            <a:extLst>
              <a:ext uri="{FF2B5EF4-FFF2-40B4-BE49-F238E27FC236}">
                <a16:creationId xmlns:a16="http://schemas.microsoft.com/office/drawing/2014/main" id="{2D506A84-BEFF-452E-977A-E67951E0025C}"/>
              </a:ext>
            </a:extLst>
          </p:cNvPr>
          <p:cNvSpPr txBox="1"/>
          <p:nvPr/>
        </p:nvSpPr>
        <p:spPr>
          <a:xfrm>
            <a:off x="838200" y="1371600"/>
            <a:ext cx="8068730" cy="977607"/>
          </a:xfrm>
          <a:prstGeom prst="rect">
            <a:avLst/>
          </a:prstGeom>
          <a:noFill/>
          <a:ln>
            <a:noFill/>
          </a:ln>
        </p:spPr>
        <p:txBody>
          <a:bodyPr spcFirstLastPara="1" wrap="square" lIns="91425" tIns="91425" rIns="91425" bIns="91425" anchor="t" anchorCtr="0">
            <a:noAutofit/>
          </a:bodyPr>
          <a:lstStyle/>
          <a:p>
            <a:pPr>
              <a:spcBef>
                <a:spcPts val="0"/>
              </a:spcBef>
              <a:spcAft>
                <a:spcPts val="0"/>
              </a:spcAft>
              <a:buClr>
                <a:schemeClr val="dk1"/>
              </a:buClr>
              <a:buSzPts val="1100"/>
            </a:pPr>
            <a:r>
              <a:rPr lang="en" sz="1400" dirty="0">
                <a:solidFill>
                  <a:schemeClr val="dk1"/>
                </a:solidFill>
                <a:latin typeface="Times New Roman"/>
                <a:ea typeface="Times New Roman"/>
                <a:cs typeface="Times New Roman"/>
                <a:sym typeface="Times New Roman"/>
              </a:rPr>
              <a:t>In 1681, the Virginia General Assembly </a:t>
            </a:r>
            <a:r>
              <a:rPr lang="en-US" sz="1400" dirty="0">
                <a:solidFill>
                  <a:schemeClr val="dk1"/>
                </a:solidFill>
                <a:latin typeface="Times New Roman"/>
                <a:ea typeface="Times New Roman"/>
                <a:cs typeface="Times New Roman"/>
                <a:sym typeface="Times New Roman"/>
              </a:rPr>
              <a:t>in </a:t>
            </a:r>
            <a:r>
              <a:rPr lang="en-US" sz="1400" i="1" dirty="0">
                <a:solidFill>
                  <a:schemeClr val="dk1"/>
                </a:solidFill>
                <a:latin typeface="Times New Roman"/>
                <a:ea typeface="Times New Roman"/>
                <a:cs typeface="Times New Roman"/>
                <a:sym typeface="Times New Roman"/>
              </a:rPr>
              <a:t>The Laws of Virginia </a:t>
            </a:r>
            <a:r>
              <a:rPr lang="en-US" sz="1400" dirty="0">
                <a:solidFill>
                  <a:schemeClr val="dk1"/>
                </a:solidFill>
                <a:latin typeface="Times New Roman"/>
                <a:ea typeface="Times New Roman"/>
                <a:cs typeface="Times New Roman"/>
                <a:sym typeface="Times New Roman"/>
              </a:rPr>
              <a:t>were revised making further criminalizing and describing more punitive punishments for any English (white) man or woman involved in interracial marriages or relationships. (See next slide.)</a:t>
            </a:r>
            <a:endParaRPr sz="1400" dirty="0"/>
          </a:p>
        </p:txBody>
      </p:sp>
      <p:sp>
        <p:nvSpPr>
          <p:cNvPr id="16" name="Google Shape;73;p16">
            <a:extLst>
              <a:ext uri="{FF2B5EF4-FFF2-40B4-BE49-F238E27FC236}">
                <a16:creationId xmlns:a16="http://schemas.microsoft.com/office/drawing/2014/main" id="{B87A88EC-9C4B-4AB5-85BE-A9743C2F9175}"/>
              </a:ext>
            </a:extLst>
          </p:cNvPr>
          <p:cNvSpPr txBox="1">
            <a:spLocks/>
          </p:cNvSpPr>
          <p:nvPr/>
        </p:nvSpPr>
        <p:spPr>
          <a:xfrm>
            <a:off x="838200" y="5105400"/>
            <a:ext cx="7848600" cy="121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buSzPts val="1100"/>
            </a:pPr>
            <a:r>
              <a:rPr lang="en-US" sz="1400" dirty="0">
                <a:latin typeface="Times New Roman"/>
                <a:ea typeface="Times New Roman"/>
                <a:cs typeface="Times New Roman"/>
                <a:sym typeface="Times New Roman"/>
              </a:rPr>
              <a:t>In March 1924, </a:t>
            </a:r>
            <a:r>
              <a:rPr lang="en-US" sz="1400" i="1" dirty="0">
                <a:latin typeface="Times New Roman"/>
                <a:ea typeface="Times New Roman"/>
                <a:cs typeface="Times New Roman"/>
                <a:sym typeface="Times New Roman"/>
              </a:rPr>
              <a:t>The Racial Integrity Act of 1924 </a:t>
            </a:r>
            <a:r>
              <a:rPr lang="en-US" sz="1400" dirty="0">
                <a:latin typeface="Times New Roman"/>
                <a:ea typeface="Times New Roman"/>
                <a:cs typeface="Times New Roman"/>
                <a:sym typeface="Times New Roman"/>
              </a:rPr>
              <a:t>went into effect. The law prohibited the marriage between persons of “the racial composition of any individual, as Caucasian, Negro, Mongolian, American Indian, Asiatic Indian, Malay, or any mixture thereof, or any other non-</a:t>
            </a:r>
            <a:r>
              <a:rPr lang="en-US" sz="1400" dirty="0" err="1">
                <a:latin typeface="Times New Roman"/>
                <a:ea typeface="Times New Roman"/>
                <a:cs typeface="Times New Roman"/>
                <a:sym typeface="Times New Roman"/>
              </a:rPr>
              <a:t>Caucasic</a:t>
            </a:r>
            <a:r>
              <a:rPr lang="en-US" sz="1400" dirty="0">
                <a:latin typeface="Times New Roman"/>
                <a:ea typeface="Times New Roman"/>
                <a:cs typeface="Times New Roman"/>
                <a:sym typeface="Times New Roman"/>
              </a:rPr>
              <a:t> strains…” “Malays” in this case were Filipinos.</a:t>
            </a:r>
          </a:p>
        </p:txBody>
      </p:sp>
      <p:cxnSp>
        <p:nvCxnSpPr>
          <p:cNvPr id="22" name="Straight Connector 21"/>
          <p:cNvCxnSpPr/>
          <p:nvPr/>
        </p:nvCxnSpPr>
        <p:spPr>
          <a:xfrm>
            <a:off x="533400" y="685800"/>
            <a:ext cx="0" cy="56388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8600" y="838200"/>
            <a:ext cx="609600" cy="307777"/>
          </a:xfrm>
          <a:prstGeom prst="rect">
            <a:avLst/>
          </a:prstGeom>
          <a:solidFill>
            <a:srgbClr val="CCECFF"/>
          </a:solidFill>
          <a:ln w="28575">
            <a:solidFill>
              <a:schemeClr val="accent2">
                <a:lumMod val="75000"/>
              </a:schemeClr>
            </a:solidFill>
          </a:ln>
        </p:spPr>
        <p:txBody>
          <a:bodyPr wrap="square" rtlCol="0">
            <a:spAutoFit/>
          </a:bodyPr>
          <a:lstStyle/>
          <a:p>
            <a:r>
              <a:rPr lang="en-US" sz="1400" dirty="0"/>
              <a:t>1662</a:t>
            </a:r>
          </a:p>
        </p:txBody>
      </p:sp>
      <p:sp>
        <p:nvSpPr>
          <p:cNvPr id="29" name="TextBox 28"/>
          <p:cNvSpPr txBox="1"/>
          <p:nvPr/>
        </p:nvSpPr>
        <p:spPr>
          <a:xfrm>
            <a:off x="228600" y="1600200"/>
            <a:ext cx="609600" cy="307777"/>
          </a:xfrm>
          <a:prstGeom prst="rect">
            <a:avLst/>
          </a:prstGeom>
          <a:solidFill>
            <a:srgbClr val="CCECFF"/>
          </a:solidFill>
          <a:ln w="28575">
            <a:solidFill>
              <a:schemeClr val="accent2">
                <a:lumMod val="75000"/>
              </a:schemeClr>
            </a:solidFill>
          </a:ln>
        </p:spPr>
        <p:txBody>
          <a:bodyPr wrap="square" rtlCol="0">
            <a:spAutoFit/>
          </a:bodyPr>
          <a:lstStyle/>
          <a:p>
            <a:r>
              <a:rPr lang="en-US" sz="1400" dirty="0"/>
              <a:t>1691</a:t>
            </a:r>
          </a:p>
        </p:txBody>
      </p:sp>
      <p:sp>
        <p:nvSpPr>
          <p:cNvPr id="30" name="TextBox 29"/>
          <p:cNvSpPr txBox="1"/>
          <p:nvPr/>
        </p:nvSpPr>
        <p:spPr>
          <a:xfrm>
            <a:off x="228600" y="2590800"/>
            <a:ext cx="609600" cy="307777"/>
          </a:xfrm>
          <a:prstGeom prst="rect">
            <a:avLst/>
          </a:prstGeom>
          <a:solidFill>
            <a:srgbClr val="CCECFF"/>
          </a:solidFill>
          <a:ln w="28575">
            <a:solidFill>
              <a:schemeClr val="accent2">
                <a:lumMod val="75000"/>
              </a:schemeClr>
            </a:solidFill>
          </a:ln>
        </p:spPr>
        <p:txBody>
          <a:bodyPr wrap="square" rtlCol="0">
            <a:spAutoFit/>
          </a:bodyPr>
          <a:lstStyle/>
          <a:p>
            <a:r>
              <a:rPr lang="en-US" sz="1400" dirty="0"/>
              <a:t>1705</a:t>
            </a:r>
          </a:p>
        </p:txBody>
      </p:sp>
      <p:sp>
        <p:nvSpPr>
          <p:cNvPr id="31" name="TextBox 30"/>
          <p:cNvSpPr txBox="1"/>
          <p:nvPr/>
        </p:nvSpPr>
        <p:spPr>
          <a:xfrm>
            <a:off x="228600" y="3276600"/>
            <a:ext cx="609600" cy="307777"/>
          </a:xfrm>
          <a:prstGeom prst="rect">
            <a:avLst/>
          </a:prstGeom>
          <a:solidFill>
            <a:srgbClr val="CCECFF"/>
          </a:solidFill>
          <a:ln w="28575">
            <a:solidFill>
              <a:schemeClr val="accent2">
                <a:lumMod val="75000"/>
              </a:schemeClr>
            </a:solidFill>
          </a:ln>
        </p:spPr>
        <p:txBody>
          <a:bodyPr wrap="square" rtlCol="0">
            <a:spAutoFit/>
          </a:bodyPr>
          <a:lstStyle/>
          <a:p>
            <a:r>
              <a:rPr lang="en-US" sz="1400" dirty="0"/>
              <a:t>1785</a:t>
            </a:r>
          </a:p>
        </p:txBody>
      </p:sp>
      <p:sp>
        <p:nvSpPr>
          <p:cNvPr id="32" name="TextBox 31"/>
          <p:cNvSpPr txBox="1"/>
          <p:nvPr/>
        </p:nvSpPr>
        <p:spPr>
          <a:xfrm>
            <a:off x="228600" y="3886200"/>
            <a:ext cx="609600" cy="307777"/>
          </a:xfrm>
          <a:prstGeom prst="rect">
            <a:avLst/>
          </a:prstGeom>
          <a:solidFill>
            <a:srgbClr val="CCECFF"/>
          </a:solidFill>
          <a:ln w="28575">
            <a:solidFill>
              <a:schemeClr val="accent2">
                <a:lumMod val="75000"/>
              </a:schemeClr>
            </a:solidFill>
          </a:ln>
        </p:spPr>
        <p:txBody>
          <a:bodyPr wrap="square" rtlCol="0">
            <a:spAutoFit/>
          </a:bodyPr>
          <a:lstStyle/>
          <a:p>
            <a:r>
              <a:rPr lang="en-US" sz="1400" dirty="0"/>
              <a:t>1867</a:t>
            </a:r>
          </a:p>
        </p:txBody>
      </p:sp>
      <p:sp>
        <p:nvSpPr>
          <p:cNvPr id="33" name="TextBox 32"/>
          <p:cNvSpPr txBox="1"/>
          <p:nvPr/>
        </p:nvSpPr>
        <p:spPr>
          <a:xfrm>
            <a:off x="228600" y="4648200"/>
            <a:ext cx="609600" cy="307777"/>
          </a:xfrm>
          <a:prstGeom prst="rect">
            <a:avLst/>
          </a:prstGeom>
          <a:solidFill>
            <a:srgbClr val="CCECFF"/>
          </a:solidFill>
          <a:ln w="28575">
            <a:solidFill>
              <a:schemeClr val="accent2">
                <a:lumMod val="75000"/>
              </a:schemeClr>
            </a:solidFill>
          </a:ln>
        </p:spPr>
        <p:txBody>
          <a:bodyPr wrap="square" rtlCol="0">
            <a:spAutoFit/>
          </a:bodyPr>
          <a:lstStyle/>
          <a:p>
            <a:r>
              <a:rPr lang="en-US" sz="1400" dirty="0"/>
              <a:t>1910</a:t>
            </a:r>
          </a:p>
        </p:txBody>
      </p:sp>
      <p:sp>
        <p:nvSpPr>
          <p:cNvPr id="34" name="TextBox 33"/>
          <p:cNvSpPr txBox="1"/>
          <p:nvPr/>
        </p:nvSpPr>
        <p:spPr>
          <a:xfrm>
            <a:off x="228600" y="5334000"/>
            <a:ext cx="609600" cy="307777"/>
          </a:xfrm>
          <a:prstGeom prst="rect">
            <a:avLst/>
          </a:prstGeom>
          <a:solidFill>
            <a:srgbClr val="CCECFF"/>
          </a:solidFill>
          <a:ln w="28575">
            <a:solidFill>
              <a:schemeClr val="accent2">
                <a:lumMod val="75000"/>
              </a:schemeClr>
            </a:solidFill>
          </a:ln>
        </p:spPr>
        <p:txBody>
          <a:bodyPr wrap="square" rtlCol="0">
            <a:spAutoFit/>
          </a:bodyPr>
          <a:lstStyle/>
          <a:p>
            <a:r>
              <a:rPr lang="en-US" sz="1400" dirty="0"/>
              <a:t>1924</a:t>
            </a:r>
          </a:p>
        </p:txBody>
      </p:sp>
      <p:sp>
        <p:nvSpPr>
          <p:cNvPr id="18" name="Rectangle 17"/>
          <p:cNvSpPr/>
          <p:nvPr/>
        </p:nvSpPr>
        <p:spPr>
          <a:xfrm>
            <a:off x="152400" y="533400"/>
            <a:ext cx="8763000" cy="60960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C39AB0-FA99-43C4-8356-EA7611984ADC}"/>
              </a:ext>
            </a:extLst>
          </p:cNvPr>
          <p:cNvSpPr txBox="1"/>
          <p:nvPr/>
        </p:nvSpPr>
        <p:spPr>
          <a:xfrm>
            <a:off x="533400" y="293392"/>
            <a:ext cx="7835146" cy="461665"/>
          </a:xfrm>
          <a:prstGeom prst="rect">
            <a:avLst/>
          </a:prstGeom>
          <a:solidFill>
            <a:schemeClr val="accent3"/>
          </a:solidFill>
        </p:spPr>
        <p:txBody>
          <a:bodyPr wrap="square" rtlCol="0">
            <a:spAutoFit/>
          </a:bodyPr>
          <a:lstStyle/>
          <a:p>
            <a:pPr algn="ctr"/>
            <a:r>
              <a:rPr lang="en-US" b="1" dirty="0">
                <a:solidFill>
                  <a:schemeClr val="accent6"/>
                </a:solidFill>
                <a:latin typeface="Times New Roman"/>
                <a:ea typeface="Times New Roman"/>
                <a:cs typeface="Times New Roman"/>
                <a:sym typeface="Times New Roman"/>
              </a:rPr>
              <a:t>Time Line of Some of Virginia’s </a:t>
            </a:r>
            <a:r>
              <a:rPr lang="en" b="1" dirty="0">
                <a:solidFill>
                  <a:schemeClr val="accent6"/>
                </a:solidFill>
                <a:latin typeface="Times New Roman"/>
                <a:ea typeface="Times New Roman"/>
                <a:cs typeface="Times New Roman"/>
                <a:sym typeface="Times New Roman"/>
              </a:rPr>
              <a:t>Anti-</a:t>
            </a:r>
            <a:r>
              <a:rPr lang="en-US" b="1" dirty="0">
                <a:solidFill>
                  <a:schemeClr val="accent6"/>
                </a:solidFill>
                <a:latin typeface="Times New Roman"/>
                <a:ea typeface="Times New Roman"/>
                <a:cs typeface="Times New Roman"/>
                <a:sym typeface="Times New Roman"/>
              </a:rPr>
              <a:t>M</a:t>
            </a:r>
            <a:r>
              <a:rPr lang="en" b="1" dirty="0">
                <a:solidFill>
                  <a:schemeClr val="accent6"/>
                </a:solidFill>
                <a:latin typeface="Times New Roman"/>
                <a:ea typeface="Times New Roman"/>
                <a:cs typeface="Times New Roman"/>
                <a:sym typeface="Times New Roman"/>
              </a:rPr>
              <a:t>iscegenation Laws </a:t>
            </a:r>
            <a:endParaRPr lang="en-US" dirty="0">
              <a:solidFill>
                <a:schemeClr val="accent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C39628-C383-4A28-8610-1FA25C91D293}"/>
              </a:ext>
            </a:extLst>
          </p:cNvPr>
          <p:cNvSpPr/>
          <p:nvPr/>
        </p:nvSpPr>
        <p:spPr>
          <a:xfrm>
            <a:off x="990600" y="1143000"/>
            <a:ext cx="6858000" cy="4216539"/>
          </a:xfrm>
          <a:prstGeom prst="rect">
            <a:avLst/>
          </a:prstGeom>
        </p:spPr>
        <p:txBody>
          <a:bodyPr wrap="square">
            <a:spAutoFit/>
          </a:bodyPr>
          <a:lstStyle/>
          <a:p>
            <a:r>
              <a:rPr lang="en-US" sz="1400" dirty="0"/>
              <a:t>For prevention of that abominable mixture and spurious issue which hereafter may increase in this dominion, as well as by negroes, mulattos, and Indians intermarrying with English. or other white women, as by their unlawful accompanying with one another, Be it enacted. . that. . . whatsoever English or other white man or woman being free, shall intermarry with a negro, mulatto or Indian man or woman bond or free shall within three months after such marriage be banished and removed from this dominion forever.</a:t>
            </a:r>
          </a:p>
          <a:p>
            <a:endParaRPr lang="en-US" sz="1400" dirty="0"/>
          </a:p>
          <a:p>
            <a:r>
              <a:rPr lang="en-US" sz="1400" dirty="0"/>
              <a:t>And be it further enacted. . . That if any English woman being free shall have a bastard child by any negro or mulatto, she pay the sum of fifteen pounds sterling, within one month after such bastard child shall be born, to the Church wardens of the parish . . . and in default of such payment she shall be taken into the possession of the said Church wardens and disposed of for five years, and the said fine of fifteen pounds, or whatever the woman shall be disposed of for, shall be paid, one third part to their majesties . . . and one other third part to the use of the parish and the other third part to the informer, and that such bastard child be bound out as a servant by the said Church wardens until he or she shall attain the age of thirty years, and in case such English woman that shall have such bastard child be a servant, she shall be sold by the said church wardens (after her time is expired that she ought by law serve her master), for five years, and the money she shall be sold for divided as if before appointed, and the child to serve as aforesaid</a:t>
            </a:r>
            <a:r>
              <a:rPr lang="en-US" sz="1600" dirty="0"/>
              <a:t>.</a:t>
            </a:r>
          </a:p>
        </p:txBody>
      </p:sp>
      <p:sp>
        <p:nvSpPr>
          <p:cNvPr id="4" name="Rectangle 3"/>
          <p:cNvSpPr/>
          <p:nvPr/>
        </p:nvSpPr>
        <p:spPr>
          <a:xfrm>
            <a:off x="533400" y="685800"/>
            <a:ext cx="7924800" cy="5105400"/>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378B2-1507-480A-ADD4-A49F2E14B566}"/>
              </a:ext>
            </a:extLst>
          </p:cNvPr>
          <p:cNvSpPr>
            <a:spLocks noGrp="1"/>
          </p:cNvSpPr>
          <p:nvPr>
            <p:ph type="title"/>
          </p:nvPr>
        </p:nvSpPr>
        <p:spPr>
          <a:xfrm>
            <a:off x="2133600" y="381000"/>
            <a:ext cx="5257800" cy="572700"/>
          </a:xfrm>
          <a:solidFill>
            <a:schemeClr val="accent3"/>
          </a:solidFill>
        </p:spPr>
        <p:txBody>
          <a:bodyPr/>
          <a:lstStyle/>
          <a:p>
            <a:pPr algn="ctr"/>
            <a:r>
              <a:rPr lang="en-US" sz="2400" b="1" dirty="0">
                <a:solidFill>
                  <a:schemeClr val="accent6"/>
                </a:solidFill>
              </a:rPr>
              <a:t>The Laws of Virginia – April 1691 </a:t>
            </a:r>
          </a:p>
        </p:txBody>
      </p:sp>
    </p:spTree>
    <p:extLst>
      <p:ext uri="{BB962C8B-B14F-4D97-AF65-F5344CB8AC3E}">
        <p14:creationId xmlns:p14="http://schemas.microsoft.com/office/powerpoint/2010/main" val="328441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0"/>
          <p:cNvSpPr txBox="1">
            <a:spLocks noGrp="1"/>
          </p:cNvSpPr>
          <p:nvPr>
            <p:ph type="body" idx="1"/>
          </p:nvPr>
        </p:nvSpPr>
        <p:spPr>
          <a:xfrm>
            <a:off x="533400" y="990600"/>
            <a:ext cx="4068004" cy="49530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spcAft>
                <a:spcPts val="1600"/>
              </a:spcAft>
              <a:buNone/>
            </a:pPr>
            <a:r>
              <a:rPr lang="en-US" sz="1800" dirty="0"/>
              <a:t>Shortly after the election of 1800, James T. </a:t>
            </a:r>
            <a:r>
              <a:rPr lang="en-US" sz="1800" dirty="0" err="1"/>
              <a:t>Callender</a:t>
            </a:r>
            <a:r>
              <a:rPr lang="en-US" sz="1800" dirty="0"/>
              <a:t> wrote a series of newspaper articles claiming that Thomas Jefferson had a black slave concubine named Sally at his plantation Monticello. </a:t>
            </a:r>
            <a:r>
              <a:rPr lang="en-US" sz="1800" dirty="0" err="1"/>
              <a:t>Callender</a:t>
            </a:r>
            <a:r>
              <a:rPr lang="en-US" sz="1800" dirty="0"/>
              <a:t> was angry at Jefferson for not keeping his supposed promise to make </a:t>
            </a:r>
            <a:r>
              <a:rPr lang="en-US" sz="1800" dirty="0" err="1"/>
              <a:t>Callender</a:t>
            </a:r>
            <a:r>
              <a:rPr lang="en-US" sz="1800" dirty="0"/>
              <a:t> the Postmaster of Richmond, Virginia. The supporters of Thomas Jefferson accused </a:t>
            </a:r>
            <a:r>
              <a:rPr lang="en-US" sz="1800" dirty="0" err="1"/>
              <a:t>Callender</a:t>
            </a:r>
            <a:r>
              <a:rPr lang="en-US" sz="1800" dirty="0"/>
              <a:t> of lying. For his own part Jefferson was silent on the topic. It was not until the 20</a:t>
            </a:r>
            <a:r>
              <a:rPr lang="en-US" sz="1800" baseline="30000" dirty="0"/>
              <a:t>th</a:t>
            </a:r>
            <a:r>
              <a:rPr lang="en-US" sz="1800" dirty="0"/>
              <a:t> century that scholars and scientist using DNA evidence taken from the direct descendants of Thomas Jefferson and Sally Hemmings came to the conclusion that Thomas Jefferson and Sally Hemmings had children together.</a:t>
            </a:r>
          </a:p>
          <a:p>
            <a:pPr marL="0" indent="0">
              <a:spcAft>
                <a:spcPts val="1600"/>
              </a:spcAft>
              <a:buNone/>
            </a:pPr>
            <a:endParaRPr dirty="0"/>
          </a:p>
        </p:txBody>
      </p:sp>
      <p:sp>
        <p:nvSpPr>
          <p:cNvPr id="5" name="Rectangle 4"/>
          <p:cNvSpPr/>
          <p:nvPr/>
        </p:nvSpPr>
        <p:spPr>
          <a:xfrm>
            <a:off x="457200" y="394198"/>
            <a:ext cx="8382000" cy="6082497"/>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7FDF6B-4663-424D-A956-7179EA8E9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804" y="1099805"/>
            <a:ext cx="3932996" cy="3972590"/>
          </a:xfrm>
          <a:prstGeom prst="rect">
            <a:avLst/>
          </a:prstGeom>
        </p:spPr>
      </p:pic>
      <p:sp>
        <p:nvSpPr>
          <p:cNvPr id="4" name="TextBox 3">
            <a:extLst>
              <a:ext uri="{FF2B5EF4-FFF2-40B4-BE49-F238E27FC236}">
                <a16:creationId xmlns:a16="http://schemas.microsoft.com/office/drawing/2014/main" id="{FA7941F2-568B-465E-9B7B-5E26FC255F17}"/>
              </a:ext>
            </a:extLst>
          </p:cNvPr>
          <p:cNvSpPr txBox="1"/>
          <p:nvPr/>
        </p:nvSpPr>
        <p:spPr>
          <a:xfrm>
            <a:off x="4800600" y="5239393"/>
            <a:ext cx="4038600" cy="1077218"/>
          </a:xfrm>
          <a:prstGeom prst="rect">
            <a:avLst/>
          </a:prstGeom>
          <a:noFill/>
        </p:spPr>
        <p:txBody>
          <a:bodyPr wrap="square" rtlCol="0">
            <a:spAutoFit/>
          </a:bodyPr>
          <a:lstStyle/>
          <a:p>
            <a:pPr marL="0" indent="0">
              <a:spcAft>
                <a:spcPts val="1600"/>
              </a:spcAft>
              <a:buNone/>
            </a:pPr>
            <a:r>
              <a:rPr lang="en-US" sz="1600" dirty="0"/>
              <a:t>Above is a Federalist political cartoon c. 1804  mocking President Thomas Jefferson for having and African American slave named “Sally” as his concubine.</a:t>
            </a:r>
          </a:p>
        </p:txBody>
      </p:sp>
      <p:sp>
        <p:nvSpPr>
          <p:cNvPr id="11" name="Title 1">
            <a:extLst>
              <a:ext uri="{FF2B5EF4-FFF2-40B4-BE49-F238E27FC236}">
                <a16:creationId xmlns:a16="http://schemas.microsoft.com/office/drawing/2014/main" id="{B196772D-49A2-4384-A4E7-B47FD058F1DC}"/>
              </a:ext>
            </a:extLst>
          </p:cNvPr>
          <p:cNvSpPr txBox="1">
            <a:spLocks/>
          </p:cNvSpPr>
          <p:nvPr/>
        </p:nvSpPr>
        <p:spPr bwMode="auto">
          <a:xfrm>
            <a:off x="1524000" y="152401"/>
            <a:ext cx="6248400" cy="533399"/>
          </a:xfrm>
          <a:prstGeom prst="rect">
            <a:avLst/>
          </a:prstGeom>
          <a:solidFill>
            <a:schemeClr val="accent3"/>
          </a:solidFill>
          <a:ln w="9525">
            <a:noFill/>
            <a:miter lim="800000"/>
            <a:headEnd/>
            <a:tailEnd/>
          </a:ln>
        </p:spPr>
        <p:txBody>
          <a:bodyPr spcFirstLastPara="1" vert="horz" wrap="square" lIns="91425" tIns="91425" rIns="91425" bIns="91425" numCol="1" anchor="t" anchorCtr="0" compatLnSpc="1">
            <a:prstTxWarp prst="textNoShape">
              <a:avLst/>
            </a:prstTxWarp>
          </a:bodyPr>
          <a:lstStyle>
            <a:lvl1pPr lvl="0" algn="ctr" rtl="0" eaLnBrk="0" fontAlgn="base" hangingPunct="0">
              <a:spcBef>
                <a:spcPts val="0"/>
              </a:spcBef>
              <a:spcAft>
                <a:spcPts val="0"/>
              </a:spcAft>
              <a:buSzPts val="2800"/>
              <a:buNone/>
              <a:defRPr sz="4400">
                <a:solidFill>
                  <a:schemeClr val="tx2"/>
                </a:solidFill>
                <a:latin typeface="+mj-lt"/>
                <a:ea typeface="+mj-ea"/>
                <a:cs typeface="+mj-cs"/>
              </a:defRPr>
            </a:lvl1pPr>
            <a:lvl2pPr lvl="1" algn="ctr" rtl="0" eaLnBrk="0" fontAlgn="base" hangingPunct="0">
              <a:spcBef>
                <a:spcPts val="0"/>
              </a:spcBef>
              <a:spcAft>
                <a:spcPts val="0"/>
              </a:spcAft>
              <a:buSzPts val="2800"/>
              <a:buNone/>
              <a:defRPr sz="4400">
                <a:solidFill>
                  <a:schemeClr val="tx2"/>
                </a:solidFill>
                <a:latin typeface="Times New Roman" charset="0"/>
              </a:defRPr>
            </a:lvl2pPr>
            <a:lvl3pPr lvl="2" algn="ctr" rtl="0" eaLnBrk="0" fontAlgn="base" hangingPunct="0">
              <a:spcBef>
                <a:spcPts val="0"/>
              </a:spcBef>
              <a:spcAft>
                <a:spcPts val="0"/>
              </a:spcAft>
              <a:buSzPts val="2800"/>
              <a:buNone/>
              <a:defRPr sz="4400">
                <a:solidFill>
                  <a:schemeClr val="tx2"/>
                </a:solidFill>
                <a:latin typeface="Times New Roman" charset="0"/>
              </a:defRPr>
            </a:lvl3pPr>
            <a:lvl4pPr lvl="3" algn="ctr" rtl="0" eaLnBrk="0" fontAlgn="base" hangingPunct="0">
              <a:spcBef>
                <a:spcPts val="0"/>
              </a:spcBef>
              <a:spcAft>
                <a:spcPts val="0"/>
              </a:spcAft>
              <a:buSzPts val="2800"/>
              <a:buNone/>
              <a:defRPr sz="4400">
                <a:solidFill>
                  <a:schemeClr val="tx2"/>
                </a:solidFill>
                <a:latin typeface="Times New Roman" charset="0"/>
              </a:defRPr>
            </a:lvl4pPr>
            <a:lvl5pPr lvl="4" algn="ctr" rtl="0" eaLnBrk="0" fontAlgn="base" hangingPunct="0">
              <a:spcBef>
                <a:spcPts val="0"/>
              </a:spcBef>
              <a:spcAft>
                <a:spcPts val="0"/>
              </a:spcAft>
              <a:buSzPts val="2800"/>
              <a:buNone/>
              <a:defRPr sz="4400">
                <a:solidFill>
                  <a:schemeClr val="tx2"/>
                </a:solidFill>
                <a:latin typeface="Times New Roman" charset="0"/>
              </a:defRPr>
            </a:lvl5pPr>
            <a:lvl6pPr marL="457200" lvl="5" algn="ctr" rtl="0" fontAlgn="base">
              <a:spcBef>
                <a:spcPts val="0"/>
              </a:spcBef>
              <a:spcAft>
                <a:spcPts val="0"/>
              </a:spcAft>
              <a:buSzPts val="2800"/>
              <a:buNone/>
              <a:defRPr sz="4400">
                <a:solidFill>
                  <a:schemeClr val="tx2"/>
                </a:solidFill>
                <a:latin typeface="Times New Roman" charset="0"/>
              </a:defRPr>
            </a:lvl6pPr>
            <a:lvl7pPr marL="914400" lvl="6" algn="ctr" rtl="0" fontAlgn="base">
              <a:spcBef>
                <a:spcPts val="0"/>
              </a:spcBef>
              <a:spcAft>
                <a:spcPts val="0"/>
              </a:spcAft>
              <a:buSzPts val="2800"/>
              <a:buNone/>
              <a:defRPr sz="4400">
                <a:solidFill>
                  <a:schemeClr val="tx2"/>
                </a:solidFill>
                <a:latin typeface="Times New Roman" charset="0"/>
              </a:defRPr>
            </a:lvl7pPr>
            <a:lvl8pPr marL="1371600" lvl="7" algn="ctr" rtl="0" fontAlgn="base">
              <a:spcBef>
                <a:spcPts val="0"/>
              </a:spcBef>
              <a:spcAft>
                <a:spcPts val="0"/>
              </a:spcAft>
              <a:buSzPts val="2800"/>
              <a:buNone/>
              <a:defRPr sz="4400">
                <a:solidFill>
                  <a:schemeClr val="tx2"/>
                </a:solidFill>
                <a:latin typeface="Times New Roman" charset="0"/>
              </a:defRPr>
            </a:lvl8pPr>
            <a:lvl9pPr marL="1828800" lvl="8" algn="ctr" rtl="0" fontAlgn="base">
              <a:spcBef>
                <a:spcPts val="0"/>
              </a:spcBef>
              <a:spcAft>
                <a:spcPts val="0"/>
              </a:spcAft>
              <a:buSzPts val="2800"/>
              <a:buNone/>
              <a:defRPr sz="4400">
                <a:solidFill>
                  <a:schemeClr val="tx2"/>
                </a:solidFill>
                <a:latin typeface="Times New Roman" charset="0"/>
              </a:defRPr>
            </a:lvl9pPr>
          </a:lstStyle>
          <a:p>
            <a:r>
              <a:rPr lang="en-US" sz="2400" kern="0" dirty="0">
                <a:solidFill>
                  <a:schemeClr val="accent6"/>
                </a:solidFill>
              </a:rPr>
              <a:t>Slavery, the Roots of Anti-Miscegenation Laws</a:t>
            </a:r>
          </a:p>
        </p:txBody>
      </p:sp>
    </p:spTree>
    <p:extLst>
      <p:ext uri="{BB962C8B-B14F-4D97-AF65-F5344CB8AC3E}">
        <p14:creationId xmlns:p14="http://schemas.microsoft.com/office/powerpoint/2010/main" val="359509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0"/>
          <p:cNvSpPr txBox="1">
            <a:spLocks noGrp="1"/>
          </p:cNvSpPr>
          <p:nvPr>
            <p:ph type="body" idx="1"/>
          </p:nvPr>
        </p:nvSpPr>
        <p:spPr>
          <a:xfrm>
            <a:off x="571500" y="533400"/>
            <a:ext cx="4762499" cy="5715000"/>
          </a:xfrm>
          <a:prstGeom prst="rect">
            <a:avLst/>
          </a:prstGeom>
        </p:spPr>
        <p:txBody>
          <a:bodyPr spcFirstLastPara="1" vert="horz" wrap="square" lIns="91425" tIns="91425" rIns="91425" bIns="91425" numCol="1" anchor="t" anchorCtr="0" compatLnSpc="1">
            <a:prstTxWarp prst="textNoShape">
              <a:avLst/>
            </a:prstTxWarp>
            <a:noAutofit/>
          </a:bodyPr>
          <a:lstStyle/>
          <a:p>
            <a:pPr marL="0" indent="0">
              <a:lnSpc>
                <a:spcPct val="131250"/>
              </a:lnSpc>
              <a:buNone/>
            </a:pPr>
            <a:r>
              <a:rPr lang="en-US" sz="1400" dirty="0"/>
              <a:t>Slaveowners sleeping with female slaves was a common occurrence on plantations throughout Virginia prior to the Civil War. This resulted in a large number of racially mixed families on plantations known as “shadow families.” The children of these relationships were considered black. Martha </a:t>
            </a:r>
            <a:r>
              <a:rPr lang="en-US" sz="1400" dirty="0" err="1"/>
              <a:t>Wayles</a:t>
            </a:r>
            <a:r>
              <a:rPr lang="en-US" sz="1400" dirty="0"/>
              <a:t> Jefferson, born in 1743, and the wife of Thomas Jefferson, and Sally Hemmings, born 1773, were half-sisters. John </a:t>
            </a:r>
            <a:r>
              <a:rPr lang="en-US" sz="1400" dirty="0" err="1"/>
              <a:t>Wayles</a:t>
            </a:r>
            <a:r>
              <a:rPr lang="en-US" sz="1400" dirty="0"/>
              <a:t> was both women’s father. Martha’s mother Mary </a:t>
            </a:r>
            <a:r>
              <a:rPr lang="en-US" sz="1400" dirty="0" err="1"/>
              <a:t>Eppes</a:t>
            </a:r>
            <a:r>
              <a:rPr lang="en-US" sz="1400" dirty="0"/>
              <a:t> </a:t>
            </a:r>
            <a:r>
              <a:rPr lang="en-US" sz="1400" dirty="0" err="1"/>
              <a:t>Wayles</a:t>
            </a:r>
            <a:r>
              <a:rPr lang="en-US" sz="1400" dirty="0"/>
              <a:t> died when she was young. Her father would marry and be widowed two more times. After his third marriage he took as his concubine a slave by the name of Betty Hemmings who was of mixed ancestry. Betty Hemmings and John </a:t>
            </a:r>
            <a:r>
              <a:rPr lang="en-US" sz="1400" dirty="0" err="1"/>
              <a:t>Wayles</a:t>
            </a:r>
            <a:r>
              <a:rPr lang="en-US" sz="1400" dirty="0"/>
              <a:t> had four children together all of whom were raised as slaves. All of Betty Hemmings’s children as slaves held domestic positions in the Wales and Jefferson households. When John Wales died in 1773, Betty and her children moved to the Jefferson plantation Monticello. Many historians believe based on the limited evidence available that Martha was aware of her relationship to Sally and her siblings. Martha died on 6 September 1782 from the complications of childbirth. </a:t>
            </a:r>
            <a:endParaRPr sz="1400" dirty="0">
              <a:solidFill>
                <a:schemeClr val="dk1"/>
              </a:solidFill>
              <a:latin typeface="Times New Roman"/>
              <a:ea typeface="Times New Roman"/>
              <a:cs typeface="Times New Roman"/>
              <a:sym typeface="Times New Roman"/>
            </a:endParaRPr>
          </a:p>
          <a:p>
            <a:pPr marL="0" indent="0">
              <a:lnSpc>
                <a:spcPct val="131250"/>
              </a:lnSpc>
              <a:buNone/>
            </a:pPr>
            <a:endParaRPr dirty="0">
              <a:solidFill>
                <a:schemeClr val="dk1"/>
              </a:solidFill>
              <a:latin typeface="Times New Roman"/>
              <a:ea typeface="Times New Roman"/>
              <a:cs typeface="Times New Roman"/>
              <a:sym typeface="Times New Roman"/>
            </a:endParaRPr>
          </a:p>
          <a:p>
            <a:pPr marL="0" indent="0">
              <a:lnSpc>
                <a:spcPct val="131250"/>
              </a:lnSpc>
              <a:buNone/>
            </a:pPr>
            <a:endParaRPr dirty="0">
              <a:solidFill>
                <a:schemeClr val="dk1"/>
              </a:solidFill>
              <a:latin typeface="Times New Roman"/>
              <a:ea typeface="Times New Roman"/>
              <a:cs typeface="Times New Roman"/>
              <a:sym typeface="Times New Roman"/>
            </a:endParaRPr>
          </a:p>
          <a:p>
            <a:pPr marL="0" indent="0">
              <a:spcAft>
                <a:spcPts val="1600"/>
              </a:spcAft>
              <a:buNone/>
            </a:pPr>
            <a:endParaRPr dirty="0"/>
          </a:p>
        </p:txBody>
      </p:sp>
      <p:sp>
        <p:nvSpPr>
          <p:cNvPr id="5" name="Rectangle 4"/>
          <p:cNvSpPr/>
          <p:nvPr/>
        </p:nvSpPr>
        <p:spPr>
          <a:xfrm>
            <a:off x="457200" y="394198"/>
            <a:ext cx="8382000" cy="6082497"/>
          </a:xfrm>
          <a:prstGeom prst="rect">
            <a:avLst/>
          </a:prstGeom>
          <a:noFill/>
          <a:ln cmpd="dbl">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EA9684D-3144-4B96-A43C-E5021B9BFDF1}"/>
              </a:ext>
            </a:extLst>
          </p:cNvPr>
          <p:cNvSpPr txBox="1">
            <a:spLocks/>
          </p:cNvSpPr>
          <p:nvPr/>
        </p:nvSpPr>
        <p:spPr bwMode="auto">
          <a:xfrm>
            <a:off x="1447800" y="76200"/>
            <a:ext cx="6248400" cy="533399"/>
          </a:xfrm>
          <a:prstGeom prst="rect">
            <a:avLst/>
          </a:prstGeom>
          <a:solidFill>
            <a:schemeClr val="accent3"/>
          </a:solidFill>
          <a:ln w="9525">
            <a:noFill/>
            <a:miter lim="800000"/>
            <a:headEnd/>
            <a:tailEnd/>
          </a:ln>
        </p:spPr>
        <p:txBody>
          <a:bodyPr spcFirstLastPara="1" vert="horz" wrap="square" lIns="91425" tIns="91425" rIns="91425" bIns="91425" numCol="1" anchor="t" anchorCtr="0" compatLnSpc="1">
            <a:prstTxWarp prst="textNoShape">
              <a:avLst/>
            </a:prstTxWarp>
          </a:bodyPr>
          <a:lstStyle>
            <a:lvl1pPr lvl="0" algn="ctr" rtl="0" eaLnBrk="0" fontAlgn="base" hangingPunct="0">
              <a:spcBef>
                <a:spcPts val="0"/>
              </a:spcBef>
              <a:spcAft>
                <a:spcPts val="0"/>
              </a:spcAft>
              <a:buSzPts val="2800"/>
              <a:buNone/>
              <a:defRPr sz="4400">
                <a:solidFill>
                  <a:schemeClr val="tx2"/>
                </a:solidFill>
                <a:latin typeface="+mj-lt"/>
                <a:ea typeface="+mj-ea"/>
                <a:cs typeface="+mj-cs"/>
              </a:defRPr>
            </a:lvl1pPr>
            <a:lvl2pPr lvl="1" algn="ctr" rtl="0" eaLnBrk="0" fontAlgn="base" hangingPunct="0">
              <a:spcBef>
                <a:spcPts val="0"/>
              </a:spcBef>
              <a:spcAft>
                <a:spcPts val="0"/>
              </a:spcAft>
              <a:buSzPts val="2800"/>
              <a:buNone/>
              <a:defRPr sz="4400">
                <a:solidFill>
                  <a:schemeClr val="tx2"/>
                </a:solidFill>
                <a:latin typeface="Times New Roman" charset="0"/>
              </a:defRPr>
            </a:lvl2pPr>
            <a:lvl3pPr lvl="2" algn="ctr" rtl="0" eaLnBrk="0" fontAlgn="base" hangingPunct="0">
              <a:spcBef>
                <a:spcPts val="0"/>
              </a:spcBef>
              <a:spcAft>
                <a:spcPts val="0"/>
              </a:spcAft>
              <a:buSzPts val="2800"/>
              <a:buNone/>
              <a:defRPr sz="4400">
                <a:solidFill>
                  <a:schemeClr val="tx2"/>
                </a:solidFill>
                <a:latin typeface="Times New Roman" charset="0"/>
              </a:defRPr>
            </a:lvl3pPr>
            <a:lvl4pPr lvl="3" algn="ctr" rtl="0" eaLnBrk="0" fontAlgn="base" hangingPunct="0">
              <a:spcBef>
                <a:spcPts val="0"/>
              </a:spcBef>
              <a:spcAft>
                <a:spcPts val="0"/>
              </a:spcAft>
              <a:buSzPts val="2800"/>
              <a:buNone/>
              <a:defRPr sz="4400">
                <a:solidFill>
                  <a:schemeClr val="tx2"/>
                </a:solidFill>
                <a:latin typeface="Times New Roman" charset="0"/>
              </a:defRPr>
            </a:lvl4pPr>
            <a:lvl5pPr lvl="4" algn="ctr" rtl="0" eaLnBrk="0" fontAlgn="base" hangingPunct="0">
              <a:spcBef>
                <a:spcPts val="0"/>
              </a:spcBef>
              <a:spcAft>
                <a:spcPts val="0"/>
              </a:spcAft>
              <a:buSzPts val="2800"/>
              <a:buNone/>
              <a:defRPr sz="4400">
                <a:solidFill>
                  <a:schemeClr val="tx2"/>
                </a:solidFill>
                <a:latin typeface="Times New Roman" charset="0"/>
              </a:defRPr>
            </a:lvl5pPr>
            <a:lvl6pPr marL="457200" lvl="5" algn="ctr" rtl="0" fontAlgn="base">
              <a:spcBef>
                <a:spcPts val="0"/>
              </a:spcBef>
              <a:spcAft>
                <a:spcPts val="0"/>
              </a:spcAft>
              <a:buSzPts val="2800"/>
              <a:buNone/>
              <a:defRPr sz="4400">
                <a:solidFill>
                  <a:schemeClr val="tx2"/>
                </a:solidFill>
                <a:latin typeface="Times New Roman" charset="0"/>
              </a:defRPr>
            </a:lvl6pPr>
            <a:lvl7pPr marL="914400" lvl="6" algn="ctr" rtl="0" fontAlgn="base">
              <a:spcBef>
                <a:spcPts val="0"/>
              </a:spcBef>
              <a:spcAft>
                <a:spcPts val="0"/>
              </a:spcAft>
              <a:buSzPts val="2800"/>
              <a:buNone/>
              <a:defRPr sz="4400">
                <a:solidFill>
                  <a:schemeClr val="tx2"/>
                </a:solidFill>
                <a:latin typeface="Times New Roman" charset="0"/>
              </a:defRPr>
            </a:lvl7pPr>
            <a:lvl8pPr marL="1371600" lvl="7" algn="ctr" rtl="0" fontAlgn="base">
              <a:spcBef>
                <a:spcPts val="0"/>
              </a:spcBef>
              <a:spcAft>
                <a:spcPts val="0"/>
              </a:spcAft>
              <a:buSzPts val="2800"/>
              <a:buNone/>
              <a:defRPr sz="4400">
                <a:solidFill>
                  <a:schemeClr val="tx2"/>
                </a:solidFill>
                <a:latin typeface="Times New Roman" charset="0"/>
              </a:defRPr>
            </a:lvl8pPr>
            <a:lvl9pPr marL="1828800" lvl="8" algn="ctr" rtl="0" fontAlgn="base">
              <a:spcBef>
                <a:spcPts val="0"/>
              </a:spcBef>
              <a:spcAft>
                <a:spcPts val="0"/>
              </a:spcAft>
              <a:buSzPts val="2800"/>
              <a:buNone/>
              <a:defRPr sz="4400">
                <a:solidFill>
                  <a:schemeClr val="tx2"/>
                </a:solidFill>
                <a:latin typeface="Times New Roman" charset="0"/>
              </a:defRPr>
            </a:lvl9pPr>
          </a:lstStyle>
          <a:p>
            <a:r>
              <a:rPr lang="en-US" sz="2400" kern="0" dirty="0">
                <a:solidFill>
                  <a:schemeClr val="accent6"/>
                </a:solidFill>
              </a:rPr>
              <a:t>Slavery, the Roots of Anti-Miscegenation Laws</a:t>
            </a:r>
          </a:p>
        </p:txBody>
      </p:sp>
      <p:pic>
        <p:nvPicPr>
          <p:cNvPr id="8" name="Picture 7">
            <a:extLst>
              <a:ext uri="{FF2B5EF4-FFF2-40B4-BE49-F238E27FC236}">
                <a16:creationId xmlns:a16="http://schemas.microsoft.com/office/drawing/2014/main" id="{C1CA5D58-B519-4E67-A248-0F21D7746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610648"/>
            <a:ext cx="2171699" cy="2589752"/>
          </a:xfrm>
          <a:prstGeom prst="rect">
            <a:avLst/>
          </a:prstGeom>
        </p:spPr>
      </p:pic>
      <p:pic>
        <p:nvPicPr>
          <p:cNvPr id="12" name="Picture 11">
            <a:extLst>
              <a:ext uri="{FF2B5EF4-FFF2-40B4-BE49-F238E27FC236}">
                <a16:creationId xmlns:a16="http://schemas.microsoft.com/office/drawing/2014/main" id="{A8E654F0-FAD3-4E5D-97CC-955B2C885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924005"/>
            <a:ext cx="2133600" cy="2476795"/>
          </a:xfrm>
          <a:prstGeom prst="rect">
            <a:avLst/>
          </a:prstGeom>
        </p:spPr>
      </p:pic>
      <p:sp>
        <p:nvSpPr>
          <p:cNvPr id="13" name="TextBox 12">
            <a:extLst>
              <a:ext uri="{FF2B5EF4-FFF2-40B4-BE49-F238E27FC236}">
                <a16:creationId xmlns:a16="http://schemas.microsoft.com/office/drawing/2014/main" id="{46EC0E43-D6CD-4D13-BFA0-C624E0F94908}"/>
              </a:ext>
            </a:extLst>
          </p:cNvPr>
          <p:cNvSpPr txBox="1"/>
          <p:nvPr/>
        </p:nvSpPr>
        <p:spPr>
          <a:xfrm>
            <a:off x="5867400" y="3200400"/>
            <a:ext cx="2819400" cy="738664"/>
          </a:xfrm>
          <a:prstGeom prst="rect">
            <a:avLst/>
          </a:prstGeom>
          <a:noFill/>
        </p:spPr>
        <p:txBody>
          <a:bodyPr wrap="square" rtlCol="0">
            <a:spAutoFit/>
          </a:bodyPr>
          <a:lstStyle/>
          <a:p>
            <a:r>
              <a:rPr lang="en-US" sz="1400" dirty="0"/>
              <a:t>Thomas Jefferson (1743-1826) and his wife Martha </a:t>
            </a:r>
            <a:r>
              <a:rPr lang="en-US" sz="1400" dirty="0" err="1"/>
              <a:t>Wayles</a:t>
            </a:r>
            <a:r>
              <a:rPr lang="en-US" sz="1400" dirty="0"/>
              <a:t> Jefferson (1748-1782)</a:t>
            </a:r>
          </a:p>
        </p:txBody>
      </p:sp>
    </p:spTree>
    <p:extLst>
      <p:ext uri="{BB962C8B-B14F-4D97-AF65-F5344CB8AC3E}">
        <p14:creationId xmlns:p14="http://schemas.microsoft.com/office/powerpoint/2010/main" val="422342504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4076</TotalTime>
  <Words>5477</Words>
  <Application>Microsoft Office PowerPoint</Application>
  <PresentationFormat>On-screen Show (4:3)</PresentationFormat>
  <Paragraphs>221</Paragraphs>
  <Slides>33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Default Design</vt:lpstr>
      <vt:lpstr>  Born of Empires: Filipino Americans in the United States and Virginia, 1565 to the Present  </vt:lpstr>
      <vt:lpstr>Virginia is for Lovers - An Examination of Virginia’s Racial Integrity Laws and Case Study of Their Impact on Mixed Marriages of Filipino Immigrants who Enlisted in the U.S. Navy</vt:lpstr>
      <vt:lpstr>Virginia before Loving v. Virginia</vt:lpstr>
      <vt:lpstr>PowerPoint Presentation</vt:lpstr>
      <vt:lpstr>PowerPoint Presentation</vt:lpstr>
      <vt:lpstr>By 1910 colored persons were defined as someone with one-sixteenth or more “negro blood.”</vt:lpstr>
      <vt:lpstr>The Laws of Virginia – April 1691 </vt:lpstr>
      <vt:lpstr>PowerPoint Presentation</vt:lpstr>
      <vt:lpstr>PowerPoint Presentation</vt:lpstr>
      <vt:lpstr>PowerPoint Presentation</vt:lpstr>
      <vt:lpstr>Eugenics</vt:lpstr>
      <vt:lpstr>Walter Ashby Plecker</vt:lpstr>
      <vt:lpstr>Racial Integrity Act of 1924</vt:lpstr>
      <vt:lpstr>Marriage License</vt:lpstr>
      <vt:lpstr>The U.S. Recruits Indigenous Forces During the  Philippine-American War 1899-1902</vt:lpstr>
      <vt:lpstr>PowerPoint Presentation</vt:lpstr>
      <vt:lpstr>Filipinos Transferred to U.S. Naval Stations on Both Coasts   </vt:lpstr>
      <vt:lpstr>The Nationality Act of 1940</vt:lpstr>
      <vt:lpstr>Military Bases Agreement </vt:lpstr>
      <vt:lpstr>Marriages of Filipino U.S. Navy Sailors</vt:lpstr>
      <vt:lpstr>1967 Supreme Court Case Loving v. Virginia</vt:lpstr>
      <vt:lpstr>Marriage Rebels and Strong Willed Genes </vt:lpstr>
      <vt:lpstr>Boy Meets Girl</vt:lpstr>
      <vt:lpstr>Man Marries Woman</vt:lpstr>
      <vt:lpstr>Discovering “Brown”</vt:lpstr>
      <vt:lpstr>Claiming My Heritage</vt:lpstr>
      <vt:lpstr>Personal Racist Confrontations</vt:lpstr>
      <vt:lpstr>High School Years</vt:lpstr>
      <vt:lpstr>No Wedding in Virginia</vt:lpstr>
      <vt:lpstr>My Story</vt:lpstr>
      <vt:lpstr> My “Tribes” – Honoring Heritage and Giving Back</vt:lpstr>
      <vt:lpstr>Love Wins</vt:lpstr>
      <vt:lpstr>Sources</vt:lpstr>
    </vt:vector>
  </TitlesOfParts>
  <Company>Marforlant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Rizal Experiment</dc:title>
  <dc:creator>Acosta</dc:creator>
  <cp:lastModifiedBy>Celeste Acosta</cp:lastModifiedBy>
  <cp:revision>188</cp:revision>
  <dcterms:created xsi:type="dcterms:W3CDTF">2000-06-19T17:13:02Z</dcterms:created>
  <dcterms:modified xsi:type="dcterms:W3CDTF">2018-08-05T16:06:42Z</dcterms:modified>
</cp:coreProperties>
</file>