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Lst>
  <p:notesMasterIdLst>
    <p:notesMasterId r:id="rId50"/>
  </p:notesMasterIdLst>
  <p:sldIdLst>
    <p:sldId id="557" r:id="rId5"/>
    <p:sldId id="559" r:id="rId6"/>
    <p:sldId id="548" r:id="rId7"/>
    <p:sldId id="298" r:id="rId8"/>
    <p:sldId id="300" r:id="rId9"/>
    <p:sldId id="301" r:id="rId10"/>
    <p:sldId id="302" r:id="rId11"/>
    <p:sldId id="522" r:id="rId12"/>
    <p:sldId id="320" r:id="rId13"/>
    <p:sldId id="268" r:id="rId14"/>
    <p:sldId id="266" r:id="rId15"/>
    <p:sldId id="263" r:id="rId16"/>
    <p:sldId id="280" r:id="rId17"/>
    <p:sldId id="529" r:id="rId18"/>
    <p:sldId id="533" r:id="rId19"/>
    <p:sldId id="537" r:id="rId20"/>
    <p:sldId id="532" r:id="rId21"/>
    <p:sldId id="505" r:id="rId22"/>
    <p:sldId id="534" r:id="rId23"/>
    <p:sldId id="536" r:id="rId24"/>
    <p:sldId id="549" r:id="rId25"/>
    <p:sldId id="341" r:id="rId26"/>
    <p:sldId id="326" r:id="rId27"/>
    <p:sldId id="550" r:id="rId28"/>
    <p:sldId id="523" r:id="rId29"/>
    <p:sldId id="305" r:id="rId30"/>
    <p:sldId id="526" r:id="rId31"/>
    <p:sldId id="551" r:id="rId32"/>
    <p:sldId id="340" r:id="rId33"/>
    <p:sldId id="507" r:id="rId34"/>
    <p:sldId id="539" r:id="rId35"/>
    <p:sldId id="511" r:id="rId36"/>
    <p:sldId id="350" r:id="rId37"/>
    <p:sldId id="540" r:id="rId38"/>
    <p:sldId id="542" r:id="rId39"/>
    <p:sldId id="541" r:id="rId40"/>
    <p:sldId id="543" r:id="rId41"/>
    <p:sldId id="544" r:id="rId42"/>
    <p:sldId id="545" r:id="rId43"/>
    <p:sldId id="552" r:id="rId44"/>
    <p:sldId id="554" r:id="rId45"/>
    <p:sldId id="555" r:id="rId46"/>
    <p:sldId id="558" r:id="rId47"/>
    <p:sldId id="491" r:id="rId48"/>
    <p:sldId id="55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varScale="1">
        <p:scale>
          <a:sx n="90" d="100"/>
          <a:sy n="90" d="100"/>
        </p:scale>
        <p:origin x="4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C5DF5-BB4A-4165-9EDF-F97803C043CD}" type="datetimeFigureOut">
              <a:rPr lang="en-US" smtClean="0"/>
              <a:t>8/3/2018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37AE9-EF73-424A-B65B-30E3088188AD}" type="slidenum">
              <a:rPr lang="en-US" smtClean="0"/>
              <a:t>‹#›</a:t>
            </a:fld>
            <a:endParaRPr lang="en-US"/>
          </a:p>
        </p:txBody>
      </p:sp>
    </p:spTree>
    <p:extLst>
      <p:ext uri="{BB962C8B-B14F-4D97-AF65-F5344CB8AC3E}">
        <p14:creationId xmlns:p14="http://schemas.microsoft.com/office/powerpoint/2010/main" val="129251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a:t>
            </a:fld>
            <a:endParaRPr lang="en-US" altLang="en-US" dirty="0"/>
          </a:p>
        </p:txBody>
      </p:sp>
    </p:spTree>
    <p:extLst>
      <p:ext uri="{BB962C8B-B14F-4D97-AF65-F5344CB8AC3E}">
        <p14:creationId xmlns:p14="http://schemas.microsoft.com/office/powerpoint/2010/main" val="350188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637AE9-EF73-424A-B65B-30E3088188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5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end with this image. This is the Hurley Mansion in Ashburn, VA. In Quezon’s writings he refers to it as Leesburg. Today it is the Belmont Country club.  In summer of 1942, Quezon’s family lived here soon after escaping from the Japanese and just before moving to the Shoreham. </a:t>
            </a:r>
          </a:p>
          <a:p>
            <a:endParaRPr lang="en-US" dirty="0"/>
          </a:p>
          <a:p>
            <a:r>
              <a:rPr lang="en-US" dirty="0"/>
              <a:t>It shows a famous photo of the Commonwealth Government in exile taken at this same spot. There are many extraordinary individuals are in this photo. There is Romulo – who was a Pulitzer Prize winner, who later served as President of the United Nations General Assembly and briefly as Chair of UN Security Council. There is Fanny </a:t>
            </a:r>
            <a:r>
              <a:rPr lang="en-US" dirty="0" err="1"/>
              <a:t>Aldaba</a:t>
            </a:r>
            <a:r>
              <a:rPr lang="en-US" dirty="0"/>
              <a:t> Lim who became the first female cabinet member of the Philippines. There is Arturo Rotor, a medical doctor after whom a type of jaundice is named, based on pathbreaking research he conducted at Johns Hopkins. He was also a prize winning author, a member of the first generation of Filipino Writers in English, along with Jose Garcia Villa, Carlos </a:t>
            </a:r>
            <a:r>
              <a:rPr lang="en-US" dirty="0" err="1"/>
              <a:t>Bulosan</a:t>
            </a:r>
            <a:r>
              <a:rPr lang="en-US" dirty="0"/>
              <a:t> and others. He also liked orchids, and knew a lot about orchids, and there is an orchid variety named after him. In 1942, he was Secretary to the Philippine Cabinet. </a:t>
            </a:r>
          </a:p>
          <a:p>
            <a:endParaRPr lang="en-US" dirty="0"/>
          </a:p>
          <a:p>
            <a:r>
              <a:rPr lang="en-US" dirty="0"/>
              <a:t>There are also a few individual who stayed on in DC, past the war, raised families and lived quiet, private lives. Where they lived, where they worked, where they sent their kids to school in the DC area – their lives reflecting the opportunities and constraints of the period – we know some of these, because their lives have been documented by Rita </a:t>
            </a:r>
            <a:r>
              <a:rPr lang="en-US" dirty="0" err="1"/>
              <a:t>Cacas</a:t>
            </a:r>
            <a:r>
              <a:rPr lang="en-US" dirty="0"/>
              <a:t> in her book, Filipinos in Washington.</a:t>
            </a:r>
          </a:p>
          <a:p>
            <a:endParaRPr lang="en-US" dirty="0"/>
          </a:p>
          <a:p>
            <a:r>
              <a:rPr lang="en-US" dirty="0"/>
              <a:t>We wanted to end with this image because in many ways it reflects what are best hopes are for this website. I think through this website we are inviting people to take a second look at Washington DC, at the buildings and street corners around us. We are immersed in the rich, colorful legacies of Philippine-American history and culture. They are not always readily visible, but they are there, if you look hard enough.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2010E-669E-458E-A64B-6FC7F68DEA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45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AAF1488-ACA5-4502-86DB-20D7B15B6876}" type="slidenum">
              <a:rPr lang="en-US" altLang="en-US"/>
              <a:pPr>
                <a:defRPr/>
              </a:pPr>
              <a:t>‹#›</a:t>
            </a:fld>
            <a:endParaRPr lang="en-US" altLang="en-US"/>
          </a:p>
        </p:txBody>
      </p:sp>
    </p:spTree>
    <p:extLst>
      <p:ext uri="{BB962C8B-B14F-4D97-AF65-F5344CB8AC3E}">
        <p14:creationId xmlns:p14="http://schemas.microsoft.com/office/powerpoint/2010/main" val="75253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8209E98-EFED-4988-ADB0-225BE4F6921B}" type="slidenum">
              <a:rPr lang="en-US" altLang="en-US"/>
              <a:pPr>
                <a:defRPr/>
              </a:pPr>
              <a:t>‹#›</a:t>
            </a:fld>
            <a:endParaRPr lang="en-US" altLang="en-US"/>
          </a:p>
        </p:txBody>
      </p:sp>
    </p:spTree>
    <p:extLst>
      <p:ext uri="{BB962C8B-B14F-4D97-AF65-F5344CB8AC3E}">
        <p14:creationId xmlns:p14="http://schemas.microsoft.com/office/powerpoint/2010/main" val="132251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C1FEBD5-8D44-456F-ACFE-FA26CC670CE9}" type="slidenum">
              <a:rPr lang="en-US" altLang="en-US"/>
              <a:pPr>
                <a:defRPr/>
              </a:pPr>
              <a:t>‹#›</a:t>
            </a:fld>
            <a:endParaRPr lang="en-US" altLang="en-US"/>
          </a:p>
        </p:txBody>
      </p:sp>
    </p:spTree>
    <p:extLst>
      <p:ext uri="{BB962C8B-B14F-4D97-AF65-F5344CB8AC3E}">
        <p14:creationId xmlns:p14="http://schemas.microsoft.com/office/powerpoint/2010/main" val="180376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D741546-34C0-401A-B07C-EF2DF53488F4}" type="slidenum">
              <a:rPr lang="en-US" altLang="en-US"/>
              <a:pPr>
                <a:defRPr/>
              </a:pPr>
              <a:t>‹#›</a:t>
            </a:fld>
            <a:endParaRPr lang="en-US" altLang="en-US"/>
          </a:p>
        </p:txBody>
      </p:sp>
    </p:spTree>
    <p:extLst>
      <p:ext uri="{BB962C8B-B14F-4D97-AF65-F5344CB8AC3E}">
        <p14:creationId xmlns:p14="http://schemas.microsoft.com/office/powerpoint/2010/main" val="3546789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6CCBF2-2207-4D5B-9C15-00849E1A07E7}" type="slidenum">
              <a:rPr lang="en-US" altLang="en-US"/>
              <a:pPr>
                <a:defRPr/>
              </a:pPr>
              <a:t>‹#›</a:t>
            </a:fld>
            <a:endParaRPr lang="en-US" altLang="en-US"/>
          </a:p>
        </p:txBody>
      </p:sp>
    </p:spTree>
    <p:extLst>
      <p:ext uri="{BB962C8B-B14F-4D97-AF65-F5344CB8AC3E}">
        <p14:creationId xmlns:p14="http://schemas.microsoft.com/office/powerpoint/2010/main" val="267552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80D97A7-02D6-42E8-BA49-7C812EAA6919}" type="slidenum">
              <a:rPr lang="en-US" altLang="en-US"/>
              <a:pPr>
                <a:defRPr/>
              </a:pPr>
              <a:t>‹#›</a:t>
            </a:fld>
            <a:endParaRPr lang="en-US" altLang="en-US"/>
          </a:p>
        </p:txBody>
      </p:sp>
    </p:spTree>
    <p:extLst>
      <p:ext uri="{BB962C8B-B14F-4D97-AF65-F5344CB8AC3E}">
        <p14:creationId xmlns:p14="http://schemas.microsoft.com/office/powerpoint/2010/main" val="4150688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8E97BF3-A40B-40FC-937B-F2AEA1E27637}" type="slidenum">
              <a:rPr lang="en-US" altLang="en-US"/>
              <a:pPr>
                <a:defRPr/>
              </a:pPr>
              <a:t>‹#›</a:t>
            </a:fld>
            <a:endParaRPr lang="en-US" altLang="en-US"/>
          </a:p>
        </p:txBody>
      </p:sp>
    </p:spTree>
    <p:extLst>
      <p:ext uri="{BB962C8B-B14F-4D97-AF65-F5344CB8AC3E}">
        <p14:creationId xmlns:p14="http://schemas.microsoft.com/office/powerpoint/2010/main" val="1310174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7C70F1-5660-4B08-864B-1AC3A7FC343F}"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1852706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7C70F1-5660-4B08-864B-1AC3A7FC343F}"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85217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7C70F1-5660-4B08-864B-1AC3A7FC343F}"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117567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7C70F1-5660-4B08-864B-1AC3A7FC343F}"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4071134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5647D64-C326-40AD-AE28-0F66FB9BA717}" type="slidenum">
              <a:rPr lang="en-US" altLang="en-US"/>
              <a:pPr>
                <a:defRPr/>
              </a:pPr>
              <a:t>‹#›</a:t>
            </a:fld>
            <a:endParaRPr lang="en-US" altLang="en-US"/>
          </a:p>
        </p:txBody>
      </p:sp>
    </p:spTree>
    <p:extLst>
      <p:ext uri="{BB962C8B-B14F-4D97-AF65-F5344CB8AC3E}">
        <p14:creationId xmlns:p14="http://schemas.microsoft.com/office/powerpoint/2010/main" val="458876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7C70F1-5660-4B08-864B-1AC3A7FC343F}" type="datetimeFigureOut">
              <a:rPr lang="en-US" smtClean="0"/>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1892059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7C70F1-5660-4B08-864B-1AC3A7FC343F}" type="datetimeFigureOut">
              <a:rPr lang="en-US" smtClean="0"/>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1622267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C70F1-5660-4B08-864B-1AC3A7FC343F}" type="datetimeFigureOut">
              <a:rPr lang="en-US" smtClean="0"/>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2667617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C70F1-5660-4B08-864B-1AC3A7FC343F}"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2319980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7C70F1-5660-4B08-864B-1AC3A7FC343F}"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1434686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7C70F1-5660-4B08-864B-1AC3A7FC343F}"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70308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7C70F1-5660-4B08-864B-1AC3A7FC343F}"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5CE7-C532-489C-9BE2-240CC6637397}" type="slidenum">
              <a:rPr lang="en-US" smtClean="0"/>
              <a:t>‹#›</a:t>
            </a:fld>
            <a:endParaRPr lang="en-US"/>
          </a:p>
        </p:txBody>
      </p:sp>
    </p:spTree>
    <p:extLst>
      <p:ext uri="{BB962C8B-B14F-4D97-AF65-F5344CB8AC3E}">
        <p14:creationId xmlns:p14="http://schemas.microsoft.com/office/powerpoint/2010/main" val="678584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ABC74B-A859-4644-8C28-F1289F54EE6D}"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2763057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ABC74B-A859-4644-8C28-F1289F54EE6D}"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1593397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ABC74B-A859-4644-8C28-F1289F54EE6D}"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232825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BAC2C65-6778-446B-8EDF-BFD9454C3698}" type="slidenum">
              <a:rPr lang="en-US" altLang="en-US"/>
              <a:pPr>
                <a:defRPr/>
              </a:pPr>
              <a:t>‹#›</a:t>
            </a:fld>
            <a:endParaRPr lang="en-US" altLang="en-US"/>
          </a:p>
        </p:txBody>
      </p:sp>
    </p:spTree>
    <p:extLst>
      <p:ext uri="{BB962C8B-B14F-4D97-AF65-F5344CB8AC3E}">
        <p14:creationId xmlns:p14="http://schemas.microsoft.com/office/powerpoint/2010/main" val="265225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ABC74B-A859-4644-8C28-F1289F54EE6D}"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1858523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ABC74B-A859-4644-8C28-F1289F54EE6D}" type="datetimeFigureOut">
              <a:rPr lang="en-US" smtClean="0"/>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3926486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ABC74B-A859-4644-8C28-F1289F54EE6D}" type="datetimeFigureOut">
              <a:rPr lang="en-US" smtClean="0"/>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946870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BC74B-A859-4644-8C28-F1289F54EE6D}" type="datetimeFigureOut">
              <a:rPr lang="en-US" smtClean="0"/>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672549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ABC74B-A859-4644-8C28-F1289F54EE6D}"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586484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ABC74B-A859-4644-8C28-F1289F54EE6D}"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8539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ABC74B-A859-4644-8C28-F1289F54EE6D}"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3294381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ABC74B-A859-4644-8C28-F1289F54EE6D}"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F9485-9F72-42BE-BBDB-9F5E6574B4C9}" type="slidenum">
              <a:rPr lang="en-US" smtClean="0"/>
              <a:t>‹#›</a:t>
            </a:fld>
            <a:endParaRPr lang="en-US"/>
          </a:p>
        </p:txBody>
      </p:sp>
    </p:spTree>
    <p:extLst>
      <p:ext uri="{BB962C8B-B14F-4D97-AF65-F5344CB8AC3E}">
        <p14:creationId xmlns:p14="http://schemas.microsoft.com/office/powerpoint/2010/main" val="842072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CC9876D-8A09-43EC-83D6-430D0E33F09D}" type="datetime1">
              <a:rPr lang="en-US" smtClean="0"/>
              <a:t>8/3/2018</a:t>
            </a:fld>
            <a:endParaRPr lang="en-US"/>
          </a:p>
        </p:txBody>
      </p:sp>
      <p:sp>
        <p:nvSpPr>
          <p:cNvPr id="8" name="Slide Number Placeholder 7"/>
          <p:cNvSpPr>
            <a:spLocks noGrp="1"/>
          </p:cNvSpPr>
          <p:nvPr>
            <p:ph type="sldNum" sz="quarter" idx="11"/>
          </p:nvPr>
        </p:nvSpPr>
        <p:spPr/>
        <p:txBody>
          <a:bodyPr/>
          <a:lstStyle/>
          <a:p>
            <a:fld id="{6C4D6E18-2902-4FD6-8E58-D9C12824209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59352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868AB9-6BFB-4B10-A086-DC70559129C6}" type="datetime1">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D6E18-2902-4FD6-8E58-D9C128242094}" type="slidenum">
              <a:rPr lang="en-US" smtClean="0"/>
              <a:t>‹#›</a:t>
            </a:fld>
            <a:endParaRPr lang="en-US"/>
          </a:p>
        </p:txBody>
      </p:sp>
    </p:spTree>
    <p:extLst>
      <p:ext uri="{BB962C8B-B14F-4D97-AF65-F5344CB8AC3E}">
        <p14:creationId xmlns:p14="http://schemas.microsoft.com/office/powerpoint/2010/main" val="180557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7F4BD4C-87CD-49D9-A223-990B09B3AB4D}" type="slidenum">
              <a:rPr lang="en-US" altLang="en-US"/>
              <a:pPr>
                <a:defRPr/>
              </a:pPr>
              <a:t>‹#›</a:t>
            </a:fld>
            <a:endParaRPr lang="en-US" altLang="en-US"/>
          </a:p>
        </p:txBody>
      </p:sp>
    </p:spTree>
    <p:extLst>
      <p:ext uri="{BB962C8B-B14F-4D97-AF65-F5344CB8AC3E}">
        <p14:creationId xmlns:p14="http://schemas.microsoft.com/office/powerpoint/2010/main" val="2270977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EE7795-D1AA-4C00-B25F-AF972DE5A836}" type="datetime1">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D6E18-2902-4FD6-8E58-D9C128242094}" type="slidenum">
              <a:rPr lang="en-US" smtClean="0"/>
              <a:t>‹#›</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25741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A2FDAF-E15D-4DF2-B373-2276BE04F90C}" type="datetime1">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D6E18-2902-4FD6-8E58-D9C128242094}" type="slidenum">
              <a:rPr lang="en-US" smtClean="0"/>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454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B7A7CA0-1A5E-4E17-8BF2-AC3E585A1364}" type="datetime1">
              <a:rPr lang="en-US" smtClean="0"/>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4D6E18-2902-4FD6-8E58-D9C128242094}" type="slidenum">
              <a:rPr lang="en-US" smtClean="0"/>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8648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0E3E7E-5C11-40B4-9402-AE1214CEC06D}" type="datetime1">
              <a:rPr lang="en-US" smtClean="0"/>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4D6E18-2902-4FD6-8E58-D9C128242094}" type="slidenum">
              <a:rPr lang="en-US" smtClean="0"/>
              <a:t>‹#›</a:t>
            </a:fld>
            <a:endParaRPr lang="en-US"/>
          </a:p>
        </p:txBody>
      </p:sp>
    </p:spTree>
    <p:extLst>
      <p:ext uri="{BB962C8B-B14F-4D97-AF65-F5344CB8AC3E}">
        <p14:creationId xmlns:p14="http://schemas.microsoft.com/office/powerpoint/2010/main" val="789880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6E5CF-D6D4-4E46-AC0A-4B427918A527}" type="datetime1">
              <a:rPr lang="en-US" smtClean="0"/>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4D6E18-2902-4FD6-8E58-D9C128242094}" type="slidenum">
              <a:rPr lang="en-US" smtClean="0"/>
              <a:t>‹#›</a:t>
            </a:fld>
            <a:endParaRPr lang="en-US"/>
          </a:p>
        </p:txBody>
      </p:sp>
    </p:spTree>
    <p:extLst>
      <p:ext uri="{BB962C8B-B14F-4D97-AF65-F5344CB8AC3E}">
        <p14:creationId xmlns:p14="http://schemas.microsoft.com/office/powerpoint/2010/main" val="1373367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0CDBE9-A318-4AC4-84FA-366DEB2B21F3}" type="datetime1">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D6E18-2902-4FD6-8E58-D9C128242094}" type="slidenum">
              <a:rPr lang="en-US" smtClean="0"/>
              <a:t>‹#›</a:t>
            </a:fld>
            <a:endParaRPr lang="en-US"/>
          </a:p>
        </p:txBody>
      </p:sp>
    </p:spTree>
    <p:extLst>
      <p:ext uri="{BB962C8B-B14F-4D97-AF65-F5344CB8AC3E}">
        <p14:creationId xmlns:p14="http://schemas.microsoft.com/office/powerpoint/2010/main" val="314522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4B80CB-CED1-486D-A74F-B67E9DD6C0E6}" type="datetime1">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D6E18-2902-4FD6-8E58-D9C128242094}" type="slidenum">
              <a:rPr lang="en-US" smtClean="0"/>
              <a:t>‹#›</a:t>
            </a:fld>
            <a:endParaRPr lang="en-US"/>
          </a:p>
        </p:txBody>
      </p:sp>
    </p:spTree>
    <p:extLst>
      <p:ext uri="{BB962C8B-B14F-4D97-AF65-F5344CB8AC3E}">
        <p14:creationId xmlns:p14="http://schemas.microsoft.com/office/powerpoint/2010/main" val="623045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96B63-DB69-412D-B993-1EFFBBC4B27C}" type="datetime1">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D6E18-2902-4FD6-8E58-D9C128242094}" type="slidenum">
              <a:rPr lang="en-US" smtClean="0"/>
              <a:t>‹#›</a:t>
            </a:fld>
            <a:endParaRPr lang="en-US"/>
          </a:p>
        </p:txBody>
      </p:sp>
    </p:spTree>
    <p:extLst>
      <p:ext uri="{BB962C8B-B14F-4D97-AF65-F5344CB8AC3E}">
        <p14:creationId xmlns:p14="http://schemas.microsoft.com/office/powerpoint/2010/main" val="324500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94EB72-734D-4DDB-845B-21282EBA74CC}" type="datetime1">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D6E18-2902-4FD6-8E58-D9C128242094}" type="slidenum">
              <a:rPr lang="en-US" smtClean="0"/>
              <a:t>‹#›</a:t>
            </a:fld>
            <a:endParaRPr lang="en-US"/>
          </a:p>
        </p:txBody>
      </p:sp>
    </p:spTree>
    <p:extLst>
      <p:ext uri="{BB962C8B-B14F-4D97-AF65-F5344CB8AC3E}">
        <p14:creationId xmlns:p14="http://schemas.microsoft.com/office/powerpoint/2010/main" val="128209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8CED5C7-4802-4982-8EF0-97E13EAF42ED}" type="slidenum">
              <a:rPr lang="en-US" altLang="en-US"/>
              <a:pPr>
                <a:defRPr/>
              </a:pPr>
              <a:t>‹#›</a:t>
            </a:fld>
            <a:endParaRPr lang="en-US" altLang="en-US"/>
          </a:p>
        </p:txBody>
      </p:sp>
    </p:spTree>
    <p:extLst>
      <p:ext uri="{BB962C8B-B14F-4D97-AF65-F5344CB8AC3E}">
        <p14:creationId xmlns:p14="http://schemas.microsoft.com/office/powerpoint/2010/main" val="418505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9613F4F-6C6E-42B6-8238-1A295D57CE55}" type="slidenum">
              <a:rPr lang="en-US" altLang="en-US"/>
              <a:pPr>
                <a:defRPr/>
              </a:pPr>
              <a:t>‹#›</a:t>
            </a:fld>
            <a:endParaRPr lang="en-US" altLang="en-US"/>
          </a:p>
        </p:txBody>
      </p:sp>
    </p:spTree>
    <p:extLst>
      <p:ext uri="{BB962C8B-B14F-4D97-AF65-F5344CB8AC3E}">
        <p14:creationId xmlns:p14="http://schemas.microsoft.com/office/powerpoint/2010/main" val="665368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C95AF82-D922-4E56-BFDE-0C35A1CE5BD2}" type="slidenum">
              <a:rPr lang="en-US" altLang="en-US"/>
              <a:pPr>
                <a:defRPr/>
              </a:pPr>
              <a:t>‹#›</a:t>
            </a:fld>
            <a:endParaRPr lang="en-US" altLang="en-US"/>
          </a:p>
        </p:txBody>
      </p:sp>
    </p:spTree>
    <p:extLst>
      <p:ext uri="{BB962C8B-B14F-4D97-AF65-F5344CB8AC3E}">
        <p14:creationId xmlns:p14="http://schemas.microsoft.com/office/powerpoint/2010/main" val="420871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C7FB154-0F81-4AE8-96F3-05AF789DA071}" type="slidenum">
              <a:rPr lang="en-US" altLang="en-US"/>
              <a:pPr>
                <a:defRPr/>
              </a:pPr>
              <a:t>‹#›</a:t>
            </a:fld>
            <a:endParaRPr lang="en-US" altLang="en-US"/>
          </a:p>
        </p:txBody>
      </p:sp>
    </p:spTree>
    <p:extLst>
      <p:ext uri="{BB962C8B-B14F-4D97-AF65-F5344CB8AC3E}">
        <p14:creationId xmlns:p14="http://schemas.microsoft.com/office/powerpoint/2010/main" val="95961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CECA115-6EAC-4C71-AEED-68552655C2A0}" type="slidenum">
              <a:rPr lang="en-US" altLang="en-US"/>
              <a:pPr>
                <a:defRPr/>
              </a:pPr>
              <a:t>‹#›</a:t>
            </a:fld>
            <a:endParaRPr lang="en-US" altLang="en-US"/>
          </a:p>
        </p:txBody>
      </p:sp>
    </p:spTree>
    <p:extLst>
      <p:ext uri="{BB962C8B-B14F-4D97-AF65-F5344CB8AC3E}">
        <p14:creationId xmlns:p14="http://schemas.microsoft.com/office/powerpoint/2010/main" val="2088575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Times New Roman" charset="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Times New Roman" charset="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A16F30EA-16B2-4BC0-8390-5995728E8C03}" type="slidenum">
              <a:rPr lang="en-US" altLang="en-US"/>
              <a:pPr>
                <a:defRPr/>
              </a:pPr>
              <a:t>‹#›</a:t>
            </a:fld>
            <a:endParaRPr lang="en-US" altLang="en-US"/>
          </a:p>
        </p:txBody>
      </p:sp>
    </p:spTree>
    <p:extLst>
      <p:ext uri="{BB962C8B-B14F-4D97-AF65-F5344CB8AC3E}">
        <p14:creationId xmlns:p14="http://schemas.microsoft.com/office/powerpoint/2010/main" val="256034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7C70F1-5660-4B08-864B-1AC3A7FC343F}" type="datetimeFigureOut">
              <a:rPr lang="en-US" smtClean="0"/>
              <a:t>8/3/2018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65CE7-C532-489C-9BE2-240CC6637397}" type="slidenum">
              <a:rPr lang="en-US" smtClean="0"/>
              <a:t>‹#›</a:t>
            </a:fld>
            <a:endParaRPr lang="en-US"/>
          </a:p>
        </p:txBody>
      </p:sp>
    </p:spTree>
    <p:extLst>
      <p:ext uri="{BB962C8B-B14F-4D97-AF65-F5344CB8AC3E}">
        <p14:creationId xmlns:p14="http://schemas.microsoft.com/office/powerpoint/2010/main" val="16382462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BC74B-A859-4644-8C28-F1289F54EE6D}" type="datetimeFigureOut">
              <a:rPr lang="en-US" smtClean="0"/>
              <a:t>8/3/2018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F9485-9F72-42BE-BBDB-9F5E6574B4C9}" type="slidenum">
              <a:rPr lang="en-US" smtClean="0"/>
              <a:t>‹#›</a:t>
            </a:fld>
            <a:endParaRPr lang="en-US"/>
          </a:p>
        </p:txBody>
      </p:sp>
    </p:spTree>
    <p:extLst>
      <p:ext uri="{BB962C8B-B14F-4D97-AF65-F5344CB8AC3E}">
        <p14:creationId xmlns:p14="http://schemas.microsoft.com/office/powerpoint/2010/main" val="41262888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8F183C73-95FA-4F91-A86F-A8DF335D4007}" type="datetime1">
              <a:rPr lang="en-US" smtClean="0"/>
              <a:t>8/3/2018</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C4D6E18-2902-4FD6-8E58-D9C128242094}" type="slidenum">
              <a:rPr lang="en-US" smtClean="0"/>
              <a:t>‹#›</a:t>
            </a:fld>
            <a:endParaRPr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117810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hyperlink" Target="http://history.house.gov/People/Detail/16021" TargetMode="External"/><Relationship Id="rId2" Type="http://schemas.openxmlformats.org/officeDocument/2006/relationships/hyperlink" Target="https://archive.org/details/acp0898.0001.010.umich.edu" TargetMode="External"/><Relationship Id="rId1" Type="http://schemas.openxmlformats.org/officeDocument/2006/relationships/slideLayout" Target="../slideLayouts/slideLayout17.xml"/><Relationship Id="rId5" Type="http://schemas.openxmlformats.org/officeDocument/2006/relationships/hyperlink" Target="https://www.washingtonpost.com/news/food/wp/2016/08/29/a-century-ago-this-grand-dinner-celebrated-the-philippines-without-filipino-food/?utm_term=.b51f3af63d9c" TargetMode="External"/><Relationship Id="rId4" Type="http://schemas.openxmlformats.org/officeDocument/2006/relationships/hyperlink" Target="http://history.house.gov/People/Detail/20053"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hyperlink" Target="http://www.positivelyfilipino.com/magazine/2013/4/a-dc-springtime-concert-born-in-manila" TargetMode="Externa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hyperlink" Target="http://www.positivelyfilipino.com/magazine/the-thoroughly-modern-sofia-de-veyra"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opdc.wordpress.com/" TargetMode="Externa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8" Type="http://schemas.openxmlformats.org/officeDocument/2006/relationships/hyperlink" Target="http://www.oovrag.com/essays/essay2013b-3.shtml" TargetMode="External"/><Relationship Id="rId3" Type="http://schemas.openxmlformats.org/officeDocument/2006/relationships/hyperlink" Target="http://www.positivelyfilipino.com/magazine/the-quezons-at-the-white-house" TargetMode="External"/><Relationship Id="rId7" Type="http://schemas.openxmlformats.org/officeDocument/2006/relationships/hyperlink" Target="http://positivelyfilipino.com/magazine/the-thoroughly-modern-sofia-de-veyra" TargetMode="External"/><Relationship Id="rId2" Type="http://schemas.openxmlformats.org/officeDocument/2006/relationships/hyperlink" Target="http://www.connectionnewspapers.com/news/2018/jul/14/galos-road-journeys-arlington-resident/" TargetMode="External"/><Relationship Id="rId1" Type="http://schemas.openxmlformats.org/officeDocument/2006/relationships/slideLayout" Target="../slideLayouts/slideLayout7.xml"/><Relationship Id="rId6" Type="http://schemas.openxmlformats.org/officeDocument/2006/relationships/hyperlink" Target="http://lifestyle.abs-cbn.com/articles/1767/in-focus-frederic-ossorio-monuments-man/" TargetMode="External"/><Relationship Id="rId5" Type="http://schemas.openxmlformats.org/officeDocument/2006/relationships/hyperlink" Target="http://www.positivelyfilipino.com/magazine/a-3d-image-of-the-philippinescouts-march-4-1905" TargetMode="External"/><Relationship Id="rId4" Type="http://schemas.openxmlformats.org/officeDocument/2006/relationships/hyperlink" Target="http://www.positivelyfilipino.com/magazine/the-manila-house-in-washington-dc" TargetMode="External"/><Relationship Id="rId9" Type="http://schemas.openxmlformats.org/officeDocument/2006/relationships/hyperlink" Target="http://positivelyfilipino.com/magazine/2013/4/a-dc-springtime-concert-born-in-manil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acebook.com/ThePOPDCProject/" TargetMode="External"/><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p:cNvPr>
          <p:cNvSpPr>
            <a:spLocks noGrp="1"/>
          </p:cNvSpPr>
          <p:nvPr>
            <p:ph type="subTitle" idx="1"/>
          </p:nvPr>
        </p:nvSpPr>
        <p:spPr>
          <a:xfrm>
            <a:off x="2743200" y="2743200"/>
            <a:ext cx="6934200" cy="2362200"/>
          </a:xfrm>
        </p:spPr>
        <p:txBody>
          <a:bodyPr>
            <a:normAutofit fontScale="32500" lnSpcReduction="20000"/>
          </a:bodyPr>
          <a:lstStyle/>
          <a:p>
            <a:pPr eaLnBrk="1" hangingPunct="1">
              <a:defRPr/>
            </a:pPr>
            <a:endParaRPr lang="en-US" sz="5600" dirty="0">
              <a:cs typeface="Times New Roman" panose="02020603050405020304" pitchFamily="18" charset="0"/>
            </a:endParaRPr>
          </a:p>
          <a:p>
            <a:pPr eaLnBrk="1" hangingPunct="1">
              <a:defRPr/>
            </a:pPr>
            <a:r>
              <a:rPr lang="en-US" sz="6000" dirty="0"/>
              <a:t>Tuesday</a:t>
            </a:r>
            <a:r>
              <a:rPr lang="en-US" sz="6000" dirty="0">
                <a:cs typeface="Times New Roman" panose="02020603050405020304" pitchFamily="18" charset="0"/>
              </a:rPr>
              <a:t>, 7 August 2018, 2:40-3:40PM</a:t>
            </a:r>
          </a:p>
          <a:p>
            <a:pPr eaLnBrk="1" hangingPunct="1">
              <a:defRPr/>
            </a:pPr>
            <a:r>
              <a:rPr lang="en-US" sz="6000" dirty="0">
                <a:cs typeface="Times New Roman" panose="02020603050405020304" pitchFamily="18" charset="0"/>
              </a:rPr>
              <a:t> </a:t>
            </a:r>
          </a:p>
          <a:p>
            <a:pPr eaLnBrk="1" hangingPunct="1">
              <a:defRPr/>
            </a:pPr>
            <a:r>
              <a:rPr lang="en-US" sz="4800" dirty="0">
                <a:cs typeface="Times New Roman" panose="02020603050405020304" pitchFamily="18" charset="0"/>
              </a:rPr>
              <a:t>Prepared by: </a:t>
            </a:r>
          </a:p>
          <a:p>
            <a:pPr eaLnBrk="1" hangingPunct="1">
              <a:defRPr/>
            </a:pPr>
            <a:r>
              <a:rPr lang="en-US" sz="4800" dirty="0" err="1">
                <a:cs typeface="Times New Roman" panose="02020603050405020304" pitchFamily="18" charset="0"/>
              </a:rPr>
              <a:t>Titchie</a:t>
            </a:r>
            <a:r>
              <a:rPr lang="en-US" sz="4800" dirty="0">
                <a:cs typeface="Times New Roman" panose="02020603050405020304" pitchFamily="18" charset="0"/>
              </a:rPr>
              <a:t> </a:t>
            </a:r>
            <a:r>
              <a:rPr lang="en-US" sz="4800" dirty="0" err="1">
                <a:cs typeface="Times New Roman" panose="02020603050405020304" pitchFamily="18" charset="0"/>
              </a:rPr>
              <a:t>Carandang-Tiongson</a:t>
            </a:r>
            <a:endParaRPr lang="en-US" sz="4800" dirty="0">
              <a:cs typeface="Times New Roman" panose="02020603050405020304" pitchFamily="18" charset="0"/>
            </a:endParaRPr>
          </a:p>
          <a:p>
            <a:pPr eaLnBrk="1" hangingPunct="1">
              <a:defRPr/>
            </a:pPr>
            <a:r>
              <a:rPr lang="en-US" sz="4800" dirty="0">
                <a:cs typeface="Times New Roman" panose="02020603050405020304" pitchFamily="18" charset="0"/>
              </a:rPr>
              <a:t>Erwin R. </a:t>
            </a:r>
            <a:r>
              <a:rPr lang="en-US" sz="4800" dirty="0" err="1">
                <a:cs typeface="Times New Roman" panose="02020603050405020304" pitchFamily="18" charset="0"/>
              </a:rPr>
              <a:t>Tiongson</a:t>
            </a:r>
            <a:endParaRPr lang="en-US" sz="4800" dirty="0">
              <a:cs typeface="Times New Roman" panose="02020603050405020304" pitchFamily="18" charset="0"/>
            </a:endParaRPr>
          </a:p>
          <a:p>
            <a:pPr eaLnBrk="1" hangingPunct="1">
              <a:defRPr/>
            </a:pPr>
            <a:r>
              <a:rPr lang="en-US" sz="4800" dirty="0">
                <a:cs typeface="Times New Roman" panose="02020603050405020304" pitchFamily="18" charset="0"/>
              </a:rPr>
              <a:t>The Philippines on the Potomac Project (POPDC)</a:t>
            </a:r>
          </a:p>
          <a:p>
            <a:pPr eaLnBrk="1" hangingPunct="1">
              <a:lnSpc>
                <a:spcPct val="90000"/>
              </a:lnSpc>
              <a:defRPr/>
            </a:pPr>
            <a:r>
              <a:rPr lang="en-US" altLang="en-US" sz="4800" dirty="0"/>
              <a:t>Copyright The Philippines on the Potomac Project, 2018</a:t>
            </a:r>
          </a:p>
          <a:p>
            <a:pPr eaLnBrk="1" hangingPunct="1">
              <a:lnSpc>
                <a:spcPct val="90000"/>
              </a:lnSpc>
              <a:defRPr/>
            </a:pPr>
            <a:r>
              <a:rPr lang="en-US" altLang="en-US" sz="4800" dirty="0"/>
              <a:t>All rights reserved.</a:t>
            </a:r>
          </a:p>
          <a:p>
            <a:pPr eaLnBrk="1" hangingPunct="1">
              <a:lnSpc>
                <a:spcPct val="90000"/>
              </a:lnSpc>
              <a:defRPr/>
            </a:pPr>
            <a:endParaRPr lang="en-US" altLang="en-US" sz="4800" dirty="0"/>
          </a:p>
          <a:p>
            <a:pPr eaLnBrk="1" hangingPunct="1">
              <a:defRPr/>
            </a:pPr>
            <a:endParaRPr lang="en-US" sz="5600" dirty="0">
              <a:cs typeface="Times New Roman" panose="02020603050405020304" pitchFamily="18" charset="0"/>
            </a:endParaRPr>
          </a:p>
          <a:p>
            <a:pPr eaLnBrk="1" hangingPunct="1">
              <a:defRPr/>
            </a:pPr>
            <a:endParaRPr lang="en-US" dirty="0">
              <a:cs typeface="Times New Roman" panose="02020603050405020304" pitchFamily="18" charset="0"/>
            </a:endParaRPr>
          </a:p>
        </p:txBody>
      </p:sp>
      <p:pic>
        <p:nvPicPr>
          <p:cNvPr id="5" name="Picture 2">
            <a:extLst>
              <a:ext uri="{FF2B5EF4-FFF2-40B4-BE49-F238E27FC236}">
                <a16:creationId xmlns:a16="http://schemas.microsoft.com/office/drawing/2014/main" id="{C015F58D-71F6-469B-95B9-D6F7E99855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906" y="5736266"/>
            <a:ext cx="2200175" cy="102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FOT logo.png">
            <a:extLst>
              <a:ext uri="{FF2B5EF4-FFF2-40B4-BE49-F238E27FC236}">
                <a16:creationId xmlns:a16="http://schemas.microsoft.com/office/drawing/2014/main" id="{C8CB2E96-03ED-4DA4-A249-4B453B4DC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6241" y="5501532"/>
            <a:ext cx="1460205" cy="1334718"/>
          </a:xfrm>
          <a:prstGeom prst="rect">
            <a:avLst/>
          </a:prstGeom>
        </p:spPr>
      </p:pic>
      <p:pic>
        <p:nvPicPr>
          <p:cNvPr id="8" name="Picture 7">
            <a:extLst>
              <a:ext uri="{FF2B5EF4-FFF2-40B4-BE49-F238E27FC236}">
                <a16:creationId xmlns:a16="http://schemas.microsoft.com/office/drawing/2014/main" id="{00B7AACE-1180-4C8D-84A1-C52CA39163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2768" y="5617535"/>
            <a:ext cx="1635948" cy="1288414"/>
          </a:xfrm>
          <a:prstGeom prst="rect">
            <a:avLst/>
          </a:prstGeom>
        </p:spPr>
      </p:pic>
      <p:pic>
        <p:nvPicPr>
          <p:cNvPr id="11" name="Picture 10">
            <a:extLst>
              <a:ext uri="{FF2B5EF4-FFF2-40B4-BE49-F238E27FC236}">
                <a16:creationId xmlns:a16="http://schemas.microsoft.com/office/drawing/2014/main" id="{5EAFA525-01D6-465C-90FC-2DF8056F47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0783" y="5583186"/>
            <a:ext cx="1161435" cy="881830"/>
          </a:xfrm>
          <a:prstGeom prst="rect">
            <a:avLst/>
          </a:prstGeom>
        </p:spPr>
      </p:pic>
      <p:sp>
        <p:nvSpPr>
          <p:cNvPr id="12" name="TextBox 11">
            <a:extLst>
              <a:ext uri="{FF2B5EF4-FFF2-40B4-BE49-F238E27FC236}">
                <a16:creationId xmlns:a16="http://schemas.microsoft.com/office/drawing/2014/main" id="{4CD2D456-4D6D-4F13-9C92-D7C8557F6EFA}"/>
              </a:ext>
            </a:extLst>
          </p:cNvPr>
          <p:cNvSpPr txBox="1"/>
          <p:nvPr/>
        </p:nvSpPr>
        <p:spPr>
          <a:xfrm>
            <a:off x="7748218" y="6502728"/>
            <a:ext cx="1929182" cy="276999"/>
          </a:xfrm>
          <a:prstGeom prst="rect">
            <a:avLst/>
          </a:prstGeom>
          <a:noFill/>
        </p:spPr>
        <p:txBody>
          <a:bodyPr wrap="none" rtlCol="0">
            <a:spAutoFit/>
          </a:bodyPr>
          <a:lstStyle/>
          <a:p>
            <a:r>
              <a:rPr lang="en-US" sz="1200" b="1" dirty="0"/>
              <a:t>The MacArthur Memorial</a:t>
            </a:r>
          </a:p>
        </p:txBody>
      </p:sp>
      <p:pic>
        <p:nvPicPr>
          <p:cNvPr id="10" name="Picture 9">
            <a:extLst>
              <a:ext uri="{FF2B5EF4-FFF2-40B4-BE49-F238E27FC236}">
                <a16:creationId xmlns:a16="http://schemas.microsoft.com/office/drawing/2014/main" id="{BCFCC412-0015-4C78-8AB2-AF24184511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82" y="5931198"/>
            <a:ext cx="3005351" cy="720815"/>
          </a:xfrm>
          <a:prstGeom prst="rect">
            <a:avLst/>
          </a:prstGeom>
        </p:spPr>
      </p:pic>
      <p:sp>
        <p:nvSpPr>
          <p:cNvPr id="15" name="Rectangle 14"/>
          <p:cNvSpPr/>
          <p:nvPr/>
        </p:nvSpPr>
        <p:spPr>
          <a:xfrm>
            <a:off x="382772" y="990600"/>
            <a:ext cx="11589488" cy="4495800"/>
          </a:xfrm>
          <a:prstGeom prst="rect">
            <a:avLst/>
          </a:prstGeom>
          <a:noFill/>
          <a:ln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886200" y="304801"/>
            <a:ext cx="4495800" cy="646331"/>
          </a:xfrm>
          <a:prstGeom prst="rect">
            <a:avLst/>
          </a:prstGeom>
          <a:noFill/>
        </p:spPr>
        <p:txBody>
          <a:bodyPr wrap="square" rtlCol="0">
            <a:spAutoFit/>
          </a:bodyPr>
          <a:lstStyle/>
          <a:p>
            <a:pPr algn="ctr"/>
            <a:r>
              <a:rPr lang="en-US" sz="1600" dirty="0">
                <a:cs typeface="Times New Roman" panose="02020603050405020304" pitchFamily="18" charset="0"/>
              </a:rPr>
              <a:t>In-House Content Academy for </a:t>
            </a:r>
            <a:br>
              <a:rPr lang="en-US" sz="2000" dirty="0">
                <a:cs typeface="Times New Roman" panose="02020603050405020304" pitchFamily="18" charset="0"/>
              </a:rPr>
            </a:br>
            <a:endParaRPr lang="en-US" sz="2000" dirty="0"/>
          </a:p>
        </p:txBody>
      </p:sp>
      <p:sp>
        <p:nvSpPr>
          <p:cNvPr id="2" name="Title 1">
            <a:extLst/>
          </p:cNvPr>
          <p:cNvSpPr>
            <a:spLocks noGrp="1"/>
          </p:cNvSpPr>
          <p:nvPr>
            <p:ph type="ctrTitle"/>
          </p:nvPr>
        </p:nvSpPr>
        <p:spPr>
          <a:xfrm>
            <a:off x="2286000" y="609600"/>
            <a:ext cx="7848600" cy="990600"/>
          </a:xfrm>
          <a:solidFill>
            <a:schemeClr val="bg1"/>
          </a:solidFill>
        </p:spPr>
        <p:txBody>
          <a:bodyPr>
            <a:normAutofit fontScale="90000"/>
          </a:bodyPr>
          <a:lstStyle/>
          <a:p>
            <a:pPr eaLnBrk="1" hangingPunct="1">
              <a:defRPr/>
            </a:pPr>
            <a:br>
              <a:rPr lang="en-US" sz="1600" dirty="0">
                <a:cs typeface="Times New Roman" panose="02020603050405020304" pitchFamily="18" charset="0"/>
              </a:rPr>
            </a:br>
            <a:br>
              <a:rPr lang="en-US" sz="2025" b="1" dirty="0">
                <a:cs typeface="Times New Roman" panose="02020603050405020304" pitchFamily="18" charset="0"/>
              </a:rPr>
            </a:br>
            <a:r>
              <a:rPr lang="en-US" sz="2700" b="1" dirty="0">
                <a:solidFill>
                  <a:schemeClr val="accent6"/>
                </a:solidFill>
                <a:cs typeface="Times New Roman" panose="02020603050405020304" pitchFamily="18" charset="0"/>
              </a:rPr>
              <a:t>Born of Empires: Filipino Americans in the United States and Virginia, 1565 to the Present</a:t>
            </a:r>
            <a:br>
              <a:rPr lang="en-US" sz="1800" b="1" dirty="0">
                <a:cs typeface="Times New Roman" panose="02020603050405020304" pitchFamily="18" charset="0"/>
              </a:rPr>
            </a:br>
            <a:br>
              <a:rPr lang="en-US" sz="2000" b="1" dirty="0"/>
            </a:br>
            <a:endParaRPr lang="en-US" sz="1600" dirty="0">
              <a:solidFill>
                <a:schemeClr val="tx1"/>
              </a:solidFill>
            </a:endParaRPr>
          </a:p>
        </p:txBody>
      </p:sp>
      <p:sp>
        <p:nvSpPr>
          <p:cNvPr id="18" name="TextBox 17"/>
          <p:cNvSpPr txBox="1"/>
          <p:nvPr/>
        </p:nvSpPr>
        <p:spPr>
          <a:xfrm>
            <a:off x="489098" y="1600200"/>
            <a:ext cx="11483162" cy="954107"/>
          </a:xfrm>
          <a:prstGeom prst="rect">
            <a:avLst/>
          </a:prstGeom>
          <a:noFill/>
        </p:spPr>
        <p:txBody>
          <a:bodyPr wrap="square" rtlCol="0">
            <a:spAutoFit/>
          </a:bodyPr>
          <a:lstStyle/>
          <a:p>
            <a:pPr algn="ctr"/>
            <a:r>
              <a:rPr lang="en-US" kern="0" dirty="0">
                <a:solidFill>
                  <a:schemeClr val="tx2"/>
                </a:solidFill>
                <a:cs typeface="Times New Roman" panose="02020603050405020304" pitchFamily="18" charset="0"/>
              </a:rPr>
              <a:t>Presentation for</a:t>
            </a:r>
            <a:r>
              <a:rPr lang="en-US" kern="0" dirty="0">
                <a:cs typeface="Times New Roman" panose="02020603050405020304" pitchFamily="18" charset="0"/>
              </a:rPr>
              <a:t>:</a:t>
            </a:r>
          </a:p>
          <a:p>
            <a:pPr algn="ctr"/>
            <a:br>
              <a:rPr lang="en-US" sz="2000" b="1" dirty="0">
                <a:cs typeface="Times New Roman" panose="02020603050405020304" pitchFamily="18" charset="0"/>
              </a:rPr>
            </a:br>
            <a:r>
              <a:rPr lang="en-US" b="1" i="1" dirty="0">
                <a:cs typeface="Times New Roman" panose="02020603050405020304" pitchFamily="18" charset="0"/>
              </a:rPr>
              <a:t>The Philippines on the Potomac Project (POPDC): Philippine-American History in the Metro DC Area</a:t>
            </a:r>
            <a:endParaRPr lang="en-US" kern="0" dirty="0">
              <a:solidFill>
                <a:srgbClr val="FF0000"/>
              </a:solidFill>
              <a:cs typeface="Times New Roman" panose="02020603050405020304" pitchFamily="18" charset="0"/>
            </a:endParaRPr>
          </a:p>
        </p:txBody>
      </p:sp>
      <p:sp>
        <p:nvSpPr>
          <p:cNvPr id="9" name="TextBox 8">
            <a:extLst>
              <a:ext uri="{FF2B5EF4-FFF2-40B4-BE49-F238E27FC236}">
                <a16:creationId xmlns:a16="http://schemas.microsoft.com/office/drawing/2014/main" id="{2154C26F-06CE-4E39-9023-D774B024C8A2}"/>
              </a:ext>
            </a:extLst>
          </p:cNvPr>
          <p:cNvSpPr txBox="1"/>
          <p:nvPr/>
        </p:nvSpPr>
        <p:spPr>
          <a:xfrm>
            <a:off x="4572001" y="5334000"/>
            <a:ext cx="3341749" cy="338554"/>
          </a:xfrm>
          <a:prstGeom prst="rect">
            <a:avLst/>
          </a:prstGeom>
          <a:solidFill>
            <a:schemeClr val="accent3"/>
          </a:solidFill>
        </p:spPr>
        <p:txBody>
          <a:bodyPr wrap="none" rtlCol="0">
            <a:spAutoFit/>
          </a:bodyPr>
          <a:lstStyle/>
          <a:p>
            <a:r>
              <a:rPr lang="en-US" sz="1600" b="1" dirty="0">
                <a:solidFill>
                  <a:schemeClr val="accent6"/>
                </a:solidFill>
              </a:rPr>
              <a:t>SPONSORING ORGANIZATIONS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0783" y="857960"/>
            <a:ext cx="5672667"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small" spc="0" normalizeH="0" baseline="0" noProof="0" dirty="0">
                <a:ln>
                  <a:noFill/>
                </a:ln>
                <a:solidFill>
                  <a:sysClr val="windowText" lastClr="000000"/>
                </a:solidFill>
                <a:effectLst/>
                <a:uLnTx/>
                <a:uFillTx/>
                <a:latin typeface="Calibri Light" panose="020F0302020204030204"/>
                <a:ea typeface="+mn-ea"/>
                <a:cs typeface="+mn-cs"/>
              </a:rPr>
              <a:t>William A</a:t>
            </a:r>
            <a:r>
              <a:rPr kumimoji="0" lang="en-US" sz="3600" b="0" i="0" u="none" strike="noStrike" kern="0" cap="small" spc="0" normalizeH="0" baseline="0" noProof="0" dirty="0" err="1">
                <a:ln>
                  <a:noFill/>
                </a:ln>
                <a:solidFill>
                  <a:sysClr val="windowText" lastClr="000000"/>
                </a:solidFill>
                <a:effectLst/>
                <a:uLnTx/>
                <a:uFillTx/>
                <a:latin typeface="Calibri Light" panose="020F0302020204030204"/>
                <a:ea typeface="+mn-ea"/>
                <a:cs typeface="+mn-cs"/>
              </a:rPr>
              <a:t>tkinson</a:t>
            </a:r>
            <a:r>
              <a:rPr kumimoji="0" lang="en-US" sz="3600" b="0" i="0" u="none" strike="noStrike" kern="0" cap="small" spc="0" normalizeH="0" baseline="0" noProof="0" dirty="0">
                <a:ln>
                  <a:noFill/>
                </a:ln>
                <a:solidFill>
                  <a:sysClr val="windowText" lastClr="000000"/>
                </a:solidFill>
                <a:effectLst/>
                <a:uLnTx/>
                <a:uFillTx/>
                <a:latin typeface="Calibri Light" panose="020F0302020204030204"/>
                <a:ea typeface="+mn-ea"/>
                <a:cs typeface="+mn-cs"/>
              </a:rPr>
              <a:t> Jones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0" dirty="0">
                <a:solidFill>
                  <a:sysClr val="windowText" lastClr="000000"/>
                </a:solidFill>
                <a:latin typeface="Calibri Light" panose="020F0302020204030204"/>
              </a:rPr>
              <a:t>Member of the US House of</a:t>
            </a:r>
            <a:r>
              <a:rPr kumimoji="0" lang="en-US" sz="2400" b="0" i="0" u="none" strike="noStrike" kern="0" cap="none" spc="0" normalizeH="0" baseline="0" noProof="0" dirty="0">
                <a:ln>
                  <a:noFill/>
                </a:ln>
                <a:solidFill>
                  <a:sysClr val="windowText" lastClr="000000"/>
                </a:solidFill>
                <a:effectLst/>
                <a:uLnTx/>
                <a:uFillTx/>
                <a:latin typeface="Calibri Light" panose="020F0302020204030204"/>
                <a:ea typeface="+mn-ea"/>
                <a:cs typeface="+mn-cs"/>
              </a:rPr>
              <a:t> Representatives 1891-1918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Light" panose="020F0302020204030204"/>
              <a:ea typeface="+mn-ea"/>
              <a:cs typeface="+mn-cs"/>
            </a:endParaRPr>
          </a:p>
          <a:p>
            <a:pP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William Jones of Warsaw, Virginia and the state’s Representative to the US House of Representatives, sponsored </a:t>
            </a:r>
            <a:r>
              <a:rPr lang="en-US" dirty="0">
                <a:solidFill>
                  <a:prstClr val="black"/>
                </a:solidFill>
                <a:latin typeface="Calibri" panose="020F0502020204030204"/>
              </a:rPr>
              <a:t>a bill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called the Philippine Autonomy Act</a:t>
            </a:r>
            <a:r>
              <a:rPr lang="en-US" dirty="0">
                <a:solidFill>
                  <a:prstClr val="black"/>
                </a:solidFill>
              </a:rPr>
              <a:t>, promising eventual independence for the Philippines and creating the freely elected bicameral legislature. This was signed into law on August 30, 1916 and became known as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the Jones Law, after</a:t>
            </a:r>
            <a:r>
              <a:rPr lang="en-US" dirty="0">
                <a:solidFill>
                  <a:prstClr val="black"/>
                </a:solidFill>
                <a:latin typeface="Calibri" panose="020F0502020204030204"/>
              </a:rPr>
              <a:t> its sponsor</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dirty="0">
              <a:solidFill>
                <a:prstClr val="black"/>
              </a:solidFill>
              <a:latin typeface="Calibri" panose="020F0502020204030204"/>
            </a:endParaRPr>
          </a:p>
          <a:p>
            <a:pPr marL="0" marR="0" lvl="5" indent="0" algn="r" defTabSz="914400" rtl="0" eaLnBrk="1" fontAlgn="auto" latinLnBrk="0" hangingPunct="1">
              <a:lnSpc>
                <a:spcPct val="100000"/>
              </a:lnSpc>
              <a:spcBef>
                <a:spcPts val="0"/>
              </a:spcBef>
              <a:spcAft>
                <a:spcPts val="0"/>
              </a:spcAft>
              <a:buClrTx/>
              <a:buSzTx/>
              <a:buFontTx/>
              <a:buNone/>
              <a:tabLst/>
              <a:defRPr/>
            </a:pPr>
            <a:endParaRPr lang="en-US" sz="2000" kern="0" dirty="0">
              <a:solidFill>
                <a:sysClr val="windowText" lastClr="000000"/>
              </a:solidFill>
              <a:latin typeface="Calibri Light" panose="020F0302020204030204"/>
            </a:endParaRPr>
          </a:p>
          <a:p>
            <a:pPr marL="0" lvl="5">
              <a:defRPr/>
            </a:pPr>
            <a:r>
              <a:rPr kumimoji="0" lang="en-US" sz="1200" b="0" i="0" u="none" strike="noStrike" kern="0" cap="none" spc="0" normalizeH="0" baseline="0" noProof="0" dirty="0">
                <a:ln>
                  <a:noFill/>
                </a:ln>
                <a:solidFill>
                  <a:sysClr val="windowText" lastClr="000000"/>
                </a:solidFill>
                <a:effectLst/>
                <a:uLnTx/>
                <a:uFillTx/>
                <a:latin typeface="Calibri Light" panose="020F0302020204030204"/>
                <a:ea typeface="+mn-ea"/>
                <a:cs typeface="+mn-cs"/>
              </a:rPr>
              <a:t>Credit: [Caption from Library </a:t>
            </a:r>
            <a:r>
              <a:rPr lang="en-US" sz="1200" kern="0" dirty="0">
                <a:solidFill>
                  <a:sysClr val="windowText" lastClr="000000"/>
                </a:solidFill>
                <a:latin typeface="Calibri Light" panose="020F0302020204030204"/>
              </a:rPr>
              <a:t>of Congress] William Atkinson Jones, congressman from Virginia, full-length portrait, standing, facing slightly left, on U.S. Capitol grounds. , ca. 1910. Photograph. https://www.loc.gov/item/91729504/.</a:t>
            </a:r>
            <a:endParaRPr kumimoji="0" lang="en-US" sz="1200" b="0" i="0" u="none" strike="noStrike" kern="0" cap="none" spc="0" normalizeH="0" baseline="0" noProof="0" dirty="0">
              <a:ln>
                <a:noFill/>
              </a:ln>
              <a:solidFill>
                <a:sysClr val="windowText" lastClr="000000"/>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D54A4E03-43C8-4584-B773-F94B5F33D49D}"/>
              </a:ext>
            </a:extLst>
          </p:cNvPr>
          <p:cNvPicPr>
            <a:picLocks noChangeAspect="1"/>
          </p:cNvPicPr>
          <p:nvPr/>
        </p:nvPicPr>
        <p:blipFill rotWithShape="1">
          <a:blip r:embed="rId2"/>
          <a:srcRect l="22611" r="26958"/>
          <a:stretch/>
        </p:blipFill>
        <p:spPr>
          <a:xfrm>
            <a:off x="7034391" y="709679"/>
            <a:ext cx="4543174" cy="5067448"/>
          </a:xfrm>
          <a:prstGeom prst="rect">
            <a:avLst/>
          </a:prstGeom>
        </p:spPr>
      </p:pic>
    </p:spTree>
    <p:extLst>
      <p:ext uri="{BB962C8B-B14F-4D97-AF65-F5344CB8AC3E}">
        <p14:creationId xmlns:p14="http://schemas.microsoft.com/office/powerpoint/2010/main" val="401767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4428" y="288312"/>
            <a:ext cx="5883279" cy="7478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small" spc="0" normalizeH="0" baseline="0" noProof="0" dirty="0">
                <a:ln>
                  <a:noFill/>
                </a:ln>
                <a:solidFill>
                  <a:sysClr val="windowText" lastClr="000000"/>
                </a:solidFill>
                <a:effectLst/>
                <a:uLnTx/>
                <a:uFillTx/>
                <a:latin typeface="Calibri Light" panose="020F0302020204030204"/>
                <a:ea typeface="+mn-ea"/>
                <a:cs typeface="+mn-cs"/>
              </a:rPr>
              <a:t>Manuel Quezon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Calibri Light" panose="020F0302020204030204"/>
              </a:rPr>
              <a:t>Resident Commissioner, US Congress 1909-1916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Calibri Light" panose="020F0302020204030204"/>
              </a:rPr>
              <a:t>Senator, Philippine Senate 1916-1935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Light" panose="020F0302020204030204"/>
                <a:ea typeface="+mn-ea"/>
                <a:cs typeface="+mn-cs"/>
              </a:rPr>
              <a:t>President of the Philippine Commonwealth Government 1935-1944 </a:t>
            </a:r>
          </a:p>
          <a:p>
            <a:pPr lvl="0">
              <a:defRPr/>
            </a:pPr>
            <a:endParaRPr lang="en-US" dirty="0">
              <a:solidFill>
                <a:prstClr val="black"/>
              </a:solidFill>
              <a:latin typeface="Calibri Light" panose="020F0302020204030204"/>
            </a:endParaRPr>
          </a:p>
          <a:p>
            <a:pPr lvl="0">
              <a:defRPr/>
            </a:pPr>
            <a:r>
              <a:rPr lang="en-US" dirty="0">
                <a:solidFill>
                  <a:prstClr val="black"/>
                </a:solidFill>
                <a:latin typeface="Calibri Light" panose="020F0302020204030204"/>
              </a:rPr>
              <a:t>Manuel Quezon supported the Philippine Autonomy Act sponsored by William Jones. As the non-voting Philippine representative to the US House of Congress, he pushed for Philippine independence and worked closely with William Jones to have the bill passed in 1916. Afterwards, Quezon left immediately for the Philippines where he became a Senator and later President of the Philippine Commonwealth Government. </a:t>
            </a:r>
          </a:p>
          <a:p>
            <a:pPr lvl="0">
              <a:defRPr/>
            </a:pPr>
            <a:endParaRPr lang="en-US" dirty="0">
              <a:solidFill>
                <a:prstClr val="black"/>
              </a:solidFill>
              <a:latin typeface="Calibri Light" panose="020F0302020204030204"/>
            </a:endParaRPr>
          </a:p>
          <a:p>
            <a:pPr lvl="0">
              <a:defRPr/>
            </a:pPr>
            <a:r>
              <a:rPr lang="en-US" dirty="0">
                <a:solidFill>
                  <a:prstClr val="black"/>
                </a:solidFill>
                <a:latin typeface="Calibri Light" panose="020F0302020204030204"/>
              </a:rPr>
              <a:t>During World War II, Quezon, his family and members of the Philippine Commonwealth Government moved to Washington, DC and established the Philippine government-in-exile. He died on August 1, 1944</a:t>
            </a:r>
          </a:p>
          <a:p>
            <a:pPr lvl="0">
              <a:defRPr/>
            </a:pPr>
            <a:endParaRPr lang="en-US" sz="1200" dirty="0">
              <a:solidFill>
                <a:prstClr val="black"/>
              </a:solidFill>
              <a:latin typeface="Calibri Light" panose="020F0302020204030204"/>
            </a:endParaRPr>
          </a:p>
          <a:p>
            <a:pPr lvl="0">
              <a:defRPr/>
            </a:pPr>
            <a:r>
              <a:rPr lang="en-US" sz="1200" dirty="0">
                <a:solidFill>
                  <a:prstClr val="black"/>
                </a:solidFill>
                <a:latin typeface="Calibri Light" panose="020F0302020204030204"/>
              </a:rPr>
              <a:t>Photo Credit: {Caption by the Library of Congress] Harris &amp; Ewing, photographer. QUEZON, MANUEL L. , None. [Between 1905 and 1945] Photograph. https://www.loc.gov/item/2016862102/.</a:t>
            </a:r>
          </a:p>
          <a:p>
            <a:pPr lvl="0">
              <a:defRPr/>
            </a:pPr>
            <a:endParaRPr lang="en-US" dirty="0">
              <a:solidFill>
                <a:prstClr val="black"/>
              </a:solidFill>
              <a:latin typeface="Calibri Light" panose="020F0302020204030204"/>
            </a:endParaRPr>
          </a:p>
          <a:p>
            <a:pPr lvl="0">
              <a:defRPr/>
            </a:pPr>
            <a:endParaRPr lang="en-US" dirty="0">
              <a:solidFill>
                <a:prstClr val="black"/>
              </a:solidFill>
              <a:latin typeface="Calibri Light" panose="020F0302020204030204"/>
            </a:endParaRPr>
          </a:p>
          <a:p>
            <a:pPr lvl="0">
              <a:defRPr/>
            </a:pPr>
            <a:endParaRPr lang="en-US" dirty="0">
              <a:solidFill>
                <a:prstClr val="black"/>
              </a:solidFill>
              <a:latin typeface="Calibri Light" panose="020F0302020204030204"/>
            </a:endParaRPr>
          </a:p>
          <a:p>
            <a:pPr lvl="0">
              <a:defRPr/>
            </a:pPr>
            <a:endParaRPr kumimoji="0" lang="en-US" b="0" i="0" u="none" strike="noStrike" kern="0" cap="none" spc="0" normalizeH="0" baseline="0" noProof="0" dirty="0">
              <a:ln>
                <a:noFill/>
              </a:ln>
              <a:solidFill>
                <a:prstClr val="black"/>
              </a:solidFill>
              <a:effectLst/>
              <a:uLnTx/>
              <a:uFillTx/>
              <a:latin typeface="Calibri Light" panose="020F0302020204030204"/>
              <a:ea typeface="+mn-ea"/>
              <a:cs typeface="+mn-cs"/>
            </a:endParaRPr>
          </a:p>
          <a:p>
            <a:pPr lvl="0">
              <a:defRPr/>
            </a:pPr>
            <a:r>
              <a:rPr lang="en-US" sz="1200" kern="0" dirty="0">
                <a:solidFill>
                  <a:sysClr val="windowText" lastClr="000000"/>
                </a:solidFill>
                <a:latin typeface="Calibri Light" panose="020F0302020204030204"/>
              </a:rPr>
              <a:t>Credit: [Caption from Library of Congress] Harris &amp; Ewing, photographer. QUEZON, MANUEL L. , None. [Between 1905 and 1945] Photograph. https://www.loc.gov/item/2016862102/.</a:t>
            </a:r>
            <a:endParaRPr kumimoji="0" lang="en-US" sz="1200" b="0" i="0" u="none" strike="noStrike" kern="0" cap="none" spc="0" normalizeH="0" baseline="0" noProof="0" dirty="0">
              <a:ln>
                <a:noFill/>
              </a:ln>
              <a:solidFill>
                <a:sysClr val="windowText" lastClr="000000"/>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1CAAA019-477D-47D0-AEC3-28B1E6F43ED0}"/>
              </a:ext>
            </a:extLst>
          </p:cNvPr>
          <p:cNvPicPr>
            <a:picLocks noChangeAspect="1"/>
          </p:cNvPicPr>
          <p:nvPr/>
        </p:nvPicPr>
        <p:blipFill rotWithShape="1">
          <a:blip r:embed="rId2"/>
          <a:srcRect l="34959" r="35180"/>
          <a:stretch/>
        </p:blipFill>
        <p:spPr>
          <a:xfrm>
            <a:off x="914400" y="484946"/>
            <a:ext cx="4646808" cy="5888107"/>
          </a:xfrm>
          <a:prstGeom prst="rect">
            <a:avLst/>
          </a:prstGeom>
        </p:spPr>
      </p:pic>
    </p:spTree>
    <p:extLst>
      <p:ext uri="{BB962C8B-B14F-4D97-AF65-F5344CB8AC3E}">
        <p14:creationId xmlns:p14="http://schemas.microsoft.com/office/powerpoint/2010/main" val="2590694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34538" y="311044"/>
            <a:ext cx="4851101" cy="3015361"/>
          </a:xfrm>
          <a:prstGeom prst="rect">
            <a:avLst/>
          </a:prstGeom>
        </p:spPr>
      </p:pic>
      <p:sp>
        <p:nvSpPr>
          <p:cNvPr id="2" name="TextBox 1"/>
          <p:cNvSpPr txBox="1"/>
          <p:nvPr/>
        </p:nvSpPr>
        <p:spPr>
          <a:xfrm>
            <a:off x="7017416" y="5784684"/>
            <a:ext cx="63847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Light" panose="020F0302020204030204"/>
              </a:rPr>
              <a:t> </a:t>
            </a:r>
            <a:endPar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5" name="TextBox 4">
            <a:extLst>
              <a:ext uri="{FF2B5EF4-FFF2-40B4-BE49-F238E27FC236}">
                <a16:creationId xmlns:a16="http://schemas.microsoft.com/office/drawing/2014/main" id="{A74141E3-643F-416E-B10F-22E1CFAC3B58}"/>
              </a:ext>
            </a:extLst>
          </p:cNvPr>
          <p:cNvSpPr txBox="1"/>
          <p:nvPr/>
        </p:nvSpPr>
        <p:spPr>
          <a:xfrm>
            <a:off x="559903" y="311044"/>
            <a:ext cx="5324064" cy="5447645"/>
          </a:xfrm>
          <a:prstGeom prst="rect">
            <a:avLst/>
          </a:prstGeom>
          <a:noFill/>
        </p:spPr>
        <p:txBody>
          <a:bodyPr wrap="square" rtlCol="0">
            <a:spAutoFit/>
          </a:bodyPr>
          <a:lstStyle/>
          <a:p>
            <a:r>
              <a:rPr lang="en-US" sz="3600" dirty="0">
                <a:latin typeface="Calibri Light" panose="020F0302020204030204" pitchFamily="34" charset="0"/>
                <a:cs typeface="Calibri Light" panose="020F0302020204030204" pitchFamily="34" charset="0"/>
              </a:rPr>
              <a:t>Celebratory Dinner</a:t>
            </a:r>
          </a:p>
          <a:p>
            <a:r>
              <a:rPr lang="en-US" sz="2400" dirty="0">
                <a:latin typeface="Calibri Light" panose="020F0302020204030204" pitchFamily="34" charset="0"/>
                <a:cs typeface="Calibri Light" panose="020F0302020204030204" pitchFamily="34" charset="0"/>
              </a:rPr>
              <a:t>Willard Hotel</a:t>
            </a:r>
          </a:p>
          <a:p>
            <a:r>
              <a:rPr lang="en-US" sz="2400" dirty="0">
                <a:latin typeface="Calibri Light" panose="020F0302020204030204" pitchFamily="34" charset="0"/>
                <a:cs typeface="Calibri Light" panose="020F0302020204030204" pitchFamily="34" charset="0"/>
              </a:rPr>
              <a:t>August 30, 1916</a:t>
            </a:r>
          </a:p>
          <a:p>
            <a:endParaRPr lang="en-US" sz="1200"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The evening of the day Congress passed the Jones Law, a large group of members of Congress and friends of the Philippine Independence movement gathered at (what was then) the New Willard Hotel, to give thanks to William Atkinson Jones –– and say goodbye to Manuel Quezon who was leaving the following day.</a:t>
            </a:r>
          </a:p>
          <a:p>
            <a:endParaRPr lang="en-US"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Photo Credit: </a:t>
            </a:r>
          </a:p>
          <a:p>
            <a:r>
              <a:rPr lang="en-US" sz="1200" dirty="0">
                <a:latin typeface="Calibri Light" panose="020F0302020204030204" pitchFamily="34" charset="0"/>
                <a:cs typeface="Calibri Light" panose="020F0302020204030204" pitchFamily="34" charset="0"/>
              </a:rPr>
              <a:t>Gallagher, Peter, Quezon’s Farewell to Congress that becomes Congress’ Farwell to Quezon. Philippine Review (</a:t>
            </a:r>
            <a:r>
              <a:rPr lang="en-US" sz="1200" dirty="0" err="1">
                <a:latin typeface="Calibri Light" panose="020F0302020204030204" pitchFamily="34" charset="0"/>
                <a:cs typeface="Calibri Light" panose="020F0302020204030204" pitchFamily="34" charset="0"/>
              </a:rPr>
              <a:t>Revista</a:t>
            </a:r>
            <a:r>
              <a:rPr lang="en-US" sz="1200" dirty="0">
                <a:latin typeface="Calibri Light" panose="020F0302020204030204" pitchFamily="34" charset="0"/>
                <a:cs typeface="Calibri Light" panose="020F0302020204030204" pitchFamily="34" charset="0"/>
              </a:rPr>
              <a:t> Filipina). 1:10, October 1916.</a:t>
            </a:r>
          </a:p>
          <a:p>
            <a:r>
              <a:rPr lang="en-US" sz="1200" dirty="0">
                <a:latin typeface="Calibri Light" panose="020F0302020204030204" pitchFamily="34" charset="0"/>
                <a:cs typeface="Calibri Light" panose="020F0302020204030204" pitchFamily="34" charset="0"/>
              </a:rPr>
              <a:t>Screenshot of </a:t>
            </a:r>
            <a:r>
              <a:rPr lang="en-US" sz="1200" dirty="0" err="1">
                <a:latin typeface="Calibri Light" panose="020F0302020204030204" pitchFamily="34" charset="0"/>
                <a:cs typeface="Calibri Light" panose="020F0302020204030204" pitchFamily="34" charset="0"/>
              </a:rPr>
              <a:t>Judkis</a:t>
            </a:r>
            <a:r>
              <a:rPr lang="en-US" sz="1200" dirty="0">
                <a:latin typeface="Calibri Light" panose="020F0302020204030204" pitchFamily="34" charset="0"/>
                <a:cs typeface="Calibri Light" panose="020F0302020204030204" pitchFamily="34" charset="0"/>
              </a:rPr>
              <a:t>, Maura. “A Century Ago, This Grand Dinner Celebrated the Philippines – Without Filipino Food.”</a:t>
            </a:r>
            <a:r>
              <a:rPr lang="en-US" sz="1200" i="1"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The Washington Post https://www.washingtonpost.com/news/food/wp/2016/08/29/a-century-ago-this-grand-dinner-celebrated-the-philippines-without-filipino-food/?utm_term=.b51f3af63d9c (August 1, 2018).</a:t>
            </a:r>
          </a:p>
          <a:p>
            <a:endParaRPr lang="en-US" sz="1200"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93E8AF2B-C87B-44B7-8D07-4382A9C6666C}"/>
              </a:ext>
            </a:extLst>
          </p:cNvPr>
          <p:cNvPicPr>
            <a:picLocks noChangeAspect="1"/>
          </p:cNvPicPr>
          <p:nvPr/>
        </p:nvPicPr>
        <p:blipFill>
          <a:blip r:embed="rId3"/>
          <a:stretch>
            <a:fillRect/>
          </a:stretch>
        </p:blipFill>
        <p:spPr>
          <a:xfrm>
            <a:off x="6308034" y="3429000"/>
            <a:ext cx="4824597" cy="2781018"/>
          </a:xfrm>
          <a:prstGeom prst="rect">
            <a:avLst/>
          </a:prstGeom>
        </p:spPr>
      </p:pic>
    </p:spTree>
    <p:extLst>
      <p:ext uri="{BB962C8B-B14F-4D97-AF65-F5344CB8AC3E}">
        <p14:creationId xmlns:p14="http://schemas.microsoft.com/office/powerpoint/2010/main" val="289208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1800" dirty="0">
                <a:latin typeface="Calibri Light" panose="020F0302020204030204" pitchFamily="34" charset="0"/>
                <a:cs typeface="Calibri Light" panose="020F0302020204030204" pitchFamily="34" charset="0"/>
              </a:rPr>
              <a:t>References</a:t>
            </a:r>
          </a:p>
        </p:txBody>
      </p:sp>
      <p:sp>
        <p:nvSpPr>
          <p:cNvPr id="5" name="Content Placeholder 4"/>
          <p:cNvSpPr>
            <a:spLocks noGrp="1"/>
          </p:cNvSpPr>
          <p:nvPr>
            <p:ph idx="1"/>
          </p:nvPr>
        </p:nvSpPr>
        <p:spPr>
          <a:xfrm>
            <a:off x="828261" y="1441312"/>
            <a:ext cx="10515600" cy="4351338"/>
          </a:xfrm>
        </p:spPr>
        <p:txBody>
          <a:bodyPr>
            <a:normAutofit/>
          </a:bodyPr>
          <a:lstStyle/>
          <a:p>
            <a:pPr marL="0" indent="0">
              <a:buNone/>
            </a:pPr>
            <a:r>
              <a:rPr lang="en-US" sz="1800" dirty="0">
                <a:latin typeface="+mj-lt"/>
              </a:rPr>
              <a:t>Gallagher, Peter. “Quezon’s Farewell to Congress that becomes Congress’ Farwell to Quezon.” Philippine Review (</a:t>
            </a:r>
            <a:r>
              <a:rPr lang="en-US" sz="1800" dirty="0" err="1">
                <a:latin typeface="+mj-lt"/>
              </a:rPr>
              <a:t>Revista</a:t>
            </a:r>
            <a:r>
              <a:rPr lang="en-US" sz="1800" dirty="0">
                <a:latin typeface="+mj-lt"/>
              </a:rPr>
              <a:t> Filipina). October, 1916. </a:t>
            </a:r>
            <a:r>
              <a:rPr lang="en-US" sz="1800" dirty="0">
                <a:latin typeface="+mj-lt"/>
                <a:hlinkClick r:id="rId2"/>
              </a:rPr>
              <a:t>https://archive.org/details/acp0898.0001.010.umich.edu</a:t>
            </a:r>
            <a:r>
              <a:rPr lang="en-US" sz="1800" dirty="0">
                <a:latin typeface="+mj-lt"/>
              </a:rPr>
              <a:t> (August 1, 2018) </a:t>
            </a:r>
            <a:endParaRPr lang="en-US" sz="1800" i="1" dirty="0">
              <a:solidFill>
                <a:srgbClr val="333333"/>
              </a:solidFill>
              <a:latin typeface="+mj-lt"/>
              <a:cs typeface="Calibri Light" panose="020F0302020204030204" pitchFamily="34" charset="0"/>
            </a:endParaRPr>
          </a:p>
          <a:p>
            <a:pPr marL="0" indent="0">
              <a:buNone/>
            </a:pPr>
            <a:r>
              <a:rPr lang="en-US" sz="1800" dirty="0">
                <a:solidFill>
                  <a:srgbClr val="333333"/>
                </a:solidFill>
                <a:latin typeface="Calibri Light" panose="020F0302020204030204" pitchFamily="34" charset="0"/>
                <a:cs typeface="Calibri Light" panose="020F0302020204030204" pitchFamily="34" charset="0"/>
              </a:rPr>
              <a:t>“JONES, William Atkinson. ”History, Art &amp; Archives, U.S. House of Representatives,” </a:t>
            </a:r>
            <a:r>
              <a:rPr lang="en-US" sz="1800" dirty="0">
                <a:solidFill>
                  <a:srgbClr val="137089"/>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http://history.house.gov/People/Detail/16021</a:t>
            </a:r>
            <a:r>
              <a:rPr lang="en-US" sz="1800" dirty="0">
                <a:solidFill>
                  <a:srgbClr val="333333"/>
                </a:solidFill>
                <a:latin typeface="Calibri Light" panose="020F0302020204030204" pitchFamily="34" charset="0"/>
                <a:cs typeface="Calibri Light" panose="020F0302020204030204" pitchFamily="34" charset="0"/>
              </a:rPr>
              <a:t> (August 01, 2018)</a:t>
            </a:r>
            <a:endParaRPr lang="en-US" sz="1800" i="1" dirty="0">
              <a:solidFill>
                <a:srgbClr val="333333"/>
              </a:solidFill>
              <a:latin typeface="Calibri Light" panose="020F0302020204030204" pitchFamily="34" charset="0"/>
              <a:cs typeface="Calibri Light" panose="020F0302020204030204" pitchFamily="34" charset="0"/>
            </a:endParaRPr>
          </a:p>
          <a:p>
            <a:pPr marL="0" indent="0">
              <a:buNone/>
            </a:pPr>
            <a:r>
              <a:rPr lang="en-US" sz="1800" dirty="0">
                <a:solidFill>
                  <a:srgbClr val="333333"/>
                </a:solidFill>
                <a:latin typeface="Calibri Light" panose="020F0302020204030204" pitchFamily="34" charset="0"/>
                <a:cs typeface="Calibri Light" panose="020F0302020204030204" pitchFamily="34" charset="0"/>
              </a:rPr>
              <a:t>“QUEZON, Manuel L.,” History, Art &amp; Archives, U.S. House of Representatives  </a:t>
            </a:r>
            <a:r>
              <a:rPr lang="en-US" sz="1800" dirty="0">
                <a:solidFill>
                  <a:srgbClr val="137089"/>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http://history.house.gov/People/Detail/20053</a:t>
            </a:r>
            <a:r>
              <a:rPr lang="en-US" sz="1800" dirty="0">
                <a:solidFill>
                  <a:srgbClr val="333333"/>
                </a:solidFill>
                <a:latin typeface="Calibri Light" panose="020F0302020204030204" pitchFamily="34" charset="0"/>
                <a:cs typeface="Calibri Light" panose="020F0302020204030204" pitchFamily="34" charset="0"/>
              </a:rPr>
              <a:t> (August 01, 2018)</a:t>
            </a:r>
          </a:p>
          <a:p>
            <a:pPr marL="0" lvl="0" indent="0">
              <a:lnSpc>
                <a:spcPct val="100000"/>
              </a:lnSpc>
              <a:spcBef>
                <a:spcPts val="0"/>
              </a:spcBef>
              <a:buNone/>
            </a:pPr>
            <a:r>
              <a:rPr lang="en-US" sz="1800" dirty="0">
                <a:solidFill>
                  <a:prstClr val="black"/>
                </a:solidFill>
                <a:latin typeface="Calibri Light" panose="020F0302020204030204" pitchFamily="34" charset="0"/>
                <a:cs typeface="Calibri Light" panose="020F0302020204030204" pitchFamily="34" charset="0"/>
              </a:rPr>
              <a:t> </a:t>
            </a:r>
          </a:p>
          <a:p>
            <a:pPr marL="0" lvl="0" indent="0">
              <a:lnSpc>
                <a:spcPct val="100000"/>
              </a:lnSpc>
              <a:spcBef>
                <a:spcPts val="0"/>
              </a:spcBef>
              <a:buNone/>
            </a:pPr>
            <a:r>
              <a:rPr lang="en-US" sz="1800" dirty="0" err="1">
                <a:solidFill>
                  <a:prstClr val="black"/>
                </a:solidFill>
                <a:latin typeface="Calibri Light" panose="020F0302020204030204" pitchFamily="34" charset="0"/>
                <a:cs typeface="Calibri Light" panose="020F0302020204030204" pitchFamily="34" charset="0"/>
              </a:rPr>
              <a:t>Judkis</a:t>
            </a:r>
            <a:r>
              <a:rPr lang="en-US" sz="1800" dirty="0">
                <a:solidFill>
                  <a:prstClr val="black"/>
                </a:solidFill>
                <a:latin typeface="Calibri Light" panose="020F0302020204030204" pitchFamily="34" charset="0"/>
                <a:cs typeface="Calibri Light" panose="020F0302020204030204" pitchFamily="34" charset="0"/>
              </a:rPr>
              <a:t>, Maura. “A Century Ago, This Grand Dinner Celebrated the Philippines – Without Filipino Food.”</a:t>
            </a:r>
            <a:r>
              <a:rPr lang="en-US" sz="1800" i="1" dirty="0">
                <a:solidFill>
                  <a:prstClr val="black"/>
                </a:solidFill>
                <a:latin typeface="Calibri Light" panose="020F0302020204030204" pitchFamily="34" charset="0"/>
                <a:cs typeface="Calibri Light" panose="020F0302020204030204" pitchFamily="34" charset="0"/>
              </a:rPr>
              <a:t> </a:t>
            </a:r>
            <a:r>
              <a:rPr lang="en-US" sz="1800" dirty="0">
                <a:solidFill>
                  <a:prstClr val="black"/>
                </a:solidFill>
                <a:latin typeface="Calibri Light" panose="020F0302020204030204" pitchFamily="34" charset="0"/>
                <a:cs typeface="Calibri Light" panose="020F0302020204030204" pitchFamily="34" charset="0"/>
              </a:rPr>
              <a:t>The Washington Post </a:t>
            </a:r>
            <a:r>
              <a:rPr lang="en-US" sz="1800" dirty="0">
                <a:solidFill>
                  <a:prstClr val="black"/>
                </a:solidFill>
                <a:latin typeface="Calibri Light" panose="020F0302020204030204" pitchFamily="34" charset="0"/>
                <a:cs typeface="Calibri Light" panose="020F0302020204030204" pitchFamily="34" charset="0"/>
                <a:hlinkClick r:id="rId5"/>
              </a:rPr>
              <a:t>https://www.washingtonpost.com/news/food/wp/2016/08/29/a-century-ago-this-grand-dinner-celebrated-the-philippines-without-filipino-food/?utm_term=.b51f3af63d9c</a:t>
            </a:r>
            <a:r>
              <a:rPr lang="en-US" sz="1800" dirty="0">
                <a:solidFill>
                  <a:prstClr val="black"/>
                </a:solidFill>
                <a:latin typeface="Calibri Light" panose="020F0302020204030204" pitchFamily="34" charset="0"/>
                <a:cs typeface="Calibri Light" panose="020F0302020204030204" pitchFamily="34" charset="0"/>
              </a:rPr>
              <a:t>  (August 1, 2018).</a:t>
            </a:r>
          </a:p>
          <a:p>
            <a:pPr marL="0" indent="0">
              <a:buNone/>
            </a:pPr>
            <a:endParaRPr lang="en-US" sz="1800" dirty="0">
              <a:solidFill>
                <a:srgbClr val="333333"/>
              </a:solidFill>
              <a:latin typeface="Calibri Light" panose="020F0302020204030204" pitchFamily="34" charset="0"/>
              <a:cs typeface="Calibri Light" panose="020F0302020204030204" pitchFamily="34" charset="0"/>
            </a:endParaRPr>
          </a:p>
          <a:p>
            <a:pPr marL="0" indent="0">
              <a:buNone/>
            </a:pPr>
            <a:endParaRPr lang="en-US"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5004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Philippine Constabulary Band and West Potomac Park</a:t>
            </a:r>
          </a:p>
        </p:txBody>
      </p:sp>
      <p:sp>
        <p:nvSpPr>
          <p:cNvPr id="3" name="Text Placeholder 2"/>
          <p:cNvSpPr>
            <a:spLocks noGrp="1"/>
          </p:cNvSpPr>
          <p:nvPr>
            <p:ph type="body" idx="1"/>
          </p:nvPr>
        </p:nvSpPr>
        <p:spPr/>
        <p:txBody>
          <a:bodyPr/>
          <a:lstStyle/>
          <a:p>
            <a:r>
              <a:rPr lang="en-US" dirty="0"/>
              <a:t>William Howard Taft and Helen Herron Taft</a:t>
            </a:r>
          </a:p>
        </p:txBody>
      </p:sp>
    </p:spTree>
    <p:extLst>
      <p:ext uri="{BB962C8B-B14F-4D97-AF65-F5344CB8AC3E}">
        <p14:creationId xmlns:p14="http://schemas.microsoft.com/office/powerpoint/2010/main" val="2669921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7EE7-57EA-41DE-A834-F7F8F95D39B5}"/>
              </a:ext>
            </a:extLst>
          </p:cNvPr>
          <p:cNvSpPr>
            <a:spLocks noGrp="1"/>
          </p:cNvSpPr>
          <p:nvPr>
            <p:ph type="title"/>
          </p:nvPr>
        </p:nvSpPr>
        <p:spPr>
          <a:xfrm>
            <a:off x="616941" y="802070"/>
            <a:ext cx="4011084" cy="575089"/>
          </a:xfrm>
        </p:spPr>
        <p:txBody>
          <a:bodyPr/>
          <a:lstStyle/>
          <a:p>
            <a:r>
              <a:rPr lang="en-US" sz="3600" b="0" dirty="0">
                <a:latin typeface="Calibri Light" panose="020F0302020204030204" pitchFamily="34" charset="0"/>
                <a:cs typeface="Calibri Light" panose="020F0302020204030204" pitchFamily="34" charset="0"/>
              </a:rPr>
              <a:t>The Philippine Constabulary Band</a:t>
            </a:r>
          </a:p>
        </p:txBody>
      </p:sp>
      <p:pic>
        <p:nvPicPr>
          <p:cNvPr id="5" name="Content Placeholder 4">
            <a:extLst>
              <a:ext uri="{FF2B5EF4-FFF2-40B4-BE49-F238E27FC236}">
                <a16:creationId xmlns:a16="http://schemas.microsoft.com/office/drawing/2014/main" id="{C2FC779E-A301-4373-9ADD-925AB952819F}"/>
              </a:ext>
            </a:extLst>
          </p:cNvPr>
          <p:cNvPicPr>
            <a:picLocks noGrp="1" noChangeAspect="1"/>
          </p:cNvPicPr>
          <p:nvPr>
            <p:ph idx="1"/>
          </p:nvPr>
        </p:nvPicPr>
        <p:blipFill>
          <a:blip r:embed="rId2"/>
          <a:stretch>
            <a:fillRect/>
          </a:stretch>
        </p:blipFill>
        <p:spPr>
          <a:xfrm>
            <a:off x="4734043" y="1377159"/>
            <a:ext cx="6954374" cy="3906611"/>
          </a:xfrm>
          <a:prstGeom prst="rect">
            <a:avLst/>
          </a:prstGeom>
        </p:spPr>
      </p:pic>
      <p:sp>
        <p:nvSpPr>
          <p:cNvPr id="4" name="Text Placeholder 3">
            <a:extLst>
              <a:ext uri="{FF2B5EF4-FFF2-40B4-BE49-F238E27FC236}">
                <a16:creationId xmlns:a16="http://schemas.microsoft.com/office/drawing/2014/main" id="{28E3C9DA-4094-4164-BFE1-6732BC3EEF5A}"/>
              </a:ext>
            </a:extLst>
          </p:cNvPr>
          <p:cNvSpPr>
            <a:spLocks noGrp="1"/>
          </p:cNvSpPr>
          <p:nvPr>
            <p:ph type="body" sz="half" idx="2"/>
          </p:nvPr>
        </p:nvSpPr>
        <p:spPr>
          <a:xfrm>
            <a:off x="616942" y="1349266"/>
            <a:ext cx="4011084" cy="4927028"/>
          </a:xfrm>
        </p:spPr>
        <p:txBody>
          <a:bodyPr/>
          <a:lstStyle/>
          <a:p>
            <a:r>
              <a:rPr lang="en-US" sz="1800" dirty="0">
                <a:latin typeface="Calibri Light" panose="020F0302020204030204" pitchFamily="34" charset="0"/>
                <a:cs typeface="Calibri Light" panose="020F0302020204030204" pitchFamily="34" charset="0"/>
              </a:rPr>
              <a:t>They were about 84 musicians recruited from all over the Philippines through rigorous auditions. Eight clarinet from 300 who applied. Two French Horn players selected from 28.</a:t>
            </a:r>
          </a:p>
          <a:p>
            <a:r>
              <a:rPr lang="en-US" sz="1800" dirty="0">
                <a:latin typeface="Calibri Light" panose="020F0302020204030204" pitchFamily="34" charset="0"/>
                <a:cs typeface="Calibri Light" panose="020F0302020204030204" pitchFamily="34" charset="0"/>
              </a:rPr>
              <a:t>They were very popular in the early 1900s. They toured the US. The reviews were reportedly “ecstatic”. The band was in a class all by itself, according to one paper, and cannot be compared with other bands. </a:t>
            </a:r>
          </a:p>
          <a:p>
            <a:endParaRPr lang="en-US" sz="1800" dirty="0">
              <a:latin typeface="Calibri" panose="020F0502020204030204" pitchFamily="34" charset="0"/>
              <a:cs typeface="Calibri" panose="020F0502020204030204" pitchFamily="34" charset="0"/>
            </a:endParaRPr>
          </a:p>
          <a:p>
            <a:r>
              <a:rPr lang="en-US" sz="1200" dirty="0">
                <a:latin typeface="Calibri Light" panose="020F0302020204030204" pitchFamily="34" charset="0"/>
                <a:cs typeface="Calibri Light" panose="020F0302020204030204" pitchFamily="34" charset="0"/>
              </a:rPr>
              <a:t>Photo Credit: [Caption from Missouri History Museum] Jessie </a:t>
            </a:r>
            <a:r>
              <a:rPr lang="en-US" sz="1200" dirty="0" err="1">
                <a:latin typeface="Calibri Light" panose="020F0302020204030204" pitchFamily="34" charset="0"/>
                <a:cs typeface="Calibri Light" panose="020F0302020204030204" pitchFamily="34" charset="0"/>
              </a:rPr>
              <a:t>Tarbox</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Beals</a:t>
            </a:r>
            <a:r>
              <a:rPr lang="en-US" sz="1200" i="1" dirty="0">
                <a:latin typeface="Calibri Light" panose="020F0302020204030204" pitchFamily="34" charset="0"/>
                <a:cs typeface="Calibri Light" panose="020F0302020204030204" pitchFamily="34" charset="0"/>
              </a:rPr>
              <a:t>. Philippine Constabulary Band 1904 World’s Fair. </a:t>
            </a:r>
            <a:r>
              <a:rPr lang="en-US" sz="1200" dirty="0">
                <a:latin typeface="Calibri Light" panose="020F0302020204030204" pitchFamily="34" charset="0"/>
                <a:cs typeface="Calibri Light" panose="020F0302020204030204" pitchFamily="34" charset="0"/>
              </a:rPr>
              <a:t>Saint Louis, Missouri 1904 Photograph.</a:t>
            </a:r>
            <a:r>
              <a:rPr lang="en-US" sz="1200" i="1"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http://collections.mohistory.org/resource/146090</a:t>
            </a:r>
          </a:p>
          <a:p>
            <a:endParaRPr lang="en-US" sz="1200" dirty="0">
              <a:latin typeface="Calibri Light" panose="020F0302020204030204" pitchFamily="34" charset="0"/>
              <a:cs typeface="Calibri Light" panose="020F03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dirty="0"/>
          </a:p>
          <a:p>
            <a:endParaRPr lang="en-US" dirty="0"/>
          </a:p>
        </p:txBody>
      </p:sp>
      <p:sp>
        <p:nvSpPr>
          <p:cNvPr id="6" name="Footer Placeholder 5">
            <a:extLst>
              <a:ext uri="{FF2B5EF4-FFF2-40B4-BE49-F238E27FC236}">
                <a16:creationId xmlns:a16="http://schemas.microsoft.com/office/drawing/2014/main" id="{918D9727-E562-441D-B285-E35A6EB45A8D}"/>
              </a:ext>
            </a:extLst>
          </p:cNvPr>
          <p:cNvSpPr>
            <a:spLocks noGrp="1"/>
          </p:cNvSpPr>
          <p:nvPr>
            <p:ph type="ftr" sz="quarter" idx="11"/>
          </p:nvPr>
        </p:nvSpPr>
        <p:spPr>
          <a:xfrm>
            <a:off x="609601" y="6248400"/>
            <a:ext cx="10972797" cy="457200"/>
          </a:xfrm>
        </p:spPr>
        <p:txBody>
          <a:bodyPr/>
          <a:lstStyle/>
          <a:p>
            <a:pPr algn="l">
              <a:defRPr/>
            </a:pPr>
            <a:endParaRPr lang="en-US" altLang="en-US" dirty="0"/>
          </a:p>
        </p:txBody>
      </p:sp>
    </p:spTree>
    <p:extLst>
      <p:ext uri="{BB962C8B-B14F-4D97-AF65-F5344CB8AC3E}">
        <p14:creationId xmlns:p14="http://schemas.microsoft.com/office/powerpoint/2010/main" val="3682424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8B98FB3-13D5-4199-9A37-9BD621D80EB7}"/>
              </a:ext>
            </a:extLst>
          </p:cNvPr>
          <p:cNvSpPr>
            <a:spLocks noGrp="1"/>
          </p:cNvSpPr>
          <p:nvPr>
            <p:ph type="body" sz="half" idx="2"/>
          </p:nvPr>
        </p:nvSpPr>
        <p:spPr>
          <a:xfrm>
            <a:off x="1046921" y="2257909"/>
            <a:ext cx="5512904" cy="2824300"/>
          </a:xfrm>
        </p:spPr>
        <p:txBody>
          <a:bodyPr/>
          <a:lstStyle/>
          <a:p>
            <a:r>
              <a:rPr lang="en-US" sz="1800" dirty="0">
                <a:latin typeface="Calibri Light" panose="020F0302020204030204" pitchFamily="34" charset="0"/>
                <a:cs typeface="Calibri Light" panose="020F0302020204030204" pitchFamily="34" charset="0"/>
              </a:rPr>
              <a:t>The band was led by Walter Loving, an African American conductor who himself was previously a DC resident. He went to school on M street. He was the son of former slaves and born in Nelson County, Virginia. He was raised by relatives and they lived in a small slum area that is now the football field of Gonzaga College High School near the Union Station. </a:t>
            </a:r>
          </a:p>
          <a:p>
            <a:endParaRPr lang="en-US" sz="1800" dirty="0">
              <a:latin typeface="Calibri" panose="020F0502020204030204" pitchFamily="34" charset="0"/>
              <a:cs typeface="Calibri" panose="020F0502020204030204" pitchFamily="34" charset="0"/>
            </a:endParaRPr>
          </a:p>
          <a:p>
            <a:r>
              <a:rPr lang="en-US" sz="1200" dirty="0">
                <a:latin typeface="Calibri Light" panose="020F0302020204030204" pitchFamily="34" charset="0"/>
                <a:cs typeface="Calibri Light" panose="020F0302020204030204" pitchFamily="34" charset="0"/>
              </a:rPr>
              <a:t>Photo Credit: [Caption from Library of Congress]</a:t>
            </a:r>
            <a:r>
              <a:rPr lang="en-US" sz="1200" i="1" dirty="0">
                <a:latin typeface="Calibri Light" panose="020F0302020204030204" pitchFamily="34" charset="0"/>
                <a:cs typeface="Calibri Light" panose="020F0302020204030204" pitchFamily="34" charset="0"/>
              </a:rPr>
              <a:t>Walter Loving</a:t>
            </a:r>
            <a:r>
              <a:rPr lang="en-US" sz="1200" dirty="0">
                <a:latin typeface="Calibri Light" panose="020F0302020204030204" pitchFamily="34" charset="0"/>
                <a:cs typeface="Calibri Light" panose="020F0302020204030204" pitchFamily="34" charset="0"/>
              </a:rPr>
              <a:t>. , . [No Date Recorded on Caption Card] Photograph. https://www.loc.gov/item/2003670941/.</a:t>
            </a:r>
          </a:p>
          <a:p>
            <a:endParaRPr lang="en-US" sz="1200" dirty="0">
              <a:latin typeface="Calibri" panose="020F0502020204030204" pitchFamily="34" charset="0"/>
              <a:cs typeface="Calibri" panose="020F0502020204030204" pitchFamily="34" charset="0"/>
            </a:endParaRPr>
          </a:p>
        </p:txBody>
      </p:sp>
      <p:pic>
        <p:nvPicPr>
          <p:cNvPr id="4" name="Content Placeholder 3">
            <a:extLst>
              <a:ext uri="{FF2B5EF4-FFF2-40B4-BE49-F238E27FC236}">
                <a16:creationId xmlns:a16="http://schemas.microsoft.com/office/drawing/2014/main" id="{7EEFBD56-0634-4E22-9D3F-636C96EE591D}"/>
              </a:ext>
            </a:extLst>
          </p:cNvPr>
          <p:cNvPicPr>
            <a:picLocks noGrp="1" noChangeAspect="1"/>
          </p:cNvPicPr>
          <p:nvPr>
            <p:ph idx="1"/>
          </p:nvPr>
        </p:nvPicPr>
        <p:blipFill>
          <a:blip r:embed="rId2"/>
          <a:stretch>
            <a:fillRect/>
          </a:stretch>
        </p:blipFill>
        <p:spPr>
          <a:xfrm>
            <a:off x="7462690" y="685562"/>
            <a:ext cx="3840813" cy="5486876"/>
          </a:xfrm>
          <a:prstGeom prst="rect">
            <a:avLst/>
          </a:prstGeom>
        </p:spPr>
      </p:pic>
      <p:sp>
        <p:nvSpPr>
          <p:cNvPr id="2" name="TextBox 1">
            <a:extLst>
              <a:ext uri="{FF2B5EF4-FFF2-40B4-BE49-F238E27FC236}">
                <a16:creationId xmlns:a16="http://schemas.microsoft.com/office/drawing/2014/main" id="{26B09E37-DF6C-4C43-9984-46D929E94927}"/>
              </a:ext>
            </a:extLst>
          </p:cNvPr>
          <p:cNvSpPr txBox="1"/>
          <p:nvPr/>
        </p:nvSpPr>
        <p:spPr>
          <a:xfrm>
            <a:off x="1046921" y="689113"/>
            <a:ext cx="6003235" cy="1384995"/>
          </a:xfrm>
          <a:prstGeom prst="rect">
            <a:avLst/>
          </a:prstGeom>
          <a:noFill/>
        </p:spPr>
        <p:txBody>
          <a:bodyPr wrap="square" rtlCol="0">
            <a:spAutoFit/>
          </a:bodyPr>
          <a:lstStyle/>
          <a:p>
            <a:r>
              <a:rPr lang="en-US" sz="3600" dirty="0">
                <a:latin typeface="Calibri Light" panose="020F0302020204030204" pitchFamily="34" charset="0"/>
                <a:cs typeface="Calibri Light" panose="020F0302020204030204" pitchFamily="34" charset="0"/>
              </a:rPr>
              <a:t>Colonel Walter Loving</a:t>
            </a:r>
          </a:p>
          <a:p>
            <a:r>
              <a:rPr lang="en-US" sz="2400" dirty="0">
                <a:latin typeface="Calibri Light" panose="020F0302020204030204" pitchFamily="34" charset="0"/>
                <a:cs typeface="Calibri Light" panose="020F0302020204030204" pitchFamily="34" charset="0"/>
              </a:rPr>
              <a:t>Conductor, Philippine Constabulary Band</a:t>
            </a:r>
          </a:p>
          <a:p>
            <a:r>
              <a:rPr lang="en-US" sz="2400" dirty="0">
                <a:latin typeface="Calibri Light" panose="020F0302020204030204" pitchFamily="34" charset="0"/>
                <a:cs typeface="Calibri Light" panose="020F0302020204030204" pitchFamily="34" charset="0"/>
              </a:rPr>
              <a:t>1902 – 1915, 1937-1940</a:t>
            </a:r>
          </a:p>
        </p:txBody>
      </p:sp>
    </p:spTree>
    <p:extLst>
      <p:ext uri="{BB962C8B-B14F-4D97-AF65-F5344CB8AC3E}">
        <p14:creationId xmlns:p14="http://schemas.microsoft.com/office/powerpoint/2010/main" val="2355173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AD9E-C9FE-43F0-A3B3-BE506ECAFA3B}"/>
              </a:ext>
            </a:extLst>
          </p:cNvPr>
          <p:cNvSpPr>
            <a:spLocks noGrp="1"/>
          </p:cNvSpPr>
          <p:nvPr>
            <p:ph type="title"/>
          </p:nvPr>
        </p:nvSpPr>
        <p:spPr>
          <a:xfrm>
            <a:off x="609601" y="273050"/>
            <a:ext cx="5102086" cy="1162050"/>
          </a:xfrm>
        </p:spPr>
        <p:txBody>
          <a:bodyPr/>
          <a:lstStyle/>
          <a:p>
            <a:pPr algn="l"/>
            <a:r>
              <a:rPr lang="en-US" sz="3600" b="0" dirty="0">
                <a:solidFill>
                  <a:schemeClr val="tx1"/>
                </a:solidFill>
                <a:effectLst/>
                <a:latin typeface="Calibri Light" panose="020F0302020204030204" pitchFamily="34" charset="0"/>
                <a:cs typeface="Calibri Light" panose="020F0302020204030204" pitchFamily="34" charset="0"/>
              </a:rPr>
              <a:t>William Howard Taft</a:t>
            </a:r>
            <a:br>
              <a:rPr lang="en-US" sz="3600" dirty="0">
                <a:solidFill>
                  <a:schemeClr val="tx1"/>
                </a:solidFill>
                <a:effectLst/>
                <a:latin typeface="Calibri Light" panose="020F0302020204030204" pitchFamily="34" charset="0"/>
                <a:cs typeface="Calibri Light" panose="020F0302020204030204" pitchFamily="34" charset="0"/>
              </a:rPr>
            </a:br>
            <a:r>
              <a:rPr lang="en-US" sz="2400" b="0" dirty="0">
                <a:solidFill>
                  <a:schemeClr val="tx1"/>
                </a:solidFill>
                <a:effectLst/>
                <a:latin typeface="Calibri Light" panose="020F0302020204030204" pitchFamily="34" charset="0"/>
                <a:cs typeface="Calibri Light" panose="020F0302020204030204" pitchFamily="34" charset="0"/>
              </a:rPr>
              <a:t>US President 1909-1913</a:t>
            </a:r>
          </a:p>
        </p:txBody>
      </p:sp>
      <p:pic>
        <p:nvPicPr>
          <p:cNvPr id="8" name="Content Placeholder 7">
            <a:extLst>
              <a:ext uri="{FF2B5EF4-FFF2-40B4-BE49-F238E27FC236}">
                <a16:creationId xmlns:a16="http://schemas.microsoft.com/office/drawing/2014/main" id="{2DB4FA67-2BC1-46A3-8448-CD5E669A38A6}"/>
              </a:ext>
            </a:extLst>
          </p:cNvPr>
          <p:cNvPicPr>
            <a:picLocks noGrp="1" noChangeAspect="1"/>
          </p:cNvPicPr>
          <p:nvPr>
            <p:ph idx="1"/>
          </p:nvPr>
        </p:nvPicPr>
        <p:blipFill>
          <a:blip r:embed="rId2"/>
          <a:stretch>
            <a:fillRect/>
          </a:stretch>
        </p:blipFill>
        <p:spPr>
          <a:xfrm>
            <a:off x="5876440" y="456168"/>
            <a:ext cx="4596782" cy="5486876"/>
          </a:xfrm>
          <a:prstGeom prst="rect">
            <a:avLst/>
          </a:prstGeom>
        </p:spPr>
      </p:pic>
      <p:sp>
        <p:nvSpPr>
          <p:cNvPr id="4" name="Text Placeholder 3">
            <a:extLst>
              <a:ext uri="{FF2B5EF4-FFF2-40B4-BE49-F238E27FC236}">
                <a16:creationId xmlns:a16="http://schemas.microsoft.com/office/drawing/2014/main" id="{2DB10564-FE65-44BF-BC5C-5F262BFFCD0C}"/>
              </a:ext>
            </a:extLst>
          </p:cNvPr>
          <p:cNvSpPr>
            <a:spLocks noGrp="1"/>
          </p:cNvSpPr>
          <p:nvPr>
            <p:ph type="body" sz="half" idx="2"/>
          </p:nvPr>
        </p:nvSpPr>
        <p:spPr>
          <a:xfrm>
            <a:off x="609600" y="1435101"/>
            <a:ext cx="4731025" cy="4691063"/>
          </a:xfrm>
        </p:spPr>
        <p:txBody>
          <a:bodyPr>
            <a:normAutofit fontScale="85000" lnSpcReduction="20000"/>
          </a:bodyPr>
          <a:lstStyle/>
          <a:p>
            <a:pPr algn="l">
              <a:lnSpc>
                <a:spcPct val="100000"/>
              </a:lnSpc>
              <a:spcBef>
                <a:spcPts val="0"/>
              </a:spcBef>
            </a:pPr>
            <a:r>
              <a:rPr lang="en-US" sz="2100" dirty="0">
                <a:solidFill>
                  <a:schemeClr val="tx1"/>
                </a:solidFill>
                <a:latin typeface="Calibri Light" panose="020F0302020204030204" pitchFamily="34" charset="0"/>
                <a:cs typeface="Calibri Light" panose="020F0302020204030204" pitchFamily="34" charset="0"/>
              </a:rPr>
              <a:t>When he was elected President of the United States, Taft asked the Philippine Constabulary Band to perform at his inauguration in 1909.</a:t>
            </a:r>
          </a:p>
          <a:p>
            <a:pPr algn="l">
              <a:lnSpc>
                <a:spcPct val="100000"/>
              </a:lnSpc>
              <a:spcBef>
                <a:spcPts val="0"/>
              </a:spcBef>
            </a:pPr>
            <a:endParaRPr lang="en-US" sz="2100" dirty="0">
              <a:solidFill>
                <a:schemeClr val="tx1"/>
              </a:solidFill>
              <a:latin typeface="Calibri Light" panose="020F0302020204030204" pitchFamily="34" charset="0"/>
              <a:cs typeface="Calibri Light" panose="020F0302020204030204" pitchFamily="34" charset="0"/>
            </a:endParaRPr>
          </a:p>
          <a:p>
            <a:pPr algn="l">
              <a:lnSpc>
                <a:spcPct val="100000"/>
              </a:lnSpc>
              <a:spcBef>
                <a:spcPts val="0"/>
              </a:spcBef>
            </a:pPr>
            <a:r>
              <a:rPr lang="en-US" sz="2100" dirty="0">
                <a:solidFill>
                  <a:schemeClr val="tx1"/>
                </a:solidFill>
                <a:latin typeface="Calibri Light" panose="020F0302020204030204" pitchFamily="34" charset="0"/>
                <a:cs typeface="Calibri Light" panose="020F0302020204030204" pitchFamily="34" charset="0"/>
              </a:rPr>
              <a:t>From the beginning, the Taft presidency seemed to feature facets of the </a:t>
            </a:r>
            <a:r>
              <a:rPr lang="en-US" sz="2100" dirty="0" err="1">
                <a:solidFill>
                  <a:schemeClr val="tx1"/>
                </a:solidFill>
                <a:latin typeface="Calibri Light" panose="020F0302020204030204" pitchFamily="34" charset="0"/>
                <a:cs typeface="Calibri Light" panose="020F0302020204030204" pitchFamily="34" charset="0"/>
              </a:rPr>
              <a:t>Tafts</a:t>
            </a:r>
            <a:r>
              <a:rPr lang="en-US" sz="2100" dirty="0">
                <a:solidFill>
                  <a:schemeClr val="tx1"/>
                </a:solidFill>
                <a:latin typeface="Calibri Light" panose="020F0302020204030204" pitchFamily="34" charset="0"/>
                <a:cs typeface="Calibri Light" panose="020F0302020204030204" pitchFamily="34" charset="0"/>
              </a:rPr>
              <a:t>’ Philippine experience. A few years earlier, Taft had served as the first Civil Governor-General of the newly acquired U.S. colonial territory. Sympathetic to the Philippines, Taft was generally popular among Filipinos.  He enacted a U.S.-style civil service system and judicial system. He established a new system of English-language public schools and recruited hundreds of new American teachers (the Thomasites). He built transportation networks and health care facilities. </a:t>
            </a:r>
          </a:p>
          <a:p>
            <a:pPr algn="l">
              <a:lnSpc>
                <a:spcPct val="100000"/>
              </a:lnSpc>
              <a:spcBef>
                <a:spcPts val="0"/>
              </a:spcBef>
            </a:pPr>
            <a:endParaRPr lang="en-US" sz="1900" dirty="0">
              <a:solidFill>
                <a:schemeClr val="tx1"/>
              </a:solidFill>
              <a:latin typeface="Calibri Light" panose="020F0302020204030204" pitchFamily="34" charset="0"/>
              <a:cs typeface="Calibri Light" panose="020F0302020204030204" pitchFamily="34" charset="0"/>
            </a:endParaRPr>
          </a:p>
          <a:p>
            <a:pPr>
              <a:spcBef>
                <a:spcPts val="0"/>
              </a:spcBef>
            </a:pPr>
            <a:r>
              <a:rPr lang="en-US" dirty="0">
                <a:solidFill>
                  <a:schemeClr val="tx1"/>
                </a:solidFill>
                <a:latin typeface="Calibri Light" panose="020F0302020204030204" pitchFamily="34" charset="0"/>
                <a:cs typeface="Calibri Light" panose="020F0302020204030204" pitchFamily="34" charset="0"/>
              </a:rPr>
              <a:t>Photo Credit: [Caption from Library of Congress] </a:t>
            </a:r>
            <a:r>
              <a:rPr lang="en-US" i="1" dirty="0">
                <a:solidFill>
                  <a:srgbClr val="333333"/>
                </a:solidFill>
                <a:latin typeface="Calibri Light" panose="020F0302020204030204" pitchFamily="34" charset="0"/>
                <a:cs typeface="Calibri Light" panose="020F0302020204030204" pitchFamily="34" charset="0"/>
              </a:rPr>
              <a:t>William H. Taft, seated in a wicker chair, probably during his tenure as Governor-General of the Philippines</a:t>
            </a:r>
            <a:r>
              <a:rPr lang="en-US" dirty="0">
                <a:solidFill>
                  <a:srgbClr val="333333"/>
                </a:solidFill>
                <a:latin typeface="Calibri Light" panose="020F0302020204030204" pitchFamily="34" charset="0"/>
                <a:cs typeface="Calibri Light" panose="020F0302020204030204" pitchFamily="34" charset="0"/>
              </a:rPr>
              <a:t>. Philippines, None. [Between 1901 and 1903] Photograph. https://www.loc.gov/item/2013649079/.</a:t>
            </a:r>
            <a:endParaRPr lang="en-US" dirty="0">
              <a:solidFill>
                <a:schemeClr val="tx1"/>
              </a:solidFill>
              <a:latin typeface="Calibri Light" panose="020F0302020204030204" pitchFamily="34" charset="0"/>
              <a:cs typeface="Calibri Light" panose="020F0302020204030204" pitchFamily="34" charset="0"/>
            </a:endParaRPr>
          </a:p>
          <a:p>
            <a:pPr algn="l"/>
            <a:endParaRPr lang="en-US" dirty="0"/>
          </a:p>
          <a:p>
            <a:pPr algn="l"/>
            <a:endParaRPr lang="en-US" dirty="0"/>
          </a:p>
          <a:p>
            <a:pPr algn="l"/>
            <a:endParaRPr lang="en-US" dirty="0"/>
          </a:p>
        </p:txBody>
      </p:sp>
      <p:sp>
        <p:nvSpPr>
          <p:cNvPr id="9" name="Footer Placeholder 8">
            <a:extLst>
              <a:ext uri="{FF2B5EF4-FFF2-40B4-BE49-F238E27FC236}">
                <a16:creationId xmlns:a16="http://schemas.microsoft.com/office/drawing/2014/main" id="{CA1ADC16-2262-490C-993C-380AE210A086}"/>
              </a:ext>
            </a:extLst>
          </p:cNvPr>
          <p:cNvSpPr>
            <a:spLocks noGrp="1"/>
          </p:cNvSpPr>
          <p:nvPr>
            <p:ph type="ftr" sz="quarter" idx="11"/>
          </p:nvPr>
        </p:nvSpPr>
        <p:spPr>
          <a:xfrm>
            <a:off x="609600" y="6248400"/>
            <a:ext cx="10336696" cy="457200"/>
          </a:xfrm>
        </p:spPr>
        <p:txBody>
          <a:bodyPr/>
          <a:lstStyle/>
          <a:p>
            <a:pPr algn="l"/>
            <a:r>
              <a:rPr lang="en-US" sz="1200" dirty="0">
                <a:latin typeface="Calibri Light" panose="020F0302020204030204" pitchFamily="34" charset="0"/>
                <a:cs typeface="Calibri Light" panose="020F0302020204030204" pitchFamily="34" charset="0"/>
              </a:rPr>
              <a:t>Text from Carandang-Tiongson, </a:t>
            </a:r>
            <a:r>
              <a:rPr lang="en-US" sz="1200" dirty="0" err="1">
                <a:latin typeface="Calibri Light" panose="020F0302020204030204" pitchFamily="34" charset="0"/>
                <a:cs typeface="Calibri Light" panose="020F0302020204030204" pitchFamily="34" charset="0"/>
              </a:rPr>
              <a:t>Titchie</a:t>
            </a:r>
            <a:r>
              <a:rPr lang="en-US" sz="1200" dirty="0">
                <a:latin typeface="Calibri Light" panose="020F0302020204030204" pitchFamily="34" charset="0"/>
                <a:cs typeface="Calibri Light" panose="020F0302020204030204" pitchFamily="34" charset="0"/>
              </a:rPr>
              <a:t>.  “A DC Springtime Concert Born in Manila.” Positively Filipino http://www.positivelyfilipino.com/magazine/2013/4/a-dc-springtime-concert-born-in-manila</a:t>
            </a:r>
          </a:p>
        </p:txBody>
      </p:sp>
      <p:sp>
        <p:nvSpPr>
          <p:cNvPr id="5" name="Slide Number Placeholder 4">
            <a:extLst>
              <a:ext uri="{FF2B5EF4-FFF2-40B4-BE49-F238E27FC236}">
                <a16:creationId xmlns:a16="http://schemas.microsoft.com/office/drawing/2014/main" id="{3B8385A3-D327-4D60-AD76-13F41577DE82}"/>
              </a:ext>
            </a:extLst>
          </p:cNvPr>
          <p:cNvSpPr>
            <a:spLocks noGrp="1"/>
          </p:cNvSpPr>
          <p:nvPr>
            <p:ph type="sldNum" sz="quarter" idx="12"/>
          </p:nvPr>
        </p:nvSpPr>
        <p:spPr/>
        <p:txBody>
          <a:bodyPr/>
          <a:lstStyle/>
          <a:p>
            <a:fld id="{6C4D6E18-2902-4FD6-8E58-D9C128242094}" type="slidenum">
              <a:rPr lang="en-US" smtClean="0"/>
              <a:t>17</a:t>
            </a:fld>
            <a:endParaRPr lang="en-US"/>
          </a:p>
        </p:txBody>
      </p:sp>
    </p:spTree>
    <p:extLst>
      <p:ext uri="{BB962C8B-B14F-4D97-AF65-F5344CB8AC3E}">
        <p14:creationId xmlns:p14="http://schemas.microsoft.com/office/powerpoint/2010/main" val="120794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4D6E18-2902-4FD6-8E58-D9C128242094}" type="slidenum">
              <a:rPr lang="en-US">
                <a:solidFill>
                  <a:prstClr val="black">
                    <a:lumMod val="65000"/>
                    <a:lumOff val="35000"/>
                  </a:prstClr>
                </a:solidFill>
              </a:rPr>
              <a:pPr/>
              <a:t>18</a:t>
            </a:fld>
            <a:endParaRPr lang="en-US">
              <a:solidFill>
                <a:prstClr val="black">
                  <a:lumMod val="65000"/>
                  <a:lumOff val="35000"/>
                </a:prstClr>
              </a:solidFill>
            </a:endParaRP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14" t="7691" r="5304" b="5546"/>
          <a:stretch/>
        </p:blipFill>
        <p:spPr bwMode="auto">
          <a:xfrm>
            <a:off x="4535250" y="978380"/>
            <a:ext cx="6993108" cy="4901239"/>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usb-cyl9288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2209800"/>
            <a:ext cx="609600" cy="609600"/>
          </a:xfrm>
          <a:prstGeom prst="rect">
            <a:avLst/>
          </a:prstGeom>
        </p:spPr>
      </p:pic>
      <p:sp>
        <p:nvSpPr>
          <p:cNvPr id="5" name="Text Placeholder 8">
            <a:extLst>
              <a:ext uri="{FF2B5EF4-FFF2-40B4-BE49-F238E27FC236}">
                <a16:creationId xmlns:a16="http://schemas.microsoft.com/office/drawing/2014/main" id="{92214BA4-B7F4-4C25-85C0-3508B50FCC48}"/>
              </a:ext>
            </a:extLst>
          </p:cNvPr>
          <p:cNvSpPr txBox="1">
            <a:spLocks/>
          </p:cNvSpPr>
          <p:nvPr/>
        </p:nvSpPr>
        <p:spPr bwMode="auto">
          <a:xfrm>
            <a:off x="524166" y="2209800"/>
            <a:ext cx="4011084" cy="3104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400">
                <a:solidFill>
                  <a:schemeClr val="tx1"/>
                </a:solidFill>
                <a:latin typeface="+mn-lt"/>
                <a:ea typeface="+mn-ea"/>
                <a:cs typeface="+mn-cs"/>
              </a:defRPr>
            </a:lvl1pPr>
            <a:lvl2pPr marL="457200" indent="0" algn="l" rtl="0" eaLnBrk="0" fontAlgn="base" hangingPunct="0">
              <a:spcBef>
                <a:spcPct val="20000"/>
              </a:spcBef>
              <a:spcAft>
                <a:spcPct val="0"/>
              </a:spcAft>
              <a:buNone/>
              <a:defRPr sz="1200">
                <a:solidFill>
                  <a:schemeClr val="tx1"/>
                </a:solidFill>
                <a:latin typeface="+mn-lt"/>
              </a:defRPr>
            </a:lvl2pPr>
            <a:lvl3pPr marL="914400" indent="0" algn="l" rtl="0" eaLnBrk="0" fontAlgn="base" hangingPunct="0">
              <a:spcBef>
                <a:spcPct val="20000"/>
              </a:spcBef>
              <a:spcAft>
                <a:spcPct val="0"/>
              </a:spcAft>
              <a:buNone/>
              <a:defRPr sz="1000">
                <a:solidFill>
                  <a:schemeClr val="tx1"/>
                </a:solidFill>
                <a:latin typeface="+mn-lt"/>
              </a:defRPr>
            </a:lvl3pPr>
            <a:lvl4pPr marL="1371600" indent="0" algn="l" rtl="0" eaLnBrk="0" fontAlgn="base" hangingPunct="0">
              <a:spcBef>
                <a:spcPct val="20000"/>
              </a:spcBef>
              <a:spcAft>
                <a:spcPct val="0"/>
              </a:spcAft>
              <a:buNone/>
              <a:defRPr sz="900">
                <a:solidFill>
                  <a:schemeClr val="tx1"/>
                </a:solidFill>
                <a:latin typeface="+mn-lt"/>
              </a:defRPr>
            </a:lvl4pPr>
            <a:lvl5pPr marL="1828800" indent="0" algn="l" rtl="0" eaLnBrk="0" fontAlgn="base" hangingPunct="0">
              <a:spcBef>
                <a:spcPct val="20000"/>
              </a:spcBef>
              <a:spcAft>
                <a:spcPct val="0"/>
              </a:spcAft>
              <a:buNone/>
              <a:defRPr sz="900">
                <a:solidFill>
                  <a:schemeClr val="tx1"/>
                </a:solidFill>
                <a:latin typeface="+mn-lt"/>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r>
              <a:rPr lang="en-US" sz="1800" kern="0" dirty="0">
                <a:solidFill>
                  <a:srgbClr val="222222"/>
                </a:solidFill>
                <a:latin typeface="Calibri Light" panose="020F0302020204030204" pitchFamily="34" charset="0"/>
                <a:cs typeface="Calibri Light" panose="020F0302020204030204" pitchFamily="34" charset="0"/>
              </a:rPr>
              <a:t>The Philippine Constabulary Band performed at Taft’s blizzard-drenched inauguration. </a:t>
            </a:r>
          </a:p>
          <a:p>
            <a:endParaRPr lang="en-US" sz="1800" kern="0" dirty="0">
              <a:solidFill>
                <a:srgbClr val="222222"/>
              </a:solidFill>
              <a:latin typeface="Calibri Light" panose="020F0302020204030204" pitchFamily="34" charset="0"/>
              <a:cs typeface="Calibri Light" panose="020F0302020204030204" pitchFamily="34" charset="0"/>
            </a:endParaRPr>
          </a:p>
          <a:p>
            <a:r>
              <a:rPr lang="en-US" sz="1200" kern="0" dirty="0">
                <a:solidFill>
                  <a:srgbClr val="222222"/>
                </a:solidFill>
                <a:latin typeface="Calibri Light" panose="020F0302020204030204" pitchFamily="34" charset="0"/>
                <a:cs typeface="Calibri Light" panose="020F0302020204030204" pitchFamily="34" charset="0"/>
              </a:rPr>
              <a:t>Photo Credit [Caption from Library of Congress] </a:t>
            </a:r>
            <a:r>
              <a:rPr lang="en-US" sz="1200" dirty="0">
                <a:solidFill>
                  <a:srgbClr val="333333"/>
                </a:solidFill>
                <a:latin typeface="Calibri Light" panose="020F0302020204030204" pitchFamily="34" charset="0"/>
                <a:cs typeface="Calibri Light" panose="020F0302020204030204" pitchFamily="34" charset="0"/>
              </a:rPr>
              <a:t>Bain News Service, Publisher. </a:t>
            </a:r>
            <a:r>
              <a:rPr lang="en-US" sz="1200" i="1" dirty="0" err="1">
                <a:solidFill>
                  <a:srgbClr val="333333"/>
                </a:solidFill>
                <a:latin typeface="Calibri Light" panose="020F0302020204030204" pitchFamily="34" charset="0"/>
                <a:cs typeface="Calibri Light" panose="020F0302020204030204" pitchFamily="34" charset="0"/>
              </a:rPr>
              <a:t>Inauguralparade</a:t>
            </a:r>
            <a:r>
              <a:rPr lang="en-US" sz="1200" i="1" dirty="0">
                <a:solidFill>
                  <a:srgbClr val="333333"/>
                </a:solidFill>
                <a:latin typeface="Calibri Light" panose="020F0302020204030204" pitchFamily="34" charset="0"/>
                <a:cs typeface="Calibri Light" panose="020F0302020204030204" pitchFamily="34" charset="0"/>
              </a:rPr>
              <a:t>, </a:t>
            </a:r>
            <a:r>
              <a:rPr lang="en-US" sz="1200" i="1" dirty="0" err="1">
                <a:solidFill>
                  <a:srgbClr val="333333"/>
                </a:solidFill>
                <a:latin typeface="Calibri Light" panose="020F0302020204030204" pitchFamily="34" charset="0"/>
                <a:cs typeface="Calibri Light" panose="020F0302020204030204" pitchFamily="34" charset="0"/>
              </a:rPr>
              <a:t>Flipino</a:t>
            </a:r>
            <a:r>
              <a:rPr lang="en-US" sz="1200" i="1" dirty="0">
                <a:solidFill>
                  <a:srgbClr val="333333"/>
                </a:solidFill>
                <a:latin typeface="Calibri Light" panose="020F0302020204030204" pitchFamily="34" charset="0"/>
                <a:cs typeface="Calibri Light" panose="020F0302020204030204" pitchFamily="34" charset="0"/>
              </a:rPr>
              <a:t> Band, snowstorm, Washington, D.C</a:t>
            </a:r>
            <a:r>
              <a:rPr lang="en-US" sz="1200" dirty="0">
                <a:solidFill>
                  <a:srgbClr val="333333"/>
                </a:solidFill>
                <a:latin typeface="Calibri Light" panose="020F0302020204030204" pitchFamily="34" charset="0"/>
                <a:cs typeface="Calibri Light" panose="020F0302020204030204" pitchFamily="34" charset="0"/>
              </a:rPr>
              <a:t>. , . 3/4/09 date created or published later by Bain. Photograph. https://www.loc.gov/item/2014683168/</a:t>
            </a:r>
          </a:p>
          <a:p>
            <a:endParaRPr lang="en-US" sz="1200" kern="0" dirty="0">
              <a:solidFill>
                <a:srgbClr val="333333"/>
              </a:solidFill>
              <a:latin typeface="Calibri Light" panose="020F0302020204030204" pitchFamily="34" charset="0"/>
              <a:cs typeface="Calibri Light" panose="020F0302020204030204" pitchFamily="34" charset="0"/>
            </a:endParaRPr>
          </a:p>
          <a:p>
            <a:r>
              <a:rPr lang="en-US" sz="1200" kern="0" dirty="0">
                <a:solidFill>
                  <a:srgbClr val="333333"/>
                </a:solidFill>
                <a:latin typeface="Calibri Light" panose="020F0302020204030204" pitchFamily="34" charset="0"/>
                <a:cs typeface="Calibri Light" panose="020F0302020204030204" pitchFamily="34" charset="0"/>
              </a:rPr>
              <a:t>Sound Recording: </a:t>
            </a:r>
            <a:r>
              <a:rPr lang="en-US" sz="1200" dirty="0">
                <a:solidFill>
                  <a:srgbClr val="222222"/>
                </a:solidFill>
                <a:latin typeface="Calibri Light" panose="020F0302020204030204" pitchFamily="34" charset="0"/>
                <a:cs typeface="Calibri Light" panose="020F0302020204030204" pitchFamily="34" charset="0"/>
              </a:rPr>
              <a:t>1910 recording of the Philippine Constabulary Band ("La Sampaguita"). This is from the Cylinder Preservation and Digitization Project of University of California Santa Barbara's Davidson Library.</a:t>
            </a:r>
            <a:r>
              <a:rPr lang="en-US" sz="1200" i="1" dirty="0">
                <a:solidFill>
                  <a:srgbClr val="222222"/>
                </a:solidFill>
                <a:latin typeface="Palatino Linotype" panose="02040502050505030304" pitchFamily="18" charset="0"/>
              </a:rPr>
              <a:t> </a:t>
            </a:r>
            <a:r>
              <a:rPr lang="en-US" sz="1200" dirty="0">
                <a:solidFill>
                  <a:srgbClr val="222222"/>
                </a:solidFill>
                <a:latin typeface="Calibri Light" panose="020F0302020204030204" pitchFamily="34" charset="0"/>
                <a:cs typeface="Calibri Light" panose="020F0302020204030204" pitchFamily="34" charset="0"/>
              </a:rPr>
              <a:t>http://cylinders.library.ucsb.edu/mp3s/8000/8469/cusb-cyl8469d.mp3</a:t>
            </a:r>
            <a:endParaRPr lang="en-US" sz="1200" kern="0" dirty="0">
              <a:solidFill>
                <a:srgbClr val="333333"/>
              </a:solidFill>
              <a:latin typeface="Calibri Light" panose="020F0302020204030204" pitchFamily="34" charset="0"/>
              <a:cs typeface="Calibri Light" panose="020F0302020204030204" pitchFamily="34" charset="0"/>
            </a:endParaRPr>
          </a:p>
          <a:p>
            <a:endParaRPr lang="en-US" sz="1200" kern="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9EFCA5B7-0D61-4F5C-94D0-DF084E7BCD91}"/>
              </a:ext>
            </a:extLst>
          </p:cNvPr>
          <p:cNvSpPr txBox="1"/>
          <p:nvPr/>
        </p:nvSpPr>
        <p:spPr>
          <a:xfrm>
            <a:off x="524166" y="978380"/>
            <a:ext cx="4011084" cy="1015663"/>
          </a:xfrm>
          <a:prstGeom prst="rect">
            <a:avLst/>
          </a:prstGeom>
          <a:noFill/>
        </p:spPr>
        <p:txBody>
          <a:bodyPr wrap="square" rtlCol="0">
            <a:spAutoFit/>
          </a:bodyPr>
          <a:lstStyle/>
          <a:p>
            <a:r>
              <a:rPr lang="en-US" sz="3600" dirty="0">
                <a:latin typeface="Calibri Light" panose="020F0302020204030204" pitchFamily="34" charset="0"/>
                <a:cs typeface="Calibri Light" panose="020F0302020204030204" pitchFamily="34" charset="0"/>
              </a:rPr>
              <a:t>Taft Inauguration</a:t>
            </a:r>
          </a:p>
          <a:p>
            <a:r>
              <a:rPr lang="en-US" sz="2400" dirty="0">
                <a:latin typeface="Calibri Light" panose="020F0302020204030204" pitchFamily="34" charset="0"/>
                <a:cs typeface="Calibri Light" panose="020F0302020204030204" pitchFamily="34" charset="0"/>
              </a:rPr>
              <a:t>March 4, 1909</a:t>
            </a:r>
          </a:p>
        </p:txBody>
      </p:sp>
    </p:spTree>
    <p:extLst>
      <p:ext uri="{BB962C8B-B14F-4D97-AF65-F5344CB8AC3E}">
        <p14:creationId xmlns:p14="http://schemas.microsoft.com/office/powerpoint/2010/main" val="131986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C47488-281C-4B58-89B2-1B7FD936728C}"/>
              </a:ext>
            </a:extLst>
          </p:cNvPr>
          <p:cNvSpPr>
            <a:spLocks noGrp="1"/>
          </p:cNvSpPr>
          <p:nvPr>
            <p:ph type="title"/>
          </p:nvPr>
        </p:nvSpPr>
        <p:spPr>
          <a:xfrm>
            <a:off x="857941" y="685799"/>
            <a:ext cx="3932237" cy="655155"/>
          </a:xfrm>
        </p:spPr>
        <p:txBody>
          <a:bodyPr>
            <a:normAutofit fontScale="90000"/>
          </a:bodyPr>
          <a:lstStyle/>
          <a:p>
            <a:r>
              <a:rPr lang="en-US" sz="3600" dirty="0"/>
              <a:t>Helen Taft</a:t>
            </a:r>
            <a:br>
              <a:rPr lang="en-US" sz="3600" dirty="0"/>
            </a:br>
            <a:r>
              <a:rPr lang="en-US" sz="2700" dirty="0"/>
              <a:t>US First Lady 1909-1913</a:t>
            </a:r>
          </a:p>
        </p:txBody>
      </p:sp>
      <p:sp>
        <p:nvSpPr>
          <p:cNvPr id="7" name="Text Placeholder 6">
            <a:extLst>
              <a:ext uri="{FF2B5EF4-FFF2-40B4-BE49-F238E27FC236}">
                <a16:creationId xmlns:a16="http://schemas.microsoft.com/office/drawing/2014/main" id="{371F3109-ECC8-44CE-AC2F-5864F8326AD3}"/>
              </a:ext>
            </a:extLst>
          </p:cNvPr>
          <p:cNvSpPr>
            <a:spLocks noGrp="1"/>
          </p:cNvSpPr>
          <p:nvPr>
            <p:ph type="body" sz="half" idx="2"/>
          </p:nvPr>
        </p:nvSpPr>
        <p:spPr>
          <a:xfrm>
            <a:off x="857940" y="1514891"/>
            <a:ext cx="5231589" cy="4841460"/>
          </a:xfrm>
        </p:spPr>
        <p:txBody>
          <a:bodyPr>
            <a:noAutofit/>
          </a:bodyPr>
          <a:lstStyle/>
          <a:p>
            <a:pPr eaLnBrk="0" fontAlgn="base" hangingPunct="0">
              <a:spcBef>
                <a:spcPct val="20000"/>
              </a:spcBef>
              <a:spcAft>
                <a:spcPct val="0"/>
              </a:spcAft>
            </a:pPr>
            <a:r>
              <a:rPr lang="en-US" sz="1800" dirty="0">
                <a:latin typeface="Calibri Light" panose="020F0302020204030204" pitchFamily="34" charset="0"/>
                <a:cs typeface="Calibri Light" panose="020F0302020204030204" pitchFamily="34" charset="0"/>
              </a:rPr>
              <a:t>The West Potomac Park was entirely the first lady Mrs. Helen Taft’s creation. In her memoir, </a:t>
            </a:r>
            <a:r>
              <a:rPr lang="en-US" sz="1800" i="1" dirty="0">
                <a:latin typeface="Calibri Light" panose="020F0302020204030204" pitchFamily="34" charset="0"/>
                <a:cs typeface="Calibri Light" panose="020F0302020204030204" pitchFamily="34" charset="0"/>
              </a:rPr>
              <a:t>Recollection of  Full Years</a:t>
            </a:r>
            <a:r>
              <a:rPr lang="en-US" sz="1800" dirty="0">
                <a:latin typeface="Calibri Light" panose="020F0302020204030204" pitchFamily="34" charset="0"/>
                <a:cs typeface="Calibri Light" panose="020F0302020204030204" pitchFamily="34" charset="0"/>
              </a:rPr>
              <a:t>, she wrote, “That Manila could lend anything to Washington may be a surprise to some persons, but the </a:t>
            </a:r>
            <a:r>
              <a:rPr lang="en-US" sz="1800" dirty="0" err="1">
                <a:latin typeface="Calibri Light" panose="020F0302020204030204" pitchFamily="34" charset="0"/>
                <a:cs typeface="Calibri Light" panose="020F0302020204030204" pitchFamily="34" charset="0"/>
              </a:rPr>
              <a:t>Luneta</a:t>
            </a:r>
            <a:r>
              <a:rPr lang="en-US" sz="1800" dirty="0">
                <a:latin typeface="Calibri Light" panose="020F0302020204030204" pitchFamily="34" charset="0"/>
                <a:cs typeface="Calibri Light" panose="020F0302020204030204" pitchFamily="34" charset="0"/>
              </a:rPr>
              <a:t> is an institution whose usefulness to society in the Philippine capital is not to be overestimated.” The First Lady wanted to “convert Potomac Park into a glorified </a:t>
            </a:r>
            <a:r>
              <a:rPr lang="en-US" sz="1800" dirty="0" err="1">
                <a:latin typeface="Calibri Light" panose="020F0302020204030204" pitchFamily="34" charset="0"/>
                <a:cs typeface="Calibri Light" panose="020F0302020204030204" pitchFamily="34" charset="0"/>
              </a:rPr>
              <a:t>Luneta</a:t>
            </a:r>
            <a:r>
              <a:rPr lang="en-US" sz="1800" dirty="0">
                <a:latin typeface="Calibri Light" panose="020F0302020204030204" pitchFamily="34" charset="0"/>
                <a:cs typeface="Calibri Light" panose="020F0302020204030204" pitchFamily="34" charset="0"/>
              </a:rPr>
              <a:t>, where all Washington could meet, either on foot, or in vehicles, at five o’clock on certain evenings, listen to band concerts and enjoy such recreation as no other spot in Washington could afford.”</a:t>
            </a:r>
          </a:p>
          <a:p>
            <a:pPr eaLnBrk="0" fontAlgn="base" hangingPunct="0">
              <a:spcBef>
                <a:spcPct val="20000"/>
              </a:spcBef>
              <a:spcAft>
                <a:spcPct val="0"/>
              </a:spcAft>
            </a:pPr>
            <a:endParaRPr lang="en-US" sz="1800" dirty="0">
              <a:latin typeface="Calibri Light" panose="020F0302020204030204" pitchFamily="34" charset="0"/>
              <a:cs typeface="Calibri Light" panose="020F0302020204030204" pitchFamily="34" charset="0"/>
            </a:endParaRPr>
          </a:p>
          <a:p>
            <a:pPr eaLnBrk="0" fontAlgn="base" hangingPunct="0">
              <a:spcBef>
                <a:spcPct val="20000"/>
              </a:spcBef>
              <a:spcAft>
                <a:spcPct val="0"/>
              </a:spcAft>
            </a:pPr>
            <a:r>
              <a:rPr lang="en-US" sz="1200" dirty="0">
                <a:latin typeface="Calibri Light" panose="020F0302020204030204" pitchFamily="34" charset="0"/>
                <a:cs typeface="Calibri Light" panose="020F0302020204030204" pitchFamily="34" charset="0"/>
              </a:rPr>
              <a:t>Photo Credit: [Caption from Library of Congress] </a:t>
            </a:r>
            <a:r>
              <a:rPr lang="en-US" sz="1200" dirty="0" err="1">
                <a:solidFill>
                  <a:srgbClr val="333333"/>
                </a:solidFill>
                <a:latin typeface="Open Sans"/>
              </a:rPr>
              <a:t>Till'S</a:t>
            </a:r>
            <a:r>
              <a:rPr lang="en-US" sz="1200" dirty="0">
                <a:solidFill>
                  <a:srgbClr val="333333"/>
                </a:solidFill>
                <a:latin typeface="Open Sans"/>
              </a:rPr>
              <a:t> Studio, photographer. </a:t>
            </a:r>
            <a:r>
              <a:rPr lang="en-US" sz="1200" i="1" dirty="0">
                <a:solidFill>
                  <a:srgbClr val="333333"/>
                </a:solidFill>
                <a:latin typeface="Open Sans"/>
              </a:rPr>
              <a:t>Mrs. Taft in Filipina costume / Till's Studio, Manila, </a:t>
            </a:r>
            <a:r>
              <a:rPr lang="en-US" sz="1200" i="1" dirty="0" err="1">
                <a:solidFill>
                  <a:srgbClr val="333333"/>
                </a:solidFill>
                <a:latin typeface="Open Sans"/>
              </a:rPr>
              <a:t>Escolta</a:t>
            </a:r>
            <a:r>
              <a:rPr lang="en-US" sz="1200" i="1" dirty="0">
                <a:solidFill>
                  <a:srgbClr val="333333"/>
                </a:solidFill>
                <a:latin typeface="Open Sans"/>
              </a:rPr>
              <a:t> 105</a:t>
            </a:r>
            <a:r>
              <a:rPr lang="en-US" sz="1200" dirty="0">
                <a:solidFill>
                  <a:srgbClr val="333333"/>
                </a:solidFill>
                <a:latin typeface="Open Sans"/>
              </a:rPr>
              <a:t>. Manila Philippines, None. [Between 1901 and 1903] Photograph. https://www.loc.gov/item/2013649077/.</a:t>
            </a:r>
            <a:endParaRPr lang="en-US" sz="1200" dirty="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874E64A4-081A-4032-949C-19CCBA3C1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667" y="472108"/>
            <a:ext cx="3648372" cy="591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a:extLst>
              <a:ext uri="{FF2B5EF4-FFF2-40B4-BE49-F238E27FC236}">
                <a16:creationId xmlns:a16="http://schemas.microsoft.com/office/drawing/2014/main" id="{FFF80893-655C-4FDC-B0D0-4B3366A90BB3}"/>
              </a:ext>
            </a:extLst>
          </p:cNvPr>
          <p:cNvSpPr>
            <a:spLocks noGrp="1"/>
          </p:cNvSpPr>
          <p:nvPr>
            <p:ph type="ftr" sz="quarter" idx="11"/>
          </p:nvPr>
        </p:nvSpPr>
        <p:spPr>
          <a:xfrm>
            <a:off x="857941" y="6356350"/>
            <a:ext cx="9624529" cy="365125"/>
          </a:xfrm>
        </p:spPr>
        <p:txBody>
          <a:bodyPr/>
          <a:lstStyle/>
          <a:p>
            <a:pPr algn="l"/>
            <a:r>
              <a:rPr lang="en-US" dirty="0">
                <a:solidFill>
                  <a:schemeClr val="tx1"/>
                </a:solidFill>
                <a:latin typeface="Calibri Light" panose="020F0302020204030204" pitchFamily="34" charset="0"/>
                <a:cs typeface="Calibri Light" panose="020F0302020204030204" pitchFamily="34" charset="0"/>
              </a:rPr>
              <a:t>Text from Carandang-Tiongson, </a:t>
            </a:r>
            <a:r>
              <a:rPr lang="en-US" dirty="0" err="1">
                <a:solidFill>
                  <a:schemeClr val="tx1"/>
                </a:solidFill>
                <a:latin typeface="Calibri Light" panose="020F0302020204030204" pitchFamily="34" charset="0"/>
                <a:cs typeface="Calibri Light" panose="020F0302020204030204" pitchFamily="34" charset="0"/>
              </a:rPr>
              <a:t>Titchie</a:t>
            </a:r>
            <a:r>
              <a:rPr lang="en-US" dirty="0">
                <a:solidFill>
                  <a:schemeClr val="tx1"/>
                </a:solidFill>
                <a:latin typeface="Calibri Light" panose="020F0302020204030204" pitchFamily="34" charset="0"/>
                <a:cs typeface="Calibri Light" panose="020F0302020204030204" pitchFamily="34" charset="0"/>
              </a:rPr>
              <a:t>.  “A DC Springtime Concert Born in Manila.” Positively Filipino http://www.positivelyfilipino.com/magazine/2013/4/a-dc-springtime-concert-born-in-manila</a:t>
            </a:r>
          </a:p>
        </p:txBody>
      </p:sp>
    </p:spTree>
    <p:extLst>
      <p:ext uri="{BB962C8B-B14F-4D97-AF65-F5344CB8AC3E}">
        <p14:creationId xmlns:p14="http://schemas.microsoft.com/office/powerpoint/2010/main" val="192633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5C2D57-2B49-45F4-BC03-6E366C7AFAD4}"/>
              </a:ext>
            </a:extLst>
          </p:cNvPr>
          <p:cNvSpPr/>
          <p:nvPr/>
        </p:nvSpPr>
        <p:spPr>
          <a:xfrm>
            <a:off x="1818168" y="2989147"/>
            <a:ext cx="8601739" cy="584775"/>
          </a:xfrm>
          <a:prstGeom prst="rect">
            <a:avLst/>
          </a:prstGeom>
        </p:spPr>
        <p:txBody>
          <a:bodyPr wrap="square">
            <a:spAutoFit/>
          </a:bodyPr>
          <a:lstStyle/>
          <a:p>
            <a:pPr algn="ctr"/>
            <a:r>
              <a:rPr lang="en-US" sz="3200" dirty="0"/>
              <a:t>The Philippines on the Potomac (POPDC) Project</a:t>
            </a:r>
          </a:p>
        </p:txBody>
      </p:sp>
    </p:spTree>
    <p:extLst>
      <p:ext uri="{BB962C8B-B14F-4D97-AF65-F5344CB8AC3E}">
        <p14:creationId xmlns:p14="http://schemas.microsoft.com/office/powerpoint/2010/main" val="71734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B10564-FE65-44BF-BC5C-5F262BFFCD0C}"/>
              </a:ext>
            </a:extLst>
          </p:cNvPr>
          <p:cNvSpPr>
            <a:spLocks noGrp="1"/>
          </p:cNvSpPr>
          <p:nvPr>
            <p:ph type="body" sz="half" idx="2"/>
          </p:nvPr>
        </p:nvSpPr>
        <p:spPr>
          <a:xfrm>
            <a:off x="6584337" y="1919136"/>
            <a:ext cx="5181351" cy="3626256"/>
          </a:xfrm>
        </p:spPr>
        <p:txBody>
          <a:bodyPr>
            <a:normAutofit fontScale="25000" lnSpcReduction="20000"/>
          </a:bodyPr>
          <a:lstStyle/>
          <a:p>
            <a:pPr algn="l">
              <a:lnSpc>
                <a:spcPct val="100000"/>
              </a:lnSpc>
              <a:spcBef>
                <a:spcPts val="0"/>
              </a:spcBef>
            </a:pPr>
            <a:r>
              <a:rPr lang="en-US" sz="7200" dirty="0">
                <a:solidFill>
                  <a:schemeClr val="tx1"/>
                </a:solidFill>
                <a:latin typeface="Calibri Light" panose="020F0302020204030204" pitchFamily="34" charset="0"/>
                <a:cs typeface="Calibri Light" panose="020F0302020204030204" pitchFamily="34" charset="0"/>
              </a:rPr>
              <a:t>All of Washington was there to attend the inauguration of the West Potomac Park and to hear a fine performance by the Philippine Constabulary Band.</a:t>
            </a:r>
            <a:r>
              <a:rPr lang="en-US" sz="7200" dirty="0">
                <a:solidFill>
                  <a:srgbClr val="222222"/>
                </a:solidFill>
                <a:latin typeface="Calibri Light" panose="020F0302020204030204" pitchFamily="34" charset="0"/>
                <a:cs typeface="Calibri Light" panose="020F0302020204030204" pitchFamily="34" charset="0"/>
              </a:rPr>
              <a:t> </a:t>
            </a:r>
          </a:p>
          <a:p>
            <a:pPr algn="l">
              <a:lnSpc>
                <a:spcPct val="100000"/>
              </a:lnSpc>
              <a:spcBef>
                <a:spcPts val="0"/>
              </a:spcBef>
            </a:pPr>
            <a:endParaRPr lang="en-US" sz="4000" dirty="0">
              <a:solidFill>
                <a:srgbClr val="222222"/>
              </a:solidFill>
              <a:latin typeface="Calibri Light" panose="020F0302020204030204" pitchFamily="34" charset="0"/>
              <a:cs typeface="Calibri Light" panose="020F0302020204030204" pitchFamily="34" charset="0"/>
            </a:endParaRPr>
          </a:p>
          <a:p>
            <a:pPr algn="l">
              <a:lnSpc>
                <a:spcPct val="100000"/>
              </a:lnSpc>
              <a:spcBef>
                <a:spcPts val="0"/>
              </a:spcBef>
            </a:pPr>
            <a:r>
              <a:rPr lang="en-US" sz="7200" dirty="0">
                <a:solidFill>
                  <a:srgbClr val="222222"/>
                </a:solidFill>
                <a:latin typeface="Calibri Light" panose="020F0302020204030204" pitchFamily="34" charset="0"/>
                <a:cs typeface="Calibri Light" panose="020F0302020204030204" pitchFamily="34" charset="0"/>
              </a:rPr>
              <a:t>On the day of the concert, the middle of the ellipse featured a white wooden octagonal band stand decorated with evergreens and flags</a:t>
            </a:r>
            <a:r>
              <a:rPr lang="en-US" sz="7200" i="1" dirty="0">
                <a:solidFill>
                  <a:srgbClr val="222222"/>
                </a:solidFill>
                <a:latin typeface="Calibri Light" panose="020F0302020204030204" pitchFamily="34" charset="0"/>
                <a:cs typeface="Calibri Light" panose="020F0302020204030204" pitchFamily="34" charset="0"/>
              </a:rPr>
              <a:t>.</a:t>
            </a:r>
            <a:r>
              <a:rPr lang="en-US" sz="7200" dirty="0">
                <a:solidFill>
                  <a:srgbClr val="222222"/>
                </a:solidFill>
                <a:latin typeface="Calibri Light" panose="020F0302020204030204" pitchFamily="34" charset="0"/>
                <a:cs typeface="Calibri Light" panose="020F0302020204030204" pitchFamily="34" charset="0"/>
              </a:rPr>
              <a:t>  At 4 o’clock, people slowly trickled in, quickly occupying the prime spots closest to the bandstand. Ambassadors, ministers, cabinet members, senators and congressmen came with their wives, families and their guests </a:t>
            </a:r>
          </a:p>
          <a:p>
            <a:pPr algn="l">
              <a:lnSpc>
                <a:spcPct val="100000"/>
              </a:lnSpc>
              <a:spcBef>
                <a:spcPts val="0"/>
              </a:spcBef>
            </a:pPr>
            <a:endParaRPr lang="en-US" sz="4000" dirty="0">
              <a:solidFill>
                <a:srgbClr val="222222"/>
              </a:solidFill>
              <a:latin typeface="Calibri Light" panose="020F0302020204030204" pitchFamily="34" charset="0"/>
              <a:cs typeface="Calibri Light" panose="020F0302020204030204" pitchFamily="34" charset="0"/>
            </a:endParaRPr>
          </a:p>
          <a:p>
            <a:pPr algn="l">
              <a:lnSpc>
                <a:spcPct val="100000"/>
              </a:lnSpc>
              <a:spcBef>
                <a:spcPts val="0"/>
              </a:spcBef>
            </a:pPr>
            <a:r>
              <a:rPr lang="en-US" sz="7200" dirty="0">
                <a:solidFill>
                  <a:srgbClr val="222222"/>
                </a:solidFill>
                <a:latin typeface="Calibri Light" panose="020F0302020204030204" pitchFamily="34" charset="0"/>
                <a:cs typeface="Calibri Light" panose="020F0302020204030204" pitchFamily="34" charset="0"/>
              </a:rPr>
              <a:t>The president and the lady came without much fanfare, riding a White House automobile; but thousands of people soon moved toward them, applauding. </a:t>
            </a:r>
            <a:endParaRPr lang="en-US" sz="7200" dirty="0">
              <a:solidFill>
                <a:schemeClr val="tx1"/>
              </a:solidFill>
              <a:latin typeface="Calibri Light" panose="020F0302020204030204" pitchFamily="34" charset="0"/>
              <a:cs typeface="Calibri Light" panose="020F0302020204030204" pitchFamily="34" charset="0"/>
            </a:endParaRPr>
          </a:p>
          <a:p>
            <a:pPr algn="l">
              <a:lnSpc>
                <a:spcPct val="100000"/>
              </a:lnSpc>
              <a:spcBef>
                <a:spcPts val="0"/>
              </a:spcBef>
            </a:pPr>
            <a:endParaRPr lang="en-US" sz="3700" dirty="0">
              <a:solidFill>
                <a:schemeClr val="tx1"/>
              </a:solidFill>
              <a:latin typeface="Calibri Light" panose="020F0302020204030204" pitchFamily="34" charset="0"/>
              <a:cs typeface="Calibri Light" panose="020F0302020204030204" pitchFamily="34" charset="0"/>
            </a:endParaRPr>
          </a:p>
          <a:p>
            <a:pPr algn="l">
              <a:lnSpc>
                <a:spcPct val="100000"/>
              </a:lnSpc>
              <a:spcBef>
                <a:spcPts val="0"/>
              </a:spcBef>
            </a:pPr>
            <a:r>
              <a:rPr lang="en-US" sz="4800" dirty="0">
                <a:solidFill>
                  <a:schemeClr val="tx1"/>
                </a:solidFill>
                <a:latin typeface="Calibri Light" panose="020F0302020204030204" pitchFamily="34" charset="0"/>
                <a:cs typeface="Calibri Light" panose="020F0302020204030204" pitchFamily="34" charset="0"/>
              </a:rPr>
              <a:t>Photo Credit: [Caption from Library of Congress] </a:t>
            </a:r>
            <a:r>
              <a:rPr lang="en-US" sz="4800" dirty="0" err="1">
                <a:solidFill>
                  <a:srgbClr val="333333"/>
                </a:solidFill>
                <a:latin typeface="Calibri Light" panose="020F0302020204030204" pitchFamily="34" charset="0"/>
                <a:cs typeface="Calibri Light" panose="020F0302020204030204" pitchFamily="34" charset="0"/>
              </a:rPr>
              <a:t>Clinedinst</a:t>
            </a:r>
            <a:r>
              <a:rPr lang="en-US" sz="4800" dirty="0">
                <a:solidFill>
                  <a:srgbClr val="333333"/>
                </a:solidFill>
                <a:latin typeface="Calibri Light" panose="020F0302020204030204" pitchFamily="34" charset="0"/>
                <a:cs typeface="Calibri Light" panose="020F0302020204030204" pitchFamily="34" charset="0"/>
              </a:rPr>
              <a:t>, Barnett </a:t>
            </a:r>
            <a:r>
              <a:rPr lang="en-US" sz="4800" dirty="0" err="1">
                <a:solidFill>
                  <a:srgbClr val="333333"/>
                </a:solidFill>
                <a:latin typeface="Calibri Light" panose="020F0302020204030204" pitchFamily="34" charset="0"/>
                <a:cs typeface="Calibri Light" panose="020F0302020204030204" pitchFamily="34" charset="0"/>
              </a:rPr>
              <a:t>Mcfee</a:t>
            </a:r>
            <a:r>
              <a:rPr lang="en-US" sz="4800" dirty="0">
                <a:solidFill>
                  <a:srgbClr val="333333"/>
                </a:solidFill>
                <a:latin typeface="Calibri Light" panose="020F0302020204030204" pitchFamily="34" charset="0"/>
                <a:cs typeface="Calibri Light" panose="020F0302020204030204" pitchFamily="34" charset="0"/>
              </a:rPr>
              <a:t>, photographer. </a:t>
            </a:r>
            <a:r>
              <a:rPr lang="en-US" sz="4800" i="1" dirty="0">
                <a:solidFill>
                  <a:srgbClr val="333333"/>
                </a:solidFill>
                <a:latin typeface="Calibri Light" panose="020F0302020204030204" pitchFamily="34" charset="0"/>
                <a:cs typeface="Calibri Light" panose="020F0302020204030204" pitchFamily="34" charset="0"/>
              </a:rPr>
              <a:t>President and Mrs. Taft in White House automobile</a:t>
            </a:r>
            <a:r>
              <a:rPr lang="en-US" sz="4800" dirty="0">
                <a:solidFill>
                  <a:srgbClr val="333333"/>
                </a:solidFill>
                <a:latin typeface="Calibri Light" panose="020F0302020204030204" pitchFamily="34" charset="0"/>
                <a:cs typeface="Calibri Light" panose="020F0302020204030204" pitchFamily="34" charset="0"/>
              </a:rPr>
              <a:t>. Washington D.C, 1909. Photograph. https://www.loc.gov/item/2002719749/</a:t>
            </a:r>
            <a:endParaRPr lang="en-US" sz="4800" dirty="0">
              <a:solidFill>
                <a:schemeClr val="tx1"/>
              </a:solidFill>
              <a:latin typeface="Calibri Light" panose="020F0302020204030204" pitchFamily="34" charset="0"/>
              <a:cs typeface="Calibri Light" panose="020F0302020204030204" pitchFamily="34" charset="0"/>
            </a:endParaRPr>
          </a:p>
          <a:p>
            <a:pPr algn="l"/>
            <a:endParaRPr lang="en-US" dirty="0"/>
          </a:p>
          <a:p>
            <a:pPr algn="l"/>
            <a:endParaRPr lang="en-US" dirty="0"/>
          </a:p>
          <a:p>
            <a:pPr algn="l"/>
            <a:endParaRPr lang="en-US" dirty="0"/>
          </a:p>
          <a:p>
            <a:pPr algn="l"/>
            <a:endParaRPr lang="en-US" dirty="0"/>
          </a:p>
        </p:txBody>
      </p:sp>
      <p:sp>
        <p:nvSpPr>
          <p:cNvPr id="5" name="Slide Number Placeholder 4">
            <a:extLst>
              <a:ext uri="{FF2B5EF4-FFF2-40B4-BE49-F238E27FC236}">
                <a16:creationId xmlns:a16="http://schemas.microsoft.com/office/drawing/2014/main" id="{3B8385A3-D327-4D60-AD76-13F41577DE82}"/>
              </a:ext>
            </a:extLst>
          </p:cNvPr>
          <p:cNvSpPr>
            <a:spLocks noGrp="1"/>
          </p:cNvSpPr>
          <p:nvPr>
            <p:ph type="sldNum" sz="quarter" idx="12"/>
          </p:nvPr>
        </p:nvSpPr>
        <p:spPr/>
        <p:txBody>
          <a:bodyPr/>
          <a:lstStyle/>
          <a:p>
            <a:fld id="{6C4D6E18-2902-4FD6-8E58-D9C128242094}" type="slidenum">
              <a:rPr lang="en-US" smtClean="0"/>
              <a:t>20</a:t>
            </a:fld>
            <a:endParaRPr lang="en-US"/>
          </a:p>
        </p:txBody>
      </p:sp>
      <p:pic>
        <p:nvPicPr>
          <p:cNvPr id="7" name="Content Placeholder 6">
            <a:extLst>
              <a:ext uri="{FF2B5EF4-FFF2-40B4-BE49-F238E27FC236}">
                <a16:creationId xmlns:a16="http://schemas.microsoft.com/office/drawing/2014/main" id="{EA1A8F4A-033D-41C7-AED0-9588F8AC72A0}"/>
              </a:ext>
            </a:extLst>
          </p:cNvPr>
          <p:cNvPicPr>
            <a:picLocks noGrp="1" noChangeAspect="1"/>
          </p:cNvPicPr>
          <p:nvPr>
            <p:ph idx="1"/>
          </p:nvPr>
        </p:nvPicPr>
        <p:blipFill>
          <a:blip r:embed="rId2"/>
          <a:stretch>
            <a:fillRect/>
          </a:stretch>
        </p:blipFill>
        <p:spPr>
          <a:xfrm>
            <a:off x="160638" y="1256639"/>
            <a:ext cx="6381312" cy="3771355"/>
          </a:xfrm>
          <a:prstGeom prst="rect">
            <a:avLst/>
          </a:prstGeom>
        </p:spPr>
      </p:pic>
      <p:sp>
        <p:nvSpPr>
          <p:cNvPr id="11" name="Footer Placeholder 10">
            <a:extLst>
              <a:ext uri="{FF2B5EF4-FFF2-40B4-BE49-F238E27FC236}">
                <a16:creationId xmlns:a16="http://schemas.microsoft.com/office/drawing/2014/main" id="{324EB6F4-2F51-46FB-85AA-9F2D24D3F955}"/>
              </a:ext>
            </a:extLst>
          </p:cNvPr>
          <p:cNvSpPr>
            <a:spLocks noGrp="1"/>
          </p:cNvSpPr>
          <p:nvPr>
            <p:ph type="ftr" sz="quarter" idx="11"/>
          </p:nvPr>
        </p:nvSpPr>
        <p:spPr>
          <a:xfrm>
            <a:off x="878887" y="6356351"/>
            <a:ext cx="10259014" cy="365125"/>
          </a:xfrm>
        </p:spPr>
        <p:txBody>
          <a:bodyPr/>
          <a:lstStyle/>
          <a:p>
            <a:r>
              <a:rPr lang="en-US" dirty="0">
                <a:latin typeface="Calibri Light" panose="020F0302020204030204" pitchFamily="34" charset="0"/>
                <a:cs typeface="Calibri Light" panose="020F0302020204030204" pitchFamily="34" charset="0"/>
              </a:rPr>
              <a:t>Text from Carandang-Tiongson, </a:t>
            </a:r>
            <a:r>
              <a:rPr lang="en-US" dirty="0" err="1">
                <a:latin typeface="Calibri Light" panose="020F0302020204030204" pitchFamily="34" charset="0"/>
                <a:cs typeface="Calibri Light" panose="020F0302020204030204" pitchFamily="34" charset="0"/>
              </a:rPr>
              <a:t>Titchie</a:t>
            </a:r>
            <a:r>
              <a:rPr lang="en-US" dirty="0">
                <a:latin typeface="Calibri Light" panose="020F0302020204030204" pitchFamily="34" charset="0"/>
                <a:cs typeface="Calibri Light" panose="020F0302020204030204" pitchFamily="34" charset="0"/>
              </a:rPr>
              <a:t>.  “A DC Springtime Concert Born in Manila.” Positively Filipino http://www.positivelyfilipino.com/magazine/2013/4/a-dc-springtime-concert-born-in-manila</a:t>
            </a:r>
          </a:p>
        </p:txBody>
      </p:sp>
      <p:sp>
        <p:nvSpPr>
          <p:cNvPr id="2" name="TextBox 1">
            <a:extLst>
              <a:ext uri="{FF2B5EF4-FFF2-40B4-BE49-F238E27FC236}">
                <a16:creationId xmlns:a16="http://schemas.microsoft.com/office/drawing/2014/main" id="{93F724C4-E2A6-4DDE-9733-760259BDF7CF}"/>
              </a:ext>
            </a:extLst>
          </p:cNvPr>
          <p:cNvSpPr txBox="1"/>
          <p:nvPr/>
        </p:nvSpPr>
        <p:spPr>
          <a:xfrm>
            <a:off x="6541950" y="372270"/>
            <a:ext cx="5598389" cy="1569660"/>
          </a:xfrm>
          <a:prstGeom prst="rect">
            <a:avLst/>
          </a:prstGeom>
          <a:noFill/>
        </p:spPr>
        <p:txBody>
          <a:bodyPr wrap="square" rtlCol="0">
            <a:spAutoFit/>
          </a:bodyPr>
          <a:lstStyle/>
          <a:p>
            <a:r>
              <a:rPr lang="en-US" sz="3600" dirty="0">
                <a:latin typeface="Calibri Light" panose="020F0302020204030204" pitchFamily="34" charset="0"/>
                <a:cs typeface="Calibri Light" panose="020F0302020204030204" pitchFamily="34" charset="0"/>
              </a:rPr>
              <a:t>West Potomac Park Inauguration</a:t>
            </a:r>
          </a:p>
          <a:p>
            <a:r>
              <a:rPr lang="en-US" sz="2400" dirty="0">
                <a:latin typeface="Calibri Light" panose="020F0302020204030204" pitchFamily="34" charset="0"/>
                <a:cs typeface="Calibri Light" panose="020F0302020204030204" pitchFamily="34" charset="0"/>
              </a:rPr>
              <a:t>April 17, 1909</a:t>
            </a:r>
          </a:p>
        </p:txBody>
      </p:sp>
    </p:spTree>
    <p:extLst>
      <p:ext uri="{BB962C8B-B14F-4D97-AF65-F5344CB8AC3E}">
        <p14:creationId xmlns:p14="http://schemas.microsoft.com/office/powerpoint/2010/main" val="535179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1BB65E-F8D9-4034-A6FA-3E55CB8BCF24}"/>
              </a:ext>
            </a:extLst>
          </p:cNvPr>
          <p:cNvSpPr>
            <a:spLocks noGrp="1"/>
          </p:cNvSpPr>
          <p:nvPr>
            <p:ph type="sldNum" sz="quarter" idx="12"/>
          </p:nvPr>
        </p:nvSpPr>
        <p:spPr/>
        <p:txBody>
          <a:bodyPr/>
          <a:lstStyle/>
          <a:p>
            <a:fld id="{6C4D6E18-2902-4FD6-8E58-D9C128242094}" type="slidenum">
              <a:rPr lang="en-US" smtClean="0"/>
              <a:t>21</a:t>
            </a:fld>
            <a:endParaRPr lang="en-US"/>
          </a:p>
        </p:txBody>
      </p:sp>
      <p:sp>
        <p:nvSpPr>
          <p:cNvPr id="6" name="Rectangle 5">
            <a:extLst>
              <a:ext uri="{FF2B5EF4-FFF2-40B4-BE49-F238E27FC236}">
                <a16:creationId xmlns:a16="http://schemas.microsoft.com/office/drawing/2014/main" id="{86E73AF9-B8E0-4BAD-B3E7-08687703E968}"/>
              </a:ext>
            </a:extLst>
          </p:cNvPr>
          <p:cNvSpPr/>
          <p:nvPr/>
        </p:nvSpPr>
        <p:spPr>
          <a:xfrm>
            <a:off x="702366" y="426808"/>
            <a:ext cx="10614991" cy="7848302"/>
          </a:xfrm>
          <a:prstGeom prst="rect">
            <a:avLst/>
          </a:prstGeom>
        </p:spPr>
        <p:txBody>
          <a:bodyPr wrap="square">
            <a:spAutoFit/>
          </a:bodyPr>
          <a:lstStyle/>
          <a:p>
            <a:r>
              <a:rPr lang="en-US" b="1" dirty="0">
                <a:latin typeface="Calibri Light" panose="020F0302020204030204" pitchFamily="34" charset="0"/>
                <a:cs typeface="Calibri Light" panose="020F0302020204030204" pitchFamily="34" charset="0"/>
              </a:rPr>
              <a:t>References</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Anthony, Carl </a:t>
            </a:r>
            <a:r>
              <a:rPr lang="en-US" dirty="0" err="1">
                <a:latin typeface="Calibri Light" panose="020F0302020204030204" pitchFamily="34" charset="0"/>
                <a:cs typeface="Calibri Light" panose="020F0302020204030204" pitchFamily="34" charset="0"/>
              </a:rPr>
              <a:t>Sfferrazza</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The Unconventional First Lady of the Ragtime Era.</a:t>
            </a:r>
            <a:r>
              <a:rPr lang="en-US" dirty="0">
                <a:latin typeface="Calibri Light" panose="020F0302020204030204" pitchFamily="34" charset="0"/>
                <a:cs typeface="Calibri Light" panose="020F0302020204030204" pitchFamily="34" charset="0"/>
              </a:rPr>
              <a:t> New York: Harper Collins Publishers, 2006.</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Carandang-Tiongson, </a:t>
            </a:r>
            <a:r>
              <a:rPr lang="en-US" dirty="0" err="1">
                <a:latin typeface="Calibri Light" panose="020F0302020204030204" pitchFamily="34" charset="0"/>
                <a:cs typeface="Calibri Light" panose="020F0302020204030204" pitchFamily="34" charset="0"/>
              </a:rPr>
              <a:t>Titchie</a:t>
            </a:r>
            <a:r>
              <a:rPr lang="en-US" dirty="0">
                <a:latin typeface="Calibri Light" panose="020F0302020204030204" pitchFamily="34" charset="0"/>
                <a:cs typeface="Calibri Light" panose="020F0302020204030204" pitchFamily="34" charset="0"/>
              </a:rPr>
              <a:t>.  “A DC Springtime Concert Born in Manila.” </a:t>
            </a:r>
            <a:r>
              <a:rPr lang="en-US" i="1" dirty="0">
                <a:latin typeface="Calibri Light" panose="020F0302020204030204" pitchFamily="34" charset="0"/>
                <a:cs typeface="Calibri Light" panose="020F0302020204030204" pitchFamily="34" charset="0"/>
              </a:rPr>
              <a:t>Positively Filipino </a:t>
            </a:r>
            <a:r>
              <a:rPr lang="en-US" dirty="0">
                <a:latin typeface="Calibri Light" panose="020F0302020204030204" pitchFamily="34" charset="0"/>
                <a:cs typeface="Calibri Light" panose="020F0302020204030204" pitchFamily="34" charset="0"/>
                <a:hlinkClick r:id="rId2"/>
              </a:rPr>
              <a:t>http://www.positivelyfilipino.com/magazine/2013/4/a-dc-springtime-concert-born-in-manila</a:t>
            </a:r>
            <a:r>
              <a:rPr lang="en-US" dirty="0">
                <a:latin typeface="Calibri Light" panose="020F0302020204030204" pitchFamily="34" charset="0"/>
                <a:cs typeface="Calibri Light" panose="020F0302020204030204" pitchFamily="34" charset="0"/>
              </a:rPr>
              <a:t> (July 30, 2018).</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Hoover, Irwin Hood. </a:t>
            </a:r>
            <a:r>
              <a:rPr lang="en-US" i="1" dirty="0">
                <a:latin typeface="Calibri Light" panose="020F0302020204030204" pitchFamily="34" charset="0"/>
                <a:cs typeface="Calibri Light" panose="020F0302020204030204" pitchFamily="34" charset="0"/>
              </a:rPr>
              <a:t>Forty-Two Years in the White House.</a:t>
            </a:r>
            <a:r>
              <a:rPr lang="en-US" dirty="0">
                <a:latin typeface="Calibri Light" panose="020F0302020204030204" pitchFamily="34" charset="0"/>
                <a:cs typeface="Calibri Light" panose="020F0302020204030204" pitchFamily="34" charset="0"/>
              </a:rPr>
              <a:t> Boston: Houghton Mifflin Company, 1934.</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Taft, Helen. </a:t>
            </a:r>
            <a:r>
              <a:rPr lang="en-US" i="1" dirty="0">
                <a:latin typeface="Calibri Light" panose="020F0302020204030204" pitchFamily="34" charset="0"/>
                <a:cs typeface="Calibri Light" panose="020F0302020204030204" pitchFamily="34" charset="0"/>
              </a:rPr>
              <a:t>Recollection of Full Years by Mrs. William Howard Taft. </a:t>
            </a:r>
            <a:r>
              <a:rPr lang="en-US" dirty="0">
                <a:latin typeface="Calibri Light" panose="020F0302020204030204" pitchFamily="34" charset="0"/>
                <a:cs typeface="Calibri Light" panose="020F0302020204030204" pitchFamily="34" charset="0"/>
              </a:rPr>
              <a:t>New York : Dodd, Mead &amp; Co., 1914.</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Yoder, Robert L</a:t>
            </a:r>
            <a:r>
              <a:rPr lang="en-US" i="1" dirty="0">
                <a:latin typeface="Calibri Light" panose="020F0302020204030204" pitchFamily="34" charset="0"/>
                <a:cs typeface="Calibri Light" panose="020F0302020204030204" pitchFamily="34" charset="0"/>
              </a:rPr>
              <a:t>. In Performance: Walter Howard Loving and the Philippine Constabulary Band.</a:t>
            </a:r>
            <a:r>
              <a:rPr lang="en-US" dirty="0">
                <a:latin typeface="Calibri Light" panose="020F0302020204030204" pitchFamily="34" charset="0"/>
                <a:cs typeface="Calibri Light" panose="020F0302020204030204" pitchFamily="34" charset="0"/>
              </a:rPr>
              <a:t> Manila: NHCP, 2013</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2019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Sofia de Veyra</a:t>
            </a:r>
          </a:p>
        </p:txBody>
      </p:sp>
    </p:spTree>
    <p:extLst>
      <p:ext uri="{BB962C8B-B14F-4D97-AF65-F5344CB8AC3E}">
        <p14:creationId xmlns:p14="http://schemas.microsoft.com/office/powerpoint/2010/main" val="519500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14D98-7F8E-418C-BAA2-2519FA2E2BE7}"/>
              </a:ext>
            </a:extLst>
          </p:cNvPr>
          <p:cNvSpPr txBox="1"/>
          <p:nvPr/>
        </p:nvSpPr>
        <p:spPr>
          <a:xfrm>
            <a:off x="5636457" y="2067951"/>
            <a:ext cx="5725551" cy="3600986"/>
          </a:xfrm>
          <a:prstGeom prst="rect">
            <a:avLst/>
          </a:prstGeom>
          <a:noFill/>
        </p:spPr>
        <p:txBody>
          <a:bodyPr wrap="square" rtlCol="0">
            <a:spAutoFit/>
          </a:bodyPr>
          <a:lstStyle/>
          <a:p>
            <a:r>
              <a:rPr lang="en-US" dirty="0">
                <a:latin typeface="+mj-lt"/>
              </a:rPr>
              <a:t>Sofia de </a:t>
            </a:r>
            <a:r>
              <a:rPr lang="en-US" dirty="0" err="1">
                <a:latin typeface="+mj-lt"/>
              </a:rPr>
              <a:t>Veyra</a:t>
            </a:r>
            <a:r>
              <a:rPr lang="en-US" dirty="0">
                <a:latin typeface="+mj-lt"/>
              </a:rPr>
              <a:t> was the wife of Jaime C. de Veyra who served as the Philippine Resident Commissioner, a non-voting member of US Congress, and lived in DC for several years.</a:t>
            </a:r>
          </a:p>
          <a:p>
            <a:endParaRPr lang="en-US" dirty="0">
              <a:latin typeface="+mj-lt"/>
            </a:endParaRPr>
          </a:p>
          <a:p>
            <a:r>
              <a:rPr lang="en-US" dirty="0">
                <a:latin typeface="+mj-lt"/>
              </a:rPr>
              <a:t>Before moving to the United States, she served as founding officer of clubs serving the needs of women and children (</a:t>
            </a:r>
            <a:r>
              <a:rPr lang="en-US" i="1" dirty="0" err="1">
                <a:latin typeface="+mj-lt"/>
              </a:rPr>
              <a:t>Asociacion</a:t>
            </a:r>
            <a:r>
              <a:rPr lang="en-US" i="1" dirty="0">
                <a:latin typeface="+mj-lt"/>
              </a:rPr>
              <a:t> </a:t>
            </a:r>
            <a:r>
              <a:rPr lang="en-US" i="1" dirty="0" err="1">
                <a:latin typeface="+mj-lt"/>
              </a:rPr>
              <a:t>Feminista</a:t>
            </a:r>
            <a:r>
              <a:rPr lang="en-US" i="1" dirty="0">
                <a:latin typeface="+mj-lt"/>
              </a:rPr>
              <a:t>) </a:t>
            </a:r>
            <a:r>
              <a:rPr lang="en-US" dirty="0">
                <a:latin typeface="+mj-lt"/>
              </a:rPr>
              <a:t>and its offshoot, </a:t>
            </a:r>
            <a:r>
              <a:rPr lang="en-US" i="1" dirty="0" err="1">
                <a:latin typeface="+mj-lt"/>
              </a:rPr>
              <a:t>Gota</a:t>
            </a:r>
            <a:r>
              <a:rPr lang="en-US" i="1" dirty="0">
                <a:latin typeface="+mj-lt"/>
              </a:rPr>
              <a:t> de Leche</a:t>
            </a:r>
            <a:r>
              <a:rPr lang="en-US" dirty="0">
                <a:latin typeface="+mj-lt"/>
              </a:rPr>
              <a:t>, an organization that provided milk for malnourished babies and trained their mothers in proper nutrition), and helped establish the first nursing school in the Philippines. </a:t>
            </a:r>
          </a:p>
          <a:p>
            <a:endParaRPr lang="en-US" dirty="0">
              <a:latin typeface="+mj-lt"/>
            </a:endParaRPr>
          </a:p>
          <a:p>
            <a:r>
              <a:rPr lang="en-US" sz="1200" dirty="0">
                <a:latin typeface="Calibri Light" panose="020F0302020204030204" pitchFamily="34" charset="0"/>
                <a:cs typeface="Calibri Light" panose="020F0302020204030204" pitchFamily="34" charset="0"/>
              </a:rPr>
              <a:t>Photo Credit: Sofia de Veyra and Jaime De Veyra, Collection of Teresa </a:t>
            </a:r>
            <a:r>
              <a:rPr lang="en-US" sz="1200" dirty="0" err="1">
                <a:latin typeface="Calibri Light" panose="020F0302020204030204" pitchFamily="34" charset="0"/>
                <a:cs typeface="Calibri Light" panose="020F0302020204030204" pitchFamily="34" charset="0"/>
              </a:rPr>
              <a:t>Montilla</a:t>
            </a:r>
            <a:endParaRPr lang="en-US" sz="1200" dirty="0">
              <a:latin typeface="Calibri Light" panose="020F0302020204030204" pitchFamily="34" charset="0"/>
              <a:cs typeface="Calibri Light" panose="020F0302020204030204" pitchFamily="34" charset="0"/>
            </a:endParaRPr>
          </a:p>
          <a:p>
            <a:endParaRPr lang="en-US" dirty="0"/>
          </a:p>
        </p:txBody>
      </p:sp>
      <p:pic>
        <p:nvPicPr>
          <p:cNvPr id="4" name="Picture 3">
            <a:extLst>
              <a:ext uri="{FF2B5EF4-FFF2-40B4-BE49-F238E27FC236}">
                <a16:creationId xmlns:a16="http://schemas.microsoft.com/office/drawing/2014/main" id="{9EBB355C-D482-42E7-9015-2BE6E0EE7A57}"/>
              </a:ext>
            </a:extLst>
          </p:cNvPr>
          <p:cNvPicPr>
            <a:picLocks noChangeAspect="1"/>
          </p:cNvPicPr>
          <p:nvPr/>
        </p:nvPicPr>
        <p:blipFill rotWithShape="1">
          <a:blip r:embed="rId2">
            <a:extLst>
              <a:ext uri="{28A0092B-C50C-407E-A947-70E740481C1C}">
                <a14:useLocalDpi xmlns:a14="http://schemas.microsoft.com/office/drawing/2010/main" val="0"/>
              </a:ext>
            </a:extLst>
          </a:blip>
          <a:srcRect l="23140" t="19584" r="17358" b="18045"/>
          <a:stretch/>
        </p:blipFill>
        <p:spPr>
          <a:xfrm rot="5400000">
            <a:off x="250866" y="1521664"/>
            <a:ext cx="5416062" cy="4257809"/>
          </a:xfrm>
          <a:prstGeom prst="rect">
            <a:avLst/>
          </a:prstGeom>
        </p:spPr>
      </p:pic>
      <p:sp>
        <p:nvSpPr>
          <p:cNvPr id="6" name="TextBox 5">
            <a:extLst>
              <a:ext uri="{FF2B5EF4-FFF2-40B4-BE49-F238E27FC236}">
                <a16:creationId xmlns:a16="http://schemas.microsoft.com/office/drawing/2014/main" id="{164C2105-D6CA-469F-B2D7-2E76952EDD34}"/>
              </a:ext>
            </a:extLst>
          </p:cNvPr>
          <p:cNvSpPr txBox="1"/>
          <p:nvPr/>
        </p:nvSpPr>
        <p:spPr>
          <a:xfrm>
            <a:off x="5631769" y="942537"/>
            <a:ext cx="5069057" cy="1015663"/>
          </a:xfrm>
          <a:prstGeom prst="rect">
            <a:avLst/>
          </a:prstGeom>
          <a:noFill/>
        </p:spPr>
        <p:txBody>
          <a:bodyPr wrap="square" rtlCol="0">
            <a:spAutoFit/>
          </a:bodyPr>
          <a:lstStyle/>
          <a:p>
            <a:r>
              <a:rPr lang="en-US" sz="3600" dirty="0">
                <a:latin typeface="+mj-lt"/>
              </a:rPr>
              <a:t>Sofia Reyes de Veyra</a:t>
            </a:r>
          </a:p>
          <a:p>
            <a:r>
              <a:rPr lang="en-US" sz="2400" dirty="0">
                <a:latin typeface="+mj-lt"/>
              </a:rPr>
              <a:t>Washington Resident 1917-1923</a:t>
            </a:r>
          </a:p>
        </p:txBody>
      </p:sp>
    </p:spTree>
    <p:extLst>
      <p:ext uri="{BB962C8B-B14F-4D97-AF65-F5344CB8AC3E}">
        <p14:creationId xmlns:p14="http://schemas.microsoft.com/office/powerpoint/2010/main" val="1971423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2062103"/>
          </a:xfrm>
          <a:prstGeom prst="rect">
            <a:avLst/>
          </a:prstGeom>
          <a:solidFill>
            <a:schemeClr val="accent2">
              <a:lumMod val="75000"/>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200" b="0" i="0" u="none" strike="noStrike" kern="1200" cap="none" spc="0" normalizeH="0" baseline="0" noProof="0" dirty="0">
              <a:ln>
                <a:noFill/>
              </a:ln>
              <a:solidFill>
                <a:prstClr val="black"/>
              </a:solidFill>
              <a:effectLst/>
              <a:uLnTx/>
              <a:uFillTx/>
              <a:latin typeface="Kunstler Script" panose="030304020206070D0D06" pitchFamily="66" charset="0"/>
              <a:ea typeface="+mn-ea"/>
              <a:cs typeface="MV Boli" panose="020005000302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454211" y="731343"/>
            <a:ext cx="3636202" cy="5454303"/>
          </a:xfrm>
          <a:prstGeom prst="rect">
            <a:avLst/>
          </a:prstGeom>
        </p:spPr>
      </p:pic>
      <p:sp>
        <p:nvSpPr>
          <p:cNvPr id="2" name="TextBox 1">
            <a:extLst>
              <a:ext uri="{FF2B5EF4-FFF2-40B4-BE49-F238E27FC236}">
                <a16:creationId xmlns:a16="http://schemas.microsoft.com/office/drawing/2014/main" id="{18C14D98-7F8E-418C-BAA2-2519FA2E2BE7}"/>
              </a:ext>
            </a:extLst>
          </p:cNvPr>
          <p:cNvSpPr txBox="1"/>
          <p:nvPr/>
        </p:nvSpPr>
        <p:spPr>
          <a:xfrm>
            <a:off x="4996071" y="1602342"/>
            <a:ext cx="5393634" cy="397031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Sofia had many admirers in DC, including from among the wives of congressional representatives. One of them was Ellen </a:t>
            </a:r>
            <a:r>
              <a:rPr lang="en-US" dirty="0" err="1">
                <a:latin typeface="Calibri Light" panose="020F0302020204030204" pitchFamily="34" charset="0"/>
                <a:cs typeface="Calibri Light" panose="020F0302020204030204" pitchFamily="34" charset="0"/>
              </a:rPr>
              <a:t>Slayden</a:t>
            </a:r>
            <a:r>
              <a:rPr lang="en-US" dirty="0">
                <a:latin typeface="Calibri Light" panose="020F0302020204030204" pitchFamily="34" charset="0"/>
                <a:cs typeface="Calibri Light" panose="020F0302020204030204" pitchFamily="34" charset="0"/>
              </a:rPr>
              <a:t>, the wife of a Texas Congressman. </a:t>
            </a:r>
          </a:p>
          <a:p>
            <a:endParaRPr lang="en-US" dirty="0">
              <a:latin typeface="Calibri Light" panose="020F0302020204030204" pitchFamily="34" charset="0"/>
              <a:cs typeface="Calibri Light" panose="020F0302020204030204" pitchFamily="34" charset="0"/>
            </a:endParaRPr>
          </a:p>
          <a:p>
            <a:r>
              <a:rPr lang="en-US" dirty="0" err="1">
                <a:latin typeface="Calibri Light" panose="020F0302020204030204" pitchFamily="34" charset="0"/>
                <a:cs typeface="Calibri Light" panose="020F0302020204030204" pitchFamily="34" charset="0"/>
              </a:rPr>
              <a:t>Slayden</a:t>
            </a:r>
            <a:r>
              <a:rPr lang="en-US" dirty="0">
                <a:latin typeface="Calibri Light" panose="020F0302020204030204" pitchFamily="34" charset="0"/>
                <a:cs typeface="Calibri Light" panose="020F0302020204030204" pitchFamily="34" charset="0"/>
              </a:rPr>
              <a:t> wrote in her diary that Sofia “was prettily dressed and her English was impeccable, and she talked with knowledge and vivacity on politics, especially, as well as books, Spanish and English, religion, the woman’s movement and domestic science. She told a quick and good story and showed a keen and humorous sense of the prejudice she met here because of her race. She was not resentful, but evidently means to safeguard her dignity.”</a:t>
            </a:r>
          </a:p>
          <a:p>
            <a:endParaRPr lang="en-US"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042AA987-B172-4E9C-A33C-C4B15170AAC6}"/>
              </a:ext>
            </a:extLst>
          </p:cNvPr>
          <p:cNvSpPr txBox="1"/>
          <p:nvPr/>
        </p:nvSpPr>
        <p:spPr>
          <a:xfrm>
            <a:off x="4996071" y="731343"/>
            <a:ext cx="6741718" cy="646331"/>
          </a:xfrm>
          <a:prstGeom prst="rect">
            <a:avLst/>
          </a:prstGeom>
          <a:noFill/>
        </p:spPr>
        <p:txBody>
          <a:bodyPr wrap="square" rtlCol="0">
            <a:spAutoFit/>
          </a:bodyPr>
          <a:lstStyle/>
          <a:p>
            <a:r>
              <a:rPr lang="en-US" sz="3600" dirty="0">
                <a:latin typeface="+mj-lt"/>
              </a:rPr>
              <a:t>Sofia de </a:t>
            </a:r>
            <a:r>
              <a:rPr lang="en-US" sz="3600" dirty="0" err="1">
                <a:latin typeface="+mj-lt"/>
              </a:rPr>
              <a:t>Veyra</a:t>
            </a:r>
            <a:r>
              <a:rPr lang="en-US" sz="3600" dirty="0">
                <a:latin typeface="+mj-lt"/>
              </a:rPr>
              <a:t>, Congressional Wife</a:t>
            </a:r>
          </a:p>
        </p:txBody>
      </p:sp>
    </p:spTree>
    <p:extLst>
      <p:ext uri="{BB962C8B-B14F-4D97-AF65-F5344CB8AC3E}">
        <p14:creationId xmlns:p14="http://schemas.microsoft.com/office/powerpoint/2010/main" val="324580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D6E18-2902-4FD6-8E58-D9C128242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25DE08C-A4D8-46A6-A1F7-542409F0E257}"/>
              </a:ext>
            </a:extLst>
          </p:cNvPr>
          <p:cNvSpPr txBox="1"/>
          <p:nvPr/>
        </p:nvSpPr>
        <p:spPr>
          <a:xfrm>
            <a:off x="304802" y="1573533"/>
            <a:ext cx="4982816" cy="4524315"/>
          </a:xfrm>
          <a:prstGeom prst="rect">
            <a:avLst/>
          </a:prstGeom>
          <a:noFill/>
        </p:spPr>
        <p:txBody>
          <a:bodyPr wrap="square" rtlCol="0">
            <a:spAutoFit/>
          </a:bodyPr>
          <a:lstStyle/>
          <a:p>
            <a:r>
              <a:rPr lang="en-US" dirty="0">
                <a:latin typeface="+mj-lt"/>
              </a:rPr>
              <a:t>A staunch advocate of women’s rights, her speeches and pronouncements often made headlines. In an article on an American Red Cross event, the Washington Post quoted Sofia: “The women over there [the Philippines] can do most everything a man can do.”  At the Pan Am Conference of Women in Baltimore to which she was a delegate, the New York Times reported how she emphasized the Filipino wife’s role as equal partner: “No man transacts business in the Philippines without consulting his wife and every day he hands over his earnings to her and she gives him an allowance.”</a:t>
            </a:r>
          </a:p>
          <a:p>
            <a:endParaRPr lang="en-US" dirty="0"/>
          </a:p>
          <a:p>
            <a:r>
              <a:rPr lang="en-US" sz="1200" dirty="0">
                <a:latin typeface="+mj-lt"/>
              </a:rPr>
              <a:t>Photo of Sofia de Veyra in Fur Hat</a:t>
            </a:r>
          </a:p>
          <a:p>
            <a:r>
              <a:rPr lang="en-US" sz="1200" dirty="0">
                <a:latin typeface="+mj-lt"/>
              </a:rPr>
              <a:t>Credit: Library of Congress, Prints &amp; Photographs Division, National Woman's Party Records, Group I, Container I:158, Folder: </a:t>
            </a:r>
            <a:r>
              <a:rPr lang="en-US" sz="1200" dirty="0" err="1">
                <a:latin typeface="+mj-lt"/>
              </a:rPr>
              <a:t>DeVeyra</a:t>
            </a:r>
            <a:r>
              <a:rPr lang="en-US" sz="1200" dirty="0">
                <a:latin typeface="+mj-lt"/>
              </a:rPr>
              <a:t>, Mrs. J. C.</a:t>
            </a:r>
          </a:p>
          <a:p>
            <a:endParaRPr lang="en-US" dirty="0"/>
          </a:p>
        </p:txBody>
      </p:sp>
      <p:pic>
        <p:nvPicPr>
          <p:cNvPr id="6" name="Picture 5">
            <a:extLst>
              <a:ext uri="{FF2B5EF4-FFF2-40B4-BE49-F238E27FC236}">
                <a16:creationId xmlns:a16="http://schemas.microsoft.com/office/drawing/2014/main" id="{58CE14BD-43EC-4033-805A-A44212C6B781}"/>
              </a:ext>
            </a:extLst>
          </p:cNvPr>
          <p:cNvPicPr>
            <a:picLocks noChangeAspect="1"/>
          </p:cNvPicPr>
          <p:nvPr/>
        </p:nvPicPr>
        <p:blipFill>
          <a:blip r:embed="rId2"/>
          <a:stretch>
            <a:fillRect/>
          </a:stretch>
        </p:blipFill>
        <p:spPr>
          <a:xfrm>
            <a:off x="5287617" y="831071"/>
            <a:ext cx="6305401" cy="4859362"/>
          </a:xfrm>
          <a:prstGeom prst="rect">
            <a:avLst/>
          </a:prstGeom>
        </p:spPr>
      </p:pic>
      <p:sp>
        <p:nvSpPr>
          <p:cNvPr id="3" name="TextBox 2">
            <a:extLst>
              <a:ext uri="{FF2B5EF4-FFF2-40B4-BE49-F238E27FC236}">
                <a16:creationId xmlns:a16="http://schemas.microsoft.com/office/drawing/2014/main" id="{F4920003-BA91-447B-A760-50D8B4ABDAAC}"/>
              </a:ext>
            </a:extLst>
          </p:cNvPr>
          <p:cNvSpPr txBox="1"/>
          <p:nvPr/>
        </p:nvSpPr>
        <p:spPr>
          <a:xfrm>
            <a:off x="304801" y="831071"/>
            <a:ext cx="4823789" cy="646331"/>
          </a:xfrm>
          <a:prstGeom prst="rect">
            <a:avLst/>
          </a:prstGeom>
          <a:noFill/>
        </p:spPr>
        <p:txBody>
          <a:bodyPr wrap="square" rtlCol="0">
            <a:spAutoFit/>
          </a:bodyPr>
          <a:lstStyle/>
          <a:p>
            <a:r>
              <a:rPr lang="en-US" sz="3600" dirty="0">
                <a:latin typeface="+mj-lt"/>
              </a:rPr>
              <a:t>Sofia de Veyra, Feminist</a:t>
            </a:r>
          </a:p>
        </p:txBody>
      </p:sp>
      <p:sp>
        <p:nvSpPr>
          <p:cNvPr id="5" name="Footer Placeholder 4">
            <a:extLst>
              <a:ext uri="{FF2B5EF4-FFF2-40B4-BE49-F238E27FC236}">
                <a16:creationId xmlns:a16="http://schemas.microsoft.com/office/drawing/2014/main" id="{DFBE4CCA-00F6-4FD2-959B-B18E3761FD7F}"/>
              </a:ext>
            </a:extLst>
          </p:cNvPr>
          <p:cNvSpPr>
            <a:spLocks noGrp="1"/>
          </p:cNvSpPr>
          <p:nvPr>
            <p:ph type="ftr" sz="quarter" idx="11"/>
          </p:nvPr>
        </p:nvSpPr>
        <p:spPr>
          <a:xfrm>
            <a:off x="437322" y="6356350"/>
            <a:ext cx="10681252" cy="365125"/>
          </a:xfrm>
        </p:spPr>
        <p:txBody>
          <a:bodyPr/>
          <a:lstStyle/>
          <a:p>
            <a:pPr algn="l"/>
            <a:r>
              <a:rPr lang="en-US" dirty="0"/>
              <a:t>Text from Carandang-Tiongson, </a:t>
            </a:r>
            <a:r>
              <a:rPr lang="en-US" dirty="0" err="1"/>
              <a:t>Titchie</a:t>
            </a:r>
            <a:r>
              <a:rPr lang="en-US" dirty="0"/>
              <a:t>.  “The Thoroughly Modern Sofia de Veyra.” Positively Filipino </a:t>
            </a:r>
          </a:p>
          <a:p>
            <a:pPr algn="l"/>
            <a:r>
              <a:rPr lang="en-US" dirty="0"/>
              <a:t>http://www.positivelyfilipino.com/magazine/the-thoroughly-modern-sofia-de-veyra</a:t>
            </a:r>
          </a:p>
        </p:txBody>
      </p:sp>
    </p:spTree>
    <p:extLst>
      <p:ext uri="{BB962C8B-B14F-4D97-AF65-F5344CB8AC3E}">
        <p14:creationId xmlns:p14="http://schemas.microsoft.com/office/powerpoint/2010/main" val="3594474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8D5BAE-AD2A-4C2F-A64B-02686D151A0E}"/>
              </a:ext>
            </a:extLst>
          </p:cNvPr>
          <p:cNvSpPr txBox="1"/>
          <p:nvPr/>
        </p:nvSpPr>
        <p:spPr>
          <a:xfrm>
            <a:off x="880557" y="1545352"/>
            <a:ext cx="5382013" cy="498598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Here are a few other things we found out about Sofia de Veyra: </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Her husband enlisted her help as his secretary. </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She held responsibilities as the wife of the resident commissioner. </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She had four young children to take care of. </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She studied stenography (taking shorthand notes from oral instructions).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She volunteered at the Red Cross and was awarded a commendation by President Woodrow Wilson for her contributions to the war effort. </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She travelled around the US and gave illustrated lectures about the Philippines. </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Sofia along with a Mrs. Lao were the first women among the foreign commissions to lay a wreath on George Washington’s tomb. </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r>
              <a:rPr lang="en-US" sz="1200" dirty="0">
                <a:latin typeface="Calibri Light" panose="020F0302020204030204" pitchFamily="34" charset="0"/>
                <a:cs typeface="Calibri Light" panose="020F0302020204030204" pitchFamily="34" charset="0"/>
              </a:rPr>
              <a:t>Photo Credit: The Philippines on the Potomac Project Collection</a:t>
            </a:r>
          </a:p>
        </p:txBody>
      </p:sp>
      <p:pic>
        <p:nvPicPr>
          <p:cNvPr id="6" name="Picture 5">
            <a:extLst>
              <a:ext uri="{FF2B5EF4-FFF2-40B4-BE49-F238E27FC236}">
                <a16:creationId xmlns:a16="http://schemas.microsoft.com/office/drawing/2014/main" id="{8EBC897F-F874-4C97-90E9-785376A58B1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46153" y="418917"/>
            <a:ext cx="4355323" cy="6080357"/>
          </a:xfrm>
          <a:prstGeom prst="rect">
            <a:avLst/>
          </a:prstGeom>
        </p:spPr>
      </p:pic>
      <p:sp>
        <p:nvSpPr>
          <p:cNvPr id="3" name="TextBox 2">
            <a:extLst>
              <a:ext uri="{FF2B5EF4-FFF2-40B4-BE49-F238E27FC236}">
                <a16:creationId xmlns:a16="http://schemas.microsoft.com/office/drawing/2014/main" id="{C3F6CDB6-FC4C-49A8-AEC5-71C57DB549F2}"/>
              </a:ext>
            </a:extLst>
          </p:cNvPr>
          <p:cNvSpPr txBox="1"/>
          <p:nvPr/>
        </p:nvSpPr>
        <p:spPr>
          <a:xfrm>
            <a:off x="880557" y="702365"/>
            <a:ext cx="5215443" cy="646331"/>
          </a:xfrm>
          <a:prstGeom prst="rect">
            <a:avLst/>
          </a:prstGeom>
          <a:noFill/>
        </p:spPr>
        <p:txBody>
          <a:bodyPr wrap="square" rtlCol="0">
            <a:spAutoFit/>
          </a:bodyPr>
          <a:lstStyle/>
          <a:p>
            <a:r>
              <a:rPr lang="en-US" sz="3600" dirty="0">
                <a:latin typeface="+mj-lt"/>
              </a:rPr>
              <a:t>Sofia de Veyra, Multi-tasker</a:t>
            </a:r>
          </a:p>
        </p:txBody>
      </p:sp>
    </p:spTree>
    <p:extLst>
      <p:ext uri="{BB962C8B-B14F-4D97-AF65-F5344CB8AC3E}">
        <p14:creationId xmlns:p14="http://schemas.microsoft.com/office/powerpoint/2010/main" val="1159126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DEC38-CD90-42E8-A29C-85F946EC2B38}"/>
              </a:ext>
            </a:extLst>
          </p:cNvPr>
          <p:cNvPicPr>
            <a:picLocks noChangeAspect="1"/>
          </p:cNvPicPr>
          <p:nvPr/>
        </p:nvPicPr>
        <p:blipFill>
          <a:blip r:embed="rId2">
            <a:clrChange>
              <a:clrFrom>
                <a:srgbClr val="E9E9E9"/>
              </a:clrFrom>
              <a:clrTo>
                <a:srgbClr val="E9E9E9">
                  <a:alpha val="0"/>
                </a:srgbClr>
              </a:clrTo>
            </a:clrChange>
          </a:blip>
          <a:stretch>
            <a:fillRect/>
          </a:stretch>
        </p:blipFill>
        <p:spPr>
          <a:xfrm>
            <a:off x="4986448" y="661182"/>
            <a:ext cx="6952389" cy="5114973"/>
          </a:xfrm>
          <a:prstGeom prst="rect">
            <a:avLst/>
          </a:prstGeom>
        </p:spPr>
      </p:pic>
      <p:sp>
        <p:nvSpPr>
          <p:cNvPr id="5" name="TextBox 4">
            <a:extLst>
              <a:ext uri="{FF2B5EF4-FFF2-40B4-BE49-F238E27FC236}">
                <a16:creationId xmlns:a16="http://schemas.microsoft.com/office/drawing/2014/main" id="{68C753B2-9664-455E-B540-8003F8175E33}"/>
              </a:ext>
            </a:extLst>
          </p:cNvPr>
          <p:cNvSpPr txBox="1"/>
          <p:nvPr/>
        </p:nvSpPr>
        <p:spPr>
          <a:xfrm>
            <a:off x="457200" y="1924367"/>
            <a:ext cx="4146401" cy="4154984"/>
          </a:xfrm>
          <a:prstGeom prst="rect">
            <a:avLst/>
          </a:prstGeom>
          <a:noFill/>
        </p:spPr>
        <p:txBody>
          <a:bodyPr wrap="square" rtlCol="0">
            <a:spAutoFit/>
          </a:bodyPr>
          <a:lstStyle/>
          <a:p>
            <a:r>
              <a:rPr lang="en-US" dirty="0">
                <a:latin typeface="+mj-lt"/>
              </a:rPr>
              <a:t>One of the highlights of Sofia’s stay in Washington occurred when she introduced U.S. First Lady Florence Harding to a group of women from the Philippines on the South Lawn of the White House. They were the “wives and daughters of the delegation which came to Washington to lay before President Harding the plea for Philippine independence.”</a:t>
            </a:r>
          </a:p>
          <a:p>
            <a:endParaRPr lang="en-US" dirty="0">
              <a:latin typeface="+mj-lt"/>
            </a:endParaRPr>
          </a:p>
          <a:p>
            <a:pPr lvl="0"/>
            <a:r>
              <a:rPr lang="en-US" sz="1200" dirty="0">
                <a:latin typeface="+mj-lt"/>
              </a:rPr>
              <a:t>Photo Credit: </a:t>
            </a:r>
            <a:r>
              <a:rPr lang="en-US" sz="1200" dirty="0">
                <a:solidFill>
                  <a:prstClr val="black"/>
                </a:solidFill>
                <a:latin typeface="Calibri Light" panose="020F0302020204030204" pitchFamily="34" charset="0"/>
                <a:cs typeface="Calibri Light" panose="020F0302020204030204" pitchFamily="34" charset="0"/>
              </a:rPr>
              <a:t>[Caption from Library of Congress] </a:t>
            </a:r>
            <a:r>
              <a:rPr lang="en-US" sz="1200" i="1" dirty="0">
                <a:solidFill>
                  <a:prstClr val="black"/>
                </a:solidFill>
                <a:latin typeface="Calibri Light" panose="020F0302020204030204" pitchFamily="34" charset="0"/>
                <a:cs typeface="Calibri Light" panose="020F0302020204030204" pitchFamily="34" charset="0"/>
              </a:rPr>
              <a:t>Philippine women received by first lady, </a:t>
            </a:r>
            <a:r>
              <a:rPr lang="en-US" sz="1200" dirty="0">
                <a:solidFill>
                  <a:prstClr val="black"/>
                </a:solidFill>
                <a:latin typeface="Calibri Light" panose="020F0302020204030204" pitchFamily="34" charset="0"/>
                <a:cs typeface="Calibri Light" panose="020F0302020204030204" pitchFamily="34" charset="0"/>
              </a:rPr>
              <a:t>Washington, DC, 1922. Photograph.</a:t>
            </a:r>
            <a:r>
              <a:rPr lang="en-US" sz="1200" dirty="0">
                <a:latin typeface="+mj-lt"/>
              </a:rPr>
              <a:t> http://www.loc.gov/pictures/item/92519740/</a:t>
            </a:r>
          </a:p>
          <a:p>
            <a:pPr lvl="0"/>
            <a:endParaRPr lang="en-US" sz="1200" i="1" dirty="0">
              <a:solidFill>
                <a:prstClr val="black"/>
              </a:solidFill>
              <a:latin typeface="Calibri Light" panose="020F0302020204030204" pitchFamily="34" charset="0"/>
              <a:cs typeface="Calibri Light" panose="020F0302020204030204" pitchFamily="34" charset="0"/>
            </a:endParaRPr>
          </a:p>
          <a:p>
            <a:endParaRPr lang="en-US" sz="1200" dirty="0">
              <a:latin typeface="+mj-lt"/>
            </a:endParaRPr>
          </a:p>
          <a:p>
            <a:endParaRPr lang="en-US" sz="1200" dirty="0">
              <a:latin typeface="+mj-lt"/>
            </a:endParaRPr>
          </a:p>
          <a:p>
            <a:endParaRPr lang="en-US" sz="1200" dirty="0">
              <a:latin typeface="+mj-lt"/>
            </a:endParaRPr>
          </a:p>
        </p:txBody>
      </p:sp>
      <p:sp>
        <p:nvSpPr>
          <p:cNvPr id="2" name="TextBox 1">
            <a:extLst>
              <a:ext uri="{FF2B5EF4-FFF2-40B4-BE49-F238E27FC236}">
                <a16:creationId xmlns:a16="http://schemas.microsoft.com/office/drawing/2014/main" id="{3AFB4E68-C245-44DA-8183-15DD53DA0E1F}"/>
              </a:ext>
            </a:extLst>
          </p:cNvPr>
          <p:cNvSpPr txBox="1"/>
          <p:nvPr/>
        </p:nvSpPr>
        <p:spPr>
          <a:xfrm>
            <a:off x="457200" y="323618"/>
            <a:ext cx="4146401" cy="1569660"/>
          </a:xfrm>
          <a:prstGeom prst="rect">
            <a:avLst/>
          </a:prstGeom>
          <a:noFill/>
        </p:spPr>
        <p:txBody>
          <a:bodyPr wrap="square" rtlCol="0">
            <a:spAutoFit/>
          </a:bodyPr>
          <a:lstStyle/>
          <a:p>
            <a:r>
              <a:rPr lang="en-US" sz="3600" dirty="0">
                <a:latin typeface="+mj-lt"/>
              </a:rPr>
              <a:t>Sofia de Veyra at the White House</a:t>
            </a:r>
          </a:p>
          <a:p>
            <a:r>
              <a:rPr lang="en-US" sz="2400" dirty="0">
                <a:latin typeface="+mj-lt"/>
              </a:rPr>
              <a:t>June 19, 1922</a:t>
            </a:r>
          </a:p>
        </p:txBody>
      </p:sp>
      <p:sp>
        <p:nvSpPr>
          <p:cNvPr id="3" name="Footer Placeholder 2">
            <a:extLst>
              <a:ext uri="{FF2B5EF4-FFF2-40B4-BE49-F238E27FC236}">
                <a16:creationId xmlns:a16="http://schemas.microsoft.com/office/drawing/2014/main" id="{2735442E-77DE-4707-B9BD-FFAC59ABE50D}"/>
              </a:ext>
            </a:extLst>
          </p:cNvPr>
          <p:cNvSpPr>
            <a:spLocks noGrp="1"/>
          </p:cNvSpPr>
          <p:nvPr>
            <p:ph type="ftr" sz="quarter" idx="11"/>
          </p:nvPr>
        </p:nvSpPr>
        <p:spPr>
          <a:xfrm>
            <a:off x="690133" y="6356350"/>
            <a:ext cx="11077797" cy="365125"/>
          </a:xfrm>
        </p:spPr>
        <p:txBody>
          <a:bodyPr/>
          <a:lstStyle/>
          <a:p>
            <a:pPr algn="l"/>
            <a:r>
              <a:rPr lang="en-US" dirty="0">
                <a:latin typeface="Calibri Light" panose="020F0302020204030204" pitchFamily="34" charset="0"/>
                <a:cs typeface="Calibri Light" panose="020F0302020204030204" pitchFamily="34" charset="0"/>
              </a:rPr>
              <a:t>Text from Carandang-Tiongson, </a:t>
            </a:r>
            <a:r>
              <a:rPr lang="en-US" dirty="0" err="1">
                <a:latin typeface="Calibri Light" panose="020F0302020204030204" pitchFamily="34" charset="0"/>
                <a:cs typeface="Calibri Light" panose="020F0302020204030204" pitchFamily="34" charset="0"/>
              </a:rPr>
              <a:t>Titchie</a:t>
            </a:r>
            <a:r>
              <a:rPr lang="en-US" dirty="0">
                <a:latin typeface="Calibri Light" panose="020F0302020204030204" pitchFamily="34" charset="0"/>
                <a:cs typeface="Calibri Light" panose="020F0302020204030204" pitchFamily="34" charset="0"/>
              </a:rPr>
              <a:t>.  “The Thoroughly Modern Sofia de Veyra.” Positively Filipino  </a:t>
            </a:r>
          </a:p>
          <a:p>
            <a:pPr algn="l"/>
            <a:r>
              <a:rPr lang="en-US" dirty="0">
                <a:latin typeface="Calibri Light" panose="020F0302020204030204" pitchFamily="34" charset="0"/>
                <a:cs typeface="Calibri Light" panose="020F0302020204030204" pitchFamily="34" charset="0"/>
              </a:rPr>
              <a:t>http://www.positivelyfilipino.com/magazine/the-thoroughly-modern-sofia-de-veyra</a:t>
            </a:r>
          </a:p>
          <a:p>
            <a:pPr algn="l"/>
            <a:endParaRPr lang="en-US" dirty="0"/>
          </a:p>
        </p:txBody>
      </p:sp>
    </p:spTree>
    <p:extLst>
      <p:ext uri="{BB962C8B-B14F-4D97-AF65-F5344CB8AC3E}">
        <p14:creationId xmlns:p14="http://schemas.microsoft.com/office/powerpoint/2010/main" val="414470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738210-DCC3-4DC5-B03B-EA5E98704F9C}"/>
              </a:ext>
            </a:extLst>
          </p:cNvPr>
          <p:cNvPicPr>
            <a:picLocks noChangeAspect="1"/>
          </p:cNvPicPr>
          <p:nvPr/>
        </p:nvPicPr>
        <p:blipFill>
          <a:blip r:embed="rId2"/>
          <a:stretch>
            <a:fillRect/>
          </a:stretch>
        </p:blipFill>
        <p:spPr>
          <a:xfrm>
            <a:off x="5838091" y="2108365"/>
            <a:ext cx="5744609" cy="4232870"/>
          </a:xfrm>
          <a:prstGeom prst="rect">
            <a:avLst/>
          </a:prstGeom>
        </p:spPr>
      </p:pic>
      <p:pic>
        <p:nvPicPr>
          <p:cNvPr id="3" name="Picture 2">
            <a:extLst>
              <a:ext uri="{FF2B5EF4-FFF2-40B4-BE49-F238E27FC236}">
                <a16:creationId xmlns:a16="http://schemas.microsoft.com/office/drawing/2014/main" id="{621A4DD8-557F-4D3B-83BF-CB0346098C9B}"/>
              </a:ext>
            </a:extLst>
          </p:cNvPr>
          <p:cNvPicPr>
            <a:picLocks noChangeAspect="1"/>
          </p:cNvPicPr>
          <p:nvPr/>
        </p:nvPicPr>
        <p:blipFill>
          <a:blip r:embed="rId3"/>
          <a:stretch>
            <a:fillRect/>
          </a:stretch>
        </p:blipFill>
        <p:spPr>
          <a:xfrm>
            <a:off x="8058211" y="355653"/>
            <a:ext cx="1047164" cy="1632067"/>
          </a:xfrm>
          <a:prstGeom prst="rect">
            <a:avLst/>
          </a:prstGeom>
        </p:spPr>
      </p:pic>
      <p:pic>
        <p:nvPicPr>
          <p:cNvPr id="4" name="Picture 3">
            <a:extLst>
              <a:ext uri="{FF2B5EF4-FFF2-40B4-BE49-F238E27FC236}">
                <a16:creationId xmlns:a16="http://schemas.microsoft.com/office/drawing/2014/main" id="{3FBFD71D-6A11-4DDC-BD66-EA778D2F3C31}"/>
              </a:ext>
            </a:extLst>
          </p:cNvPr>
          <p:cNvPicPr>
            <a:picLocks noChangeAspect="1"/>
          </p:cNvPicPr>
          <p:nvPr/>
        </p:nvPicPr>
        <p:blipFill rotWithShape="1">
          <a:blip r:embed="rId4"/>
          <a:srcRect l="22336" r="11155"/>
          <a:stretch/>
        </p:blipFill>
        <p:spPr>
          <a:xfrm>
            <a:off x="9750174" y="351945"/>
            <a:ext cx="1047164" cy="1501901"/>
          </a:xfrm>
          <a:prstGeom prst="rect">
            <a:avLst/>
          </a:prstGeom>
        </p:spPr>
      </p:pic>
      <p:pic>
        <p:nvPicPr>
          <p:cNvPr id="5" name="Picture 4">
            <a:extLst>
              <a:ext uri="{FF2B5EF4-FFF2-40B4-BE49-F238E27FC236}">
                <a16:creationId xmlns:a16="http://schemas.microsoft.com/office/drawing/2014/main" id="{50901181-FBDA-4FA8-8F2A-D6F8BD0A7B01}"/>
              </a:ext>
            </a:extLst>
          </p:cNvPr>
          <p:cNvPicPr>
            <a:picLocks noChangeAspect="1"/>
          </p:cNvPicPr>
          <p:nvPr/>
        </p:nvPicPr>
        <p:blipFill rotWithShape="1">
          <a:blip r:embed="rId5"/>
          <a:srcRect t="15996" r="18207" b="20802"/>
          <a:stretch/>
        </p:blipFill>
        <p:spPr>
          <a:xfrm>
            <a:off x="6297772" y="351945"/>
            <a:ext cx="1228683" cy="1632067"/>
          </a:xfrm>
          <a:prstGeom prst="rect">
            <a:avLst/>
          </a:prstGeom>
        </p:spPr>
      </p:pic>
      <p:sp>
        <p:nvSpPr>
          <p:cNvPr id="6" name="TextBox 5">
            <a:extLst>
              <a:ext uri="{FF2B5EF4-FFF2-40B4-BE49-F238E27FC236}">
                <a16:creationId xmlns:a16="http://schemas.microsoft.com/office/drawing/2014/main" id="{508B7174-CE58-4535-8407-30C1156E1CEB}"/>
              </a:ext>
            </a:extLst>
          </p:cNvPr>
          <p:cNvSpPr txBox="1"/>
          <p:nvPr/>
        </p:nvSpPr>
        <p:spPr>
          <a:xfrm>
            <a:off x="7879704" y="84114"/>
            <a:ext cx="22756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Pura Villanueva Kalaw</a:t>
            </a:r>
          </a:p>
        </p:txBody>
      </p:sp>
      <p:sp>
        <p:nvSpPr>
          <p:cNvPr id="7" name="TextBox 6">
            <a:extLst>
              <a:ext uri="{FF2B5EF4-FFF2-40B4-BE49-F238E27FC236}">
                <a16:creationId xmlns:a16="http://schemas.microsoft.com/office/drawing/2014/main" id="{7459F8C8-2BE6-453F-A274-E17DBEF1D700}"/>
              </a:ext>
            </a:extLst>
          </p:cNvPr>
          <p:cNvSpPr txBox="1"/>
          <p:nvPr/>
        </p:nvSpPr>
        <p:spPr>
          <a:xfrm>
            <a:off x="5960001" y="84115"/>
            <a:ext cx="18538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Aurora  Quezon</a:t>
            </a:r>
          </a:p>
        </p:txBody>
      </p:sp>
      <p:sp>
        <p:nvSpPr>
          <p:cNvPr id="8" name="Rectangle 7">
            <a:extLst>
              <a:ext uri="{FF2B5EF4-FFF2-40B4-BE49-F238E27FC236}">
                <a16:creationId xmlns:a16="http://schemas.microsoft.com/office/drawing/2014/main" id="{D706DE2D-270B-4968-9975-74C82ECCF022}"/>
              </a:ext>
            </a:extLst>
          </p:cNvPr>
          <p:cNvSpPr/>
          <p:nvPr/>
        </p:nvSpPr>
        <p:spPr>
          <a:xfrm>
            <a:off x="9801549" y="96449"/>
            <a:ext cx="1067343" cy="276999"/>
          </a:xfrm>
          <a:prstGeom prst="rect">
            <a:avLst/>
          </a:prstGeom>
        </p:spPr>
        <p:txBody>
          <a:bodyPr wrap="none">
            <a:spAutoFit/>
          </a:bodyPr>
          <a:lstStyle/>
          <a:p>
            <a:pPr lvl="0" algn="ctr">
              <a:defRPr/>
            </a:pPr>
            <a:r>
              <a:rPr lang="en-US" sz="1200" dirty="0">
                <a:solidFill>
                  <a:prstClr val="black"/>
                </a:solidFill>
                <a:latin typeface="+mj-lt"/>
              </a:rPr>
              <a:t>Sofia de Veyra</a:t>
            </a:r>
          </a:p>
        </p:txBody>
      </p:sp>
      <p:sp>
        <p:nvSpPr>
          <p:cNvPr id="10" name="TextBox 9">
            <a:extLst>
              <a:ext uri="{FF2B5EF4-FFF2-40B4-BE49-F238E27FC236}">
                <a16:creationId xmlns:a16="http://schemas.microsoft.com/office/drawing/2014/main" id="{467680A6-3031-4CA8-9577-BCD724EB00BD}"/>
              </a:ext>
            </a:extLst>
          </p:cNvPr>
          <p:cNvSpPr txBox="1"/>
          <p:nvPr/>
        </p:nvSpPr>
        <p:spPr>
          <a:xfrm>
            <a:off x="785279" y="2071489"/>
            <a:ext cx="4952193" cy="4370427"/>
          </a:xfrm>
          <a:prstGeom prst="rect">
            <a:avLst/>
          </a:prstGeom>
          <a:noFill/>
        </p:spPr>
        <p:txBody>
          <a:bodyPr wrap="square" rtlCol="0">
            <a:spAutoFit/>
          </a:bodyPr>
          <a:lstStyle/>
          <a:p>
            <a:pPr lvl="0"/>
            <a:r>
              <a:rPr lang="en-US" dirty="0">
                <a:solidFill>
                  <a:prstClr val="black"/>
                </a:solidFill>
                <a:latin typeface="Calibri Light" panose="020F0302020204030204" pitchFamily="34" charset="0"/>
                <a:cs typeface="Calibri Light" panose="020F0302020204030204" pitchFamily="34" charset="0"/>
              </a:rPr>
              <a:t>Aside from Sofia de Veyra, First Lady Aurora Quezon and Pura Villanueva Kalaw were instrumental in the passing of the 1937 Amended Election Law. This allowed Filipino women to vote and run for office. Aurora, Sofia and Pura proudly witnessed the signing of the 1937 Amended Election Law. This also paved the way for equally extraordinary women to emerge and play important roles in Philippine history and government, particularly those who were once visitors and temporary residents of Washington, DC.</a:t>
            </a:r>
          </a:p>
          <a:p>
            <a:pPr lvl="0"/>
            <a:endParaRPr lang="en-US" sz="800" dirty="0">
              <a:solidFill>
                <a:prstClr val="black"/>
              </a:solidFill>
              <a:latin typeface="Calibri Light" panose="020F0302020204030204" pitchFamily="34" charset="0"/>
              <a:cs typeface="Calibri Light" panose="020F0302020204030204" pitchFamily="34" charset="0"/>
            </a:endParaRPr>
          </a:p>
          <a:p>
            <a:pPr lvl="0"/>
            <a:r>
              <a:rPr lang="en-US" sz="1200" dirty="0">
                <a:solidFill>
                  <a:prstClr val="black"/>
                </a:solidFill>
                <a:latin typeface="Calibri Light" panose="020F0302020204030204"/>
              </a:rPr>
              <a:t>Photo Credit: </a:t>
            </a:r>
            <a:r>
              <a:rPr lang="en-US" sz="1200" dirty="0">
                <a:solidFill>
                  <a:prstClr val="black"/>
                </a:solidFill>
                <a:latin typeface="Calibri Light" panose="020F0302020204030204" pitchFamily="34" charset="0"/>
                <a:cs typeface="Calibri Light" panose="020F0302020204030204" pitchFamily="34" charset="0"/>
              </a:rPr>
              <a:t>[Caption from Library of Congress] </a:t>
            </a:r>
            <a:r>
              <a:rPr lang="en-US" sz="1200" i="1" dirty="0">
                <a:solidFill>
                  <a:prstClr val="black"/>
                </a:solidFill>
                <a:latin typeface="Calibri Light" panose="020F0302020204030204" pitchFamily="34" charset="0"/>
                <a:cs typeface="Calibri Light" panose="020F0302020204030204" pitchFamily="34" charset="0"/>
              </a:rPr>
              <a:t>Philippine women received by first lady, </a:t>
            </a:r>
            <a:r>
              <a:rPr lang="en-US" sz="1200" dirty="0">
                <a:solidFill>
                  <a:prstClr val="black"/>
                </a:solidFill>
                <a:latin typeface="Calibri Light" panose="020F0302020204030204" pitchFamily="34" charset="0"/>
                <a:cs typeface="Calibri Light" panose="020F0302020204030204" pitchFamily="34" charset="0"/>
              </a:rPr>
              <a:t>Washington, DC, 1922. Photograph.</a:t>
            </a:r>
            <a:r>
              <a:rPr lang="en-US" sz="1200" dirty="0">
                <a:solidFill>
                  <a:prstClr val="black"/>
                </a:solidFill>
                <a:latin typeface="Calibri Light" panose="020F0302020204030204"/>
              </a:rPr>
              <a:t> http://www.loc.gov/pictures/item/92519740/</a:t>
            </a:r>
          </a:p>
          <a:p>
            <a:pPr lvl="0"/>
            <a:r>
              <a:rPr lang="en-US" sz="1200" dirty="0">
                <a:solidFill>
                  <a:prstClr val="black"/>
                </a:solidFill>
                <a:latin typeface="Calibri Light" panose="020F0302020204030204"/>
              </a:rPr>
              <a:t>Aurora Quezon Manuel and Aurora Quezon: public domain wikicommons.jpg </a:t>
            </a:r>
          </a:p>
          <a:p>
            <a:pPr lvl="0"/>
            <a:r>
              <a:rPr lang="en-US" sz="1200" dirty="0">
                <a:solidFill>
                  <a:prstClr val="black"/>
                </a:solidFill>
                <a:latin typeface="Calibri Light" panose="020F0302020204030204"/>
              </a:rPr>
              <a:t>Pura Villanueva Kalaw Courtesy of www.manilacarnivals.blogspot.com.jpg</a:t>
            </a:r>
          </a:p>
          <a:p>
            <a:pPr lvl="0"/>
            <a:r>
              <a:rPr lang="en-US" sz="1200" dirty="0">
                <a:solidFill>
                  <a:prstClr val="black"/>
                </a:solidFill>
                <a:latin typeface="Calibri Light" panose="020F0302020204030204"/>
              </a:rPr>
              <a:t>Sofia de Veyra: The Philippines on the Potomac Project Collection</a:t>
            </a:r>
            <a:endParaRPr lang="en-US" dirty="0">
              <a:solidFill>
                <a:prstClr val="black"/>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5D7D0238-0C91-4730-9C03-52CEA5544359}"/>
              </a:ext>
            </a:extLst>
          </p:cNvPr>
          <p:cNvSpPr txBox="1"/>
          <p:nvPr/>
        </p:nvSpPr>
        <p:spPr>
          <a:xfrm>
            <a:off x="828471" y="317163"/>
            <a:ext cx="4697257" cy="1754326"/>
          </a:xfrm>
          <a:prstGeom prst="rect">
            <a:avLst/>
          </a:prstGeom>
          <a:noFill/>
        </p:spPr>
        <p:txBody>
          <a:bodyPr wrap="square" rtlCol="0">
            <a:spAutoFit/>
          </a:bodyPr>
          <a:lstStyle/>
          <a:p>
            <a:r>
              <a:rPr lang="en-US" sz="3600" dirty="0">
                <a:latin typeface="+mj-lt"/>
              </a:rPr>
              <a:t>Leaders of the Philippine Suffrage Movement</a:t>
            </a:r>
          </a:p>
        </p:txBody>
      </p:sp>
      <p:sp>
        <p:nvSpPr>
          <p:cNvPr id="12" name="Oval 11">
            <a:extLst>
              <a:ext uri="{FF2B5EF4-FFF2-40B4-BE49-F238E27FC236}">
                <a16:creationId xmlns:a16="http://schemas.microsoft.com/office/drawing/2014/main" id="{D9C7D415-704C-4444-A3C0-A537C78FD892}"/>
              </a:ext>
            </a:extLst>
          </p:cNvPr>
          <p:cNvSpPr/>
          <p:nvPr/>
        </p:nvSpPr>
        <p:spPr>
          <a:xfrm>
            <a:off x="7572595" y="3750365"/>
            <a:ext cx="614219" cy="6891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2E93C5-AD21-480B-BDDF-2F2AD6F6E72E}"/>
              </a:ext>
            </a:extLst>
          </p:cNvPr>
          <p:cNvSpPr/>
          <p:nvPr/>
        </p:nvSpPr>
        <p:spPr>
          <a:xfrm>
            <a:off x="7940037" y="3429000"/>
            <a:ext cx="614219" cy="6891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1C2D4DB-CCDA-4A53-B40C-1FE191FECD9D}"/>
              </a:ext>
            </a:extLst>
          </p:cNvPr>
          <p:cNvSpPr/>
          <p:nvPr/>
        </p:nvSpPr>
        <p:spPr>
          <a:xfrm>
            <a:off x="9233978" y="3584806"/>
            <a:ext cx="687339" cy="6891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60B2BF8-635D-408E-BD5A-99AB4C135A7A}"/>
              </a:ext>
            </a:extLst>
          </p:cNvPr>
          <p:cNvCxnSpPr/>
          <p:nvPr/>
        </p:nvCxnSpPr>
        <p:spPr>
          <a:xfrm flipH="1" flipV="1">
            <a:off x="6545395" y="1797677"/>
            <a:ext cx="1027200" cy="19421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A699C9-4CCD-4729-A14C-B654A123F37B}"/>
              </a:ext>
            </a:extLst>
          </p:cNvPr>
          <p:cNvCxnSpPr/>
          <p:nvPr/>
        </p:nvCxnSpPr>
        <p:spPr>
          <a:xfrm flipV="1">
            <a:off x="8380517" y="1739033"/>
            <a:ext cx="239242" cy="16728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C98BDC-2BDE-4A03-BC62-3387CD1AE421}"/>
              </a:ext>
            </a:extLst>
          </p:cNvPr>
          <p:cNvCxnSpPr>
            <a:stCxn id="14" idx="7"/>
            <a:endCxn id="4" idx="2"/>
          </p:cNvCxnSpPr>
          <p:nvPr/>
        </p:nvCxnSpPr>
        <p:spPr>
          <a:xfrm flipV="1">
            <a:off x="9820659" y="1853846"/>
            <a:ext cx="453097" cy="18318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223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6438"/>
          </a:xfrm>
        </p:spPr>
        <p:txBody>
          <a:bodyPr>
            <a:normAutofit fontScale="90000"/>
          </a:bodyPr>
          <a:lstStyle/>
          <a:p>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r>
              <a:rPr lang="en-US" sz="2000" dirty="0">
                <a:latin typeface="Calibri Light" panose="020F0302020204030204" pitchFamily="34" charset="0"/>
                <a:cs typeface="Calibri Light" panose="020F0302020204030204" pitchFamily="34" charset="0"/>
              </a:rPr>
              <a:t>References</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Carandang-Tiongson, </a:t>
            </a:r>
            <a:r>
              <a:rPr lang="en-US" sz="2000" dirty="0" err="1">
                <a:latin typeface="Calibri Light" panose="020F0302020204030204" pitchFamily="34" charset="0"/>
                <a:cs typeface="Calibri Light" panose="020F0302020204030204" pitchFamily="34" charset="0"/>
              </a:rPr>
              <a:t>Titchie</a:t>
            </a:r>
            <a:r>
              <a:rPr lang="en-US" sz="2000" dirty="0">
                <a:latin typeface="Calibri Light" panose="020F0302020204030204" pitchFamily="34" charset="0"/>
                <a:cs typeface="Calibri Light" panose="020F0302020204030204" pitchFamily="34" charset="0"/>
              </a:rPr>
              <a:t>.  “The Thoroughly Modern Sofia de Veyra.” Positively Filipino </a:t>
            </a: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hlinkClick r:id="rId2"/>
              </a:rPr>
              <a:t>http://www.positivelyfilipino.com/magazine/the-thoroughly-modern-sofia-de-veyra</a:t>
            </a:r>
            <a:r>
              <a:rPr lang="en-US" sz="2000" dirty="0">
                <a:latin typeface="Calibri Light" panose="020F0302020204030204" pitchFamily="34" charset="0"/>
                <a:cs typeface="Calibri Light" panose="020F0302020204030204" pitchFamily="34" charset="0"/>
              </a:rPr>
              <a:t> (July 30, 2018) </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De Veyra, Rosario A. Faith, Work and Success: An Appraisal of the Life of Mrs. Sofia Reyes de Veyra. </a:t>
            </a:r>
            <a:r>
              <a:rPr lang="en-US" sz="2000" dirty="0" err="1">
                <a:latin typeface="Calibri Light" panose="020F0302020204030204" pitchFamily="34" charset="0"/>
                <a:cs typeface="Calibri Light" panose="020F0302020204030204" pitchFamily="34" charset="0"/>
              </a:rPr>
              <a:t>Phils</a:t>
            </a:r>
            <a:r>
              <a:rPr lang="en-US" sz="2000" dirty="0">
                <a:latin typeface="Calibri Light" panose="020F0302020204030204" pitchFamily="34" charset="0"/>
                <a:cs typeface="Calibri Light" panose="020F0302020204030204" pitchFamily="34" charset="0"/>
              </a:rPr>
              <a:t>: University of San Carlos,1959.</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“Filipino Men Docile,” Washington Post. May 27, 1920.</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2000" dirty="0" err="1">
                <a:latin typeface="Calibri Light" panose="020F0302020204030204" pitchFamily="34" charset="0"/>
                <a:cs typeface="Calibri Light" panose="020F0302020204030204" pitchFamily="34" charset="0"/>
              </a:rPr>
              <a:t>Slayden</a:t>
            </a:r>
            <a:r>
              <a:rPr lang="en-US" sz="2000" dirty="0">
                <a:latin typeface="Calibri Light" panose="020F0302020204030204" pitchFamily="34" charset="0"/>
                <a:cs typeface="Calibri Light" panose="020F0302020204030204" pitchFamily="34" charset="0"/>
              </a:rPr>
              <a:t>, Ellen. Washington Wife: Journal of Ellen Maury </a:t>
            </a:r>
            <a:r>
              <a:rPr lang="en-US" sz="2000" dirty="0" err="1">
                <a:latin typeface="Calibri Light" panose="020F0302020204030204" pitchFamily="34" charset="0"/>
                <a:cs typeface="Calibri Light" panose="020F0302020204030204" pitchFamily="34" charset="0"/>
              </a:rPr>
              <a:t>Slayden</a:t>
            </a:r>
            <a:r>
              <a:rPr lang="en-US" sz="2000" dirty="0">
                <a:latin typeface="Calibri Light" panose="020F0302020204030204" pitchFamily="34" charset="0"/>
                <a:cs typeface="Calibri Light" panose="020F0302020204030204" pitchFamily="34" charset="0"/>
              </a:rPr>
              <a:t> from 1897 to 1919. New York: Harper &amp; Row, 1963. </a:t>
            </a: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  </a:t>
            </a: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“Women Surprised by Mrs. Pankhurst.” The New York Times. April 22, 1922.</a:t>
            </a:r>
            <a:br>
              <a:rPr lang="en-US" sz="20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br>
              <a:rPr lang="en-US" sz="3600" dirty="0"/>
            </a:br>
            <a:br>
              <a:rPr lang="en-US" sz="3600" dirty="0"/>
            </a:br>
            <a:endParaRPr lang="en-US" sz="3600" dirty="0"/>
          </a:p>
        </p:txBody>
      </p:sp>
    </p:spTree>
    <p:extLst>
      <p:ext uri="{BB962C8B-B14F-4D97-AF65-F5344CB8AC3E}">
        <p14:creationId xmlns:p14="http://schemas.microsoft.com/office/powerpoint/2010/main" val="1075908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E61F-6164-43DE-A849-24CD0FAAFCE9}"/>
              </a:ext>
            </a:extLst>
          </p:cNvPr>
          <p:cNvSpPr>
            <a:spLocks noGrp="1"/>
          </p:cNvSpPr>
          <p:nvPr>
            <p:ph type="title"/>
          </p:nvPr>
        </p:nvSpPr>
        <p:spPr>
          <a:xfrm>
            <a:off x="583096" y="378378"/>
            <a:ext cx="10515600" cy="1325563"/>
          </a:xfrm>
        </p:spPr>
        <p:txBody>
          <a:bodyPr>
            <a:normAutofit/>
          </a:bodyPr>
          <a:lstStyle/>
          <a:p>
            <a:r>
              <a:rPr lang="en-US" sz="3600" dirty="0"/>
              <a:t>Our Story </a:t>
            </a:r>
          </a:p>
        </p:txBody>
      </p:sp>
      <p:sp>
        <p:nvSpPr>
          <p:cNvPr id="4" name="Content Placeholder 3">
            <a:extLst>
              <a:ext uri="{FF2B5EF4-FFF2-40B4-BE49-F238E27FC236}">
                <a16:creationId xmlns:a16="http://schemas.microsoft.com/office/drawing/2014/main" id="{E0E394E2-375B-4B23-976C-6D5507594B52}"/>
              </a:ext>
            </a:extLst>
          </p:cNvPr>
          <p:cNvSpPr>
            <a:spLocks noGrp="1"/>
          </p:cNvSpPr>
          <p:nvPr>
            <p:ph sz="half" idx="2"/>
          </p:nvPr>
        </p:nvSpPr>
        <p:spPr>
          <a:xfrm>
            <a:off x="583096" y="1499491"/>
            <a:ext cx="6033604" cy="5052748"/>
          </a:xfrm>
        </p:spPr>
        <p:txBody>
          <a:bodyPr>
            <a:normAutofit fontScale="55000" lnSpcReduction="20000"/>
          </a:bodyPr>
          <a:lstStyle/>
          <a:p>
            <a:pPr marL="0" indent="0">
              <a:buNone/>
            </a:pPr>
            <a:r>
              <a:rPr lang="en-US" sz="3300" dirty="0">
                <a:latin typeface="Calibri Light" panose="020F0302020204030204" pitchFamily="34" charset="0"/>
                <a:cs typeface="Calibri Light" panose="020F0302020204030204" pitchFamily="34" charset="0"/>
              </a:rPr>
              <a:t>Led by </a:t>
            </a:r>
            <a:r>
              <a:rPr lang="en-US" sz="3300" dirty="0" err="1">
                <a:latin typeface="Calibri Light" panose="020F0302020204030204" pitchFamily="34" charset="0"/>
                <a:cs typeface="Calibri Light" panose="020F0302020204030204" pitchFamily="34" charset="0"/>
              </a:rPr>
              <a:t>Titchie</a:t>
            </a:r>
            <a:r>
              <a:rPr lang="en-US" sz="3300" dirty="0">
                <a:latin typeface="Calibri Light" panose="020F0302020204030204" pitchFamily="34" charset="0"/>
                <a:cs typeface="Calibri Light" panose="020F0302020204030204" pitchFamily="34" charset="0"/>
              </a:rPr>
              <a:t> and Erwin Tiongson, The Philippines on the Potomac (POPDC) project is a family project to find traces of Philippine culture and history in DC. </a:t>
            </a:r>
          </a:p>
          <a:p>
            <a:pPr marL="0" indent="0">
              <a:buNone/>
            </a:pPr>
            <a:r>
              <a:rPr lang="en-US" sz="3300" dirty="0">
                <a:latin typeface="Calibri Light" panose="020F0302020204030204" pitchFamily="34" charset="0"/>
                <a:cs typeface="Calibri Light" panose="020F0302020204030204" pitchFamily="34" charset="0"/>
              </a:rPr>
              <a:t>POPDC started in September 2012 when we started listing all the places in the DC area that we thought had some significance to Philippine-American history and culture. We were pleasantly surprised to find that we knew enough places for a small walking tour and for what we hoped could someday be a Philippine-American street map of DC.</a:t>
            </a:r>
          </a:p>
          <a:p>
            <a:pPr marL="0" indent="0">
              <a:buNone/>
            </a:pPr>
            <a:r>
              <a:rPr lang="en-US" sz="3300" dirty="0">
                <a:latin typeface="Calibri Light" panose="020F0302020204030204" pitchFamily="34" charset="0"/>
                <a:cs typeface="Calibri Light" panose="020F0302020204030204" pitchFamily="34" charset="0"/>
              </a:rPr>
              <a:t>Since then we have sifted through a wealth of hard copy and digital archival materials, including memoirs, diaries, news archives, and vintage directories, among many other sources of information.</a:t>
            </a:r>
          </a:p>
          <a:p>
            <a:pPr marL="0" indent="0">
              <a:buNone/>
            </a:pPr>
            <a:r>
              <a:rPr lang="en-US" sz="3300" dirty="0">
                <a:latin typeface="Calibri Light" panose="020F0302020204030204" pitchFamily="34" charset="0"/>
                <a:cs typeface="Calibri Light" panose="020F0302020204030204" pitchFamily="34" charset="0"/>
              </a:rPr>
              <a:t> Names of important historical and cultural figures—Filipino and American colonial officials, member of the Philippine Independence Missions in the 1920s and 1930s, Commonwealth officials, National Artists—guided our search but the materials we found also quickly led us to many other sources we knew little about, including those related to the social history of the first community of migrants in the DC area. </a:t>
            </a:r>
          </a:p>
        </p:txBody>
      </p:sp>
      <p:pic>
        <p:nvPicPr>
          <p:cNvPr id="8" name="Content Placeholder 7">
            <a:extLst>
              <a:ext uri="{FF2B5EF4-FFF2-40B4-BE49-F238E27FC236}">
                <a16:creationId xmlns:a16="http://schemas.microsoft.com/office/drawing/2014/main" id="{234DEF9A-A97A-4D17-B064-80756093022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861176" y="1981922"/>
            <a:ext cx="4494212" cy="2043943"/>
          </a:xfrm>
        </p:spPr>
      </p:pic>
    </p:spTree>
    <p:extLst>
      <p:ext uri="{BB962C8B-B14F-4D97-AF65-F5344CB8AC3E}">
        <p14:creationId xmlns:p14="http://schemas.microsoft.com/office/powerpoint/2010/main" val="2900552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Manila House</a:t>
            </a:r>
          </a:p>
        </p:txBody>
      </p:sp>
      <p:sp>
        <p:nvSpPr>
          <p:cNvPr id="3" name="Text Placeholder 2"/>
          <p:cNvSpPr>
            <a:spLocks noGrp="1"/>
          </p:cNvSpPr>
          <p:nvPr>
            <p:ph type="body" idx="1"/>
          </p:nvPr>
        </p:nvSpPr>
        <p:spPr/>
        <p:txBody>
          <a:bodyPr/>
          <a:lstStyle/>
          <a:p>
            <a:r>
              <a:rPr lang="en-US" dirty="0"/>
              <a:t>Gathering Place of the Filipino Community in Washington, DC</a:t>
            </a:r>
          </a:p>
        </p:txBody>
      </p:sp>
    </p:spTree>
    <p:extLst>
      <p:ext uri="{BB962C8B-B14F-4D97-AF65-F5344CB8AC3E}">
        <p14:creationId xmlns:p14="http://schemas.microsoft.com/office/powerpoint/2010/main" val="3942919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AB7A521-EF65-4923-B70F-3EEC74A3E770}"/>
              </a:ext>
            </a:extLst>
          </p:cNvPr>
          <p:cNvPicPr>
            <a:picLocks noGrp="1" noChangeAspect="1"/>
          </p:cNvPicPr>
          <p:nvPr>
            <p:ph sz="half" idx="1"/>
          </p:nvPr>
        </p:nvPicPr>
        <p:blipFill>
          <a:blip r:embed="rId2"/>
          <a:stretch>
            <a:fillRect/>
          </a:stretch>
        </p:blipFill>
        <p:spPr>
          <a:xfrm>
            <a:off x="110534" y="1372238"/>
            <a:ext cx="6061666" cy="4113523"/>
          </a:xfrm>
          <a:prstGeom prst="rect">
            <a:avLst/>
          </a:prstGeom>
        </p:spPr>
      </p:pic>
      <p:sp>
        <p:nvSpPr>
          <p:cNvPr id="6" name="Content Placeholder 5">
            <a:extLst>
              <a:ext uri="{FF2B5EF4-FFF2-40B4-BE49-F238E27FC236}">
                <a16:creationId xmlns:a16="http://schemas.microsoft.com/office/drawing/2014/main" id="{515FEA25-3B04-4C8A-AAA6-F91427A36669}"/>
              </a:ext>
            </a:extLst>
          </p:cNvPr>
          <p:cNvSpPr>
            <a:spLocks noGrp="1"/>
          </p:cNvSpPr>
          <p:nvPr>
            <p:ph sz="half" idx="2"/>
          </p:nvPr>
        </p:nvSpPr>
        <p:spPr>
          <a:xfrm>
            <a:off x="6523077" y="1985380"/>
            <a:ext cx="5181600" cy="4017216"/>
          </a:xfrm>
        </p:spPr>
        <p:txBody>
          <a:bodyPr>
            <a:normAutofit/>
          </a:bodyPr>
          <a:lstStyle/>
          <a:p>
            <a:pPr marL="0" indent="0">
              <a:buNone/>
            </a:pPr>
            <a:r>
              <a:rPr lang="en-US" sz="1800" dirty="0">
                <a:latin typeface="Calibri Light" panose="020F0302020204030204" pitchFamily="34" charset="0"/>
                <a:cs typeface="Calibri Light" panose="020F0302020204030204" pitchFamily="34" charset="0"/>
              </a:rPr>
              <a:t>In 1937, the Visayan Club acquired a property on 2422 K street from the St. Stephen’s Club, which became known as the Manila House. Managed by Asuncion </a:t>
            </a:r>
            <a:r>
              <a:rPr lang="en-US" sz="1800" dirty="0" err="1">
                <a:latin typeface="Calibri Light" panose="020F0302020204030204" pitchFamily="34" charset="0"/>
                <a:cs typeface="Calibri Light" panose="020F0302020204030204" pitchFamily="34" charset="0"/>
              </a:rPr>
              <a:t>Gaudiel</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Esposo</a:t>
            </a:r>
            <a:r>
              <a:rPr lang="en-US" sz="1800" dirty="0">
                <a:latin typeface="Calibri Light" panose="020F0302020204030204" pitchFamily="34" charset="0"/>
                <a:cs typeface="Calibri Light" panose="020F0302020204030204" pitchFamily="34" charset="0"/>
              </a:rPr>
              <a:t> (fondly called “</a:t>
            </a:r>
            <a:r>
              <a:rPr lang="en-US" sz="1800" dirty="0" err="1">
                <a:latin typeface="Calibri Light" panose="020F0302020204030204" pitchFamily="34" charset="0"/>
                <a:cs typeface="Calibri Light" panose="020F0302020204030204" pitchFamily="34" charset="0"/>
              </a:rPr>
              <a:t>Manang</a:t>
            </a:r>
            <a:r>
              <a:rPr lang="en-US" sz="1800" dirty="0">
                <a:latin typeface="Calibri Light" panose="020F0302020204030204" pitchFamily="34" charset="0"/>
                <a:cs typeface="Calibri Light" panose="020F0302020204030204" pitchFamily="34" charset="0"/>
              </a:rPr>
              <a:t>” [big sister] by her customers) and her husband Gil, the Manila House soon became the cultural and social hub of Filipinos – “It was the gathering place for all notable Filipinos” – according to Bataan Magazine. Among the frequent customers of the Manila House were Filipino cab drivers, students, writers, musicians, soldiers and Philippine government employees. </a:t>
            </a:r>
          </a:p>
          <a:p>
            <a:pPr marL="0" indent="0">
              <a:buNone/>
            </a:pPr>
            <a:r>
              <a:rPr lang="en-US" sz="1200" dirty="0">
                <a:latin typeface="Calibri Light" panose="020F0302020204030204" pitchFamily="34" charset="0"/>
                <a:cs typeface="Calibri Light" panose="020F0302020204030204" pitchFamily="34" charset="0"/>
              </a:rPr>
              <a:t>Photo: Juliana (center) and </a:t>
            </a:r>
            <a:r>
              <a:rPr lang="en-US" sz="1200" dirty="0" err="1">
                <a:latin typeface="Calibri Light" panose="020F0302020204030204" pitchFamily="34" charset="0"/>
                <a:cs typeface="Calibri Light" panose="020F0302020204030204" pitchFamily="34" charset="0"/>
              </a:rPr>
              <a:t>Rudolfo</a:t>
            </a:r>
            <a:r>
              <a:rPr lang="en-US" sz="1200" dirty="0">
                <a:latin typeface="Calibri Light" panose="020F0302020204030204" pitchFamily="34" charset="0"/>
                <a:cs typeface="Calibri Light" panose="020F0302020204030204" pitchFamily="34" charset="0"/>
              </a:rPr>
              <a:t> Panganiban (far right) with friends in front of the Manila House, 1944. (Source: The Rita M. </a:t>
            </a:r>
            <a:r>
              <a:rPr lang="en-US" sz="1200" dirty="0" err="1">
                <a:latin typeface="Calibri Light" panose="020F0302020204030204" pitchFamily="34" charset="0"/>
                <a:cs typeface="Calibri Light" panose="020F0302020204030204" pitchFamily="34" charset="0"/>
              </a:rPr>
              <a:t>Cacas</a:t>
            </a:r>
            <a:r>
              <a:rPr lang="en-US" sz="1200" dirty="0">
                <a:latin typeface="Calibri Light" panose="020F0302020204030204" pitchFamily="34" charset="0"/>
                <a:cs typeface="Calibri Light" panose="020F0302020204030204" pitchFamily="34" charset="0"/>
              </a:rPr>
              <a:t> Filipino American Community Archives Collection, Special Collections, University of Maryland Libraries, College Park, Maryland)</a:t>
            </a:r>
          </a:p>
        </p:txBody>
      </p:sp>
      <p:sp>
        <p:nvSpPr>
          <p:cNvPr id="2" name="TextBox 1">
            <a:extLst>
              <a:ext uri="{FF2B5EF4-FFF2-40B4-BE49-F238E27FC236}">
                <a16:creationId xmlns:a16="http://schemas.microsoft.com/office/drawing/2014/main" id="{CCCE8C10-8A89-45FB-B062-C2BE74CB8E79}"/>
              </a:ext>
            </a:extLst>
          </p:cNvPr>
          <p:cNvSpPr txBox="1"/>
          <p:nvPr/>
        </p:nvSpPr>
        <p:spPr>
          <a:xfrm>
            <a:off x="6523077" y="1189733"/>
            <a:ext cx="5181600" cy="646331"/>
          </a:xfrm>
          <a:prstGeom prst="rect">
            <a:avLst/>
          </a:prstGeom>
          <a:noFill/>
        </p:spPr>
        <p:txBody>
          <a:bodyPr wrap="square" rtlCol="0">
            <a:spAutoFit/>
          </a:bodyPr>
          <a:lstStyle/>
          <a:p>
            <a:r>
              <a:rPr lang="en-US" sz="3600" dirty="0">
                <a:latin typeface="+mj-lt"/>
              </a:rPr>
              <a:t>Home Away from Home</a:t>
            </a:r>
          </a:p>
        </p:txBody>
      </p:sp>
      <p:sp>
        <p:nvSpPr>
          <p:cNvPr id="3" name="Footer Placeholder 2">
            <a:extLst>
              <a:ext uri="{FF2B5EF4-FFF2-40B4-BE49-F238E27FC236}">
                <a16:creationId xmlns:a16="http://schemas.microsoft.com/office/drawing/2014/main" id="{F9B8EA02-AB79-4AD7-8F75-BD55221B6F3E}"/>
              </a:ext>
            </a:extLst>
          </p:cNvPr>
          <p:cNvSpPr>
            <a:spLocks noGrp="1"/>
          </p:cNvSpPr>
          <p:nvPr>
            <p:ph type="ftr" sz="quarter" idx="11"/>
          </p:nvPr>
        </p:nvSpPr>
        <p:spPr>
          <a:xfrm>
            <a:off x="304799" y="6356350"/>
            <a:ext cx="11399877" cy="365125"/>
          </a:xfrm>
        </p:spPr>
        <p:txBody>
          <a:bodyPr/>
          <a:lstStyle/>
          <a:p>
            <a:pPr algn="l"/>
            <a:r>
              <a:rPr lang="en-US" dirty="0"/>
              <a:t>Text from Carandang-Tiongson, </a:t>
            </a:r>
            <a:r>
              <a:rPr lang="en-US" dirty="0" err="1"/>
              <a:t>Titchie</a:t>
            </a:r>
            <a:r>
              <a:rPr lang="en-US" dirty="0"/>
              <a:t>.  “The Manila House in Washington, DC.” Positively Filipino  http://www.positivelyfilipino.com/magazine/the-manila-house-in-washington-dc</a:t>
            </a:r>
          </a:p>
        </p:txBody>
      </p:sp>
    </p:spTree>
    <p:extLst>
      <p:ext uri="{BB962C8B-B14F-4D97-AF65-F5344CB8AC3E}">
        <p14:creationId xmlns:p14="http://schemas.microsoft.com/office/powerpoint/2010/main" val="2661636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F0C79E9-548A-4DCA-B77C-C842459161FE}"/>
              </a:ext>
            </a:extLst>
          </p:cNvPr>
          <p:cNvPicPr>
            <a:picLocks noGrp="1" noChangeAspect="1"/>
          </p:cNvPicPr>
          <p:nvPr>
            <p:ph sz="half" idx="1"/>
          </p:nvPr>
        </p:nvPicPr>
        <p:blipFill>
          <a:blip r:embed="rId2"/>
          <a:stretch>
            <a:fillRect/>
          </a:stretch>
        </p:blipFill>
        <p:spPr>
          <a:xfrm>
            <a:off x="1308295" y="702419"/>
            <a:ext cx="3519349" cy="5474544"/>
          </a:xfrm>
          <a:prstGeom prst="rect">
            <a:avLst/>
          </a:prstGeom>
        </p:spPr>
      </p:pic>
      <p:sp>
        <p:nvSpPr>
          <p:cNvPr id="5" name="Content Placeholder 4">
            <a:extLst>
              <a:ext uri="{FF2B5EF4-FFF2-40B4-BE49-F238E27FC236}">
                <a16:creationId xmlns:a16="http://schemas.microsoft.com/office/drawing/2014/main" id="{B117694E-A4C0-4BA2-A82B-D95ED103C636}"/>
              </a:ext>
            </a:extLst>
          </p:cNvPr>
          <p:cNvSpPr>
            <a:spLocks noGrp="1"/>
          </p:cNvSpPr>
          <p:nvPr>
            <p:ph sz="half" idx="2"/>
          </p:nvPr>
        </p:nvSpPr>
        <p:spPr>
          <a:xfrm>
            <a:off x="5359790" y="1865269"/>
            <a:ext cx="6485206" cy="4311693"/>
          </a:xfrm>
        </p:spPr>
        <p:txBody>
          <a:bodyPr>
            <a:normAutofit fontScale="92500" lnSpcReduction="10000"/>
          </a:bodyPr>
          <a:lstStyle/>
          <a:p>
            <a:pPr marL="0" indent="0">
              <a:buNone/>
            </a:pPr>
            <a:r>
              <a:rPr lang="en-US" sz="1900" dirty="0">
                <a:latin typeface="Calibri Light" panose="020F0302020204030204" pitchFamily="34" charset="0"/>
                <a:cs typeface="Calibri Light" panose="020F0302020204030204" pitchFamily="34" charset="0"/>
              </a:rPr>
              <a:t>The acclaimed Filipino American author and professor </a:t>
            </a:r>
            <a:r>
              <a:rPr lang="en-US" sz="1900" dirty="0" err="1">
                <a:latin typeface="Calibri Light" panose="020F0302020204030204" pitchFamily="34" charset="0"/>
                <a:cs typeface="Calibri Light" panose="020F0302020204030204" pitchFamily="34" charset="0"/>
              </a:rPr>
              <a:t>Bienvenido</a:t>
            </a:r>
            <a:r>
              <a:rPr lang="en-US" sz="1900" dirty="0">
                <a:latin typeface="Calibri Light" panose="020F0302020204030204" pitchFamily="34" charset="0"/>
                <a:cs typeface="Calibri Light" panose="020F0302020204030204" pitchFamily="34" charset="0"/>
              </a:rPr>
              <a:t> N. Santos wrote about the Manila House. In Santos’s anthology, </a:t>
            </a:r>
            <a:r>
              <a:rPr lang="en-US" sz="1900" i="1" dirty="0">
                <a:latin typeface="Calibri Light" panose="020F0302020204030204" pitchFamily="34" charset="0"/>
                <a:cs typeface="Calibri Light" panose="020F0302020204030204" pitchFamily="34" charset="0"/>
              </a:rPr>
              <a:t>You Lovely People </a:t>
            </a:r>
            <a:r>
              <a:rPr lang="en-US" sz="1900" dirty="0">
                <a:latin typeface="Calibri Light" panose="020F0302020204030204" pitchFamily="34" charset="0"/>
                <a:cs typeface="Calibri Light" panose="020F0302020204030204" pitchFamily="34" charset="0"/>
              </a:rPr>
              <a:t>(Makati: Bookmark, Inc., 1991), a collection of stories written while living in Washington, one story is called “Manila House.” The story is reprinted in his anthology</a:t>
            </a:r>
            <a:r>
              <a:rPr lang="en-US" sz="1900" i="1" dirty="0">
                <a:latin typeface="Calibri Light" panose="020F0302020204030204" pitchFamily="34" charset="0"/>
                <a:cs typeface="Calibri Light" panose="020F0302020204030204" pitchFamily="34" charset="0"/>
              </a:rPr>
              <a:t>, Scent of Apples</a:t>
            </a:r>
            <a:r>
              <a:rPr lang="en-US" sz="1900" dirty="0">
                <a:latin typeface="Calibri Light" panose="020F0302020204030204" pitchFamily="34" charset="0"/>
                <a:cs typeface="Calibri Light" panose="020F0302020204030204" pitchFamily="34" charset="0"/>
              </a:rPr>
              <a:t>, (Seattle: University of Washington Press, 1980), winner of the 1981 American Book Award. </a:t>
            </a:r>
          </a:p>
          <a:p>
            <a:pPr marL="0" indent="0">
              <a:buNone/>
            </a:pPr>
            <a:r>
              <a:rPr lang="en-US" sz="1900" dirty="0">
                <a:latin typeface="Calibri Light" panose="020F0302020204030204" pitchFamily="34" charset="0"/>
                <a:cs typeface="Calibri Light" panose="020F0302020204030204" pitchFamily="34" charset="0"/>
              </a:rPr>
              <a:t>Santos worked as a public information officer of the Philippine government in the 1940s, along with other Philippine Commonwealth officials who were in exile in DC during the war. Peter </a:t>
            </a:r>
            <a:r>
              <a:rPr lang="en-US" sz="1900" dirty="0" err="1">
                <a:latin typeface="Calibri Light" panose="020F0302020204030204" pitchFamily="34" charset="0"/>
                <a:cs typeface="Calibri Light" panose="020F0302020204030204" pitchFamily="34" charset="0"/>
              </a:rPr>
              <a:t>Jamero</a:t>
            </a:r>
            <a:r>
              <a:rPr lang="en-US" sz="1900" dirty="0">
                <a:latin typeface="Calibri Light" panose="020F0302020204030204" pitchFamily="34" charset="0"/>
                <a:cs typeface="Calibri Light" panose="020F0302020204030204" pitchFamily="34" charset="0"/>
              </a:rPr>
              <a:t> in his memoirs, </a:t>
            </a:r>
            <a:r>
              <a:rPr lang="en-US" sz="1900" i="1" dirty="0">
                <a:latin typeface="Calibri Light" panose="020F0302020204030204" pitchFamily="34" charset="0"/>
                <a:cs typeface="Calibri Light" panose="020F0302020204030204" pitchFamily="34" charset="0"/>
              </a:rPr>
              <a:t>Growing Up Brown </a:t>
            </a:r>
            <a:r>
              <a:rPr lang="en-US" sz="1900" dirty="0">
                <a:latin typeface="Calibri Light" panose="020F0302020204030204" pitchFamily="34" charset="0"/>
                <a:cs typeface="Calibri Light" panose="020F0302020204030204" pitchFamily="34" charset="0"/>
              </a:rPr>
              <a:t>(Seattle: University of Washington Press, 2006), recalls attending an event at the Manila House hosted by the Boholano Club, where he was introduced to Santos. Santos in turn, wrote about his first meeting with </a:t>
            </a:r>
            <a:r>
              <a:rPr lang="en-US" sz="1900" dirty="0" err="1">
                <a:latin typeface="Calibri Light" panose="020F0302020204030204" pitchFamily="34" charset="0"/>
                <a:cs typeface="Calibri Light" panose="020F0302020204030204" pitchFamily="34" charset="0"/>
              </a:rPr>
              <a:t>Silverio</a:t>
            </a:r>
            <a:r>
              <a:rPr lang="en-US" sz="1900" dirty="0">
                <a:latin typeface="Calibri Light" panose="020F0302020204030204" pitchFamily="34" charset="0"/>
                <a:cs typeface="Calibri Light" panose="020F0302020204030204" pitchFamily="34" charset="0"/>
              </a:rPr>
              <a:t> </a:t>
            </a:r>
            <a:r>
              <a:rPr lang="en-US" sz="1900" dirty="0" err="1">
                <a:latin typeface="Calibri Light" panose="020F0302020204030204" pitchFamily="34" charset="0"/>
                <a:cs typeface="Calibri Light" panose="020F0302020204030204" pitchFamily="34" charset="0"/>
              </a:rPr>
              <a:t>Madelo</a:t>
            </a:r>
            <a:r>
              <a:rPr lang="en-US" sz="1900" dirty="0">
                <a:latin typeface="Calibri Light" panose="020F0302020204030204" pitchFamily="34" charset="0"/>
                <a:cs typeface="Calibri Light" panose="020F0302020204030204" pitchFamily="34" charset="0"/>
              </a:rPr>
              <a:t>, </a:t>
            </a:r>
            <a:r>
              <a:rPr lang="en-US" sz="1900" dirty="0" err="1">
                <a:latin typeface="Calibri Light" panose="020F0302020204030204" pitchFamily="34" charset="0"/>
                <a:cs typeface="Calibri Light" panose="020F0302020204030204" pitchFamily="34" charset="0"/>
              </a:rPr>
              <a:t>Jamero’s</a:t>
            </a:r>
            <a:r>
              <a:rPr lang="en-US" sz="1900" dirty="0">
                <a:latin typeface="Calibri Light" panose="020F0302020204030204" pitchFamily="34" charset="0"/>
                <a:cs typeface="Calibri Light" panose="020F0302020204030204" pitchFamily="34" charset="0"/>
              </a:rPr>
              <a:t> uncle in his memoir. </a:t>
            </a:r>
            <a:r>
              <a:rPr lang="en-US" sz="1900" i="1" dirty="0">
                <a:latin typeface="Calibri Light" panose="020F0302020204030204" pitchFamily="34" charset="0"/>
                <a:cs typeface="Calibri Light" panose="020F0302020204030204" pitchFamily="34" charset="0"/>
              </a:rPr>
              <a:t>Memory’s Fictions </a:t>
            </a:r>
            <a:r>
              <a:rPr lang="en-US" sz="1900" dirty="0">
                <a:latin typeface="Calibri Light" panose="020F0302020204030204" pitchFamily="34" charset="0"/>
                <a:cs typeface="Calibri Light" panose="020F0302020204030204" pitchFamily="34" charset="0"/>
              </a:rPr>
              <a:t>(Quezon City: New Day Publishers, 1993). It was at the Manila House where they enjoyed a meal of chicken and pork adobo.</a:t>
            </a:r>
          </a:p>
          <a:p>
            <a:pPr marL="0" indent="0">
              <a:buNone/>
            </a:pPr>
            <a:r>
              <a:rPr lang="en-US" sz="1300" dirty="0">
                <a:latin typeface="Calibri Light" panose="020F0302020204030204" pitchFamily="34" charset="0"/>
                <a:cs typeface="Calibri Light" panose="020F0302020204030204" pitchFamily="34" charset="0"/>
              </a:rPr>
              <a:t>Credit: The Philippines on the Potomac Collection</a:t>
            </a:r>
          </a:p>
        </p:txBody>
      </p:sp>
      <p:sp>
        <p:nvSpPr>
          <p:cNvPr id="2" name="TextBox 1">
            <a:extLst>
              <a:ext uri="{FF2B5EF4-FFF2-40B4-BE49-F238E27FC236}">
                <a16:creationId xmlns:a16="http://schemas.microsoft.com/office/drawing/2014/main" id="{2090CCF1-03EE-412E-9FF5-CBB55B223AD6}"/>
              </a:ext>
            </a:extLst>
          </p:cNvPr>
          <p:cNvSpPr txBox="1"/>
          <p:nvPr/>
        </p:nvSpPr>
        <p:spPr>
          <a:xfrm>
            <a:off x="5416469" y="541219"/>
            <a:ext cx="6371849" cy="1200329"/>
          </a:xfrm>
          <a:prstGeom prst="rect">
            <a:avLst/>
          </a:prstGeom>
          <a:noFill/>
        </p:spPr>
        <p:txBody>
          <a:bodyPr wrap="square" rtlCol="0">
            <a:spAutoFit/>
          </a:bodyPr>
          <a:lstStyle/>
          <a:p>
            <a:r>
              <a:rPr lang="en-US" sz="3600" dirty="0" err="1">
                <a:latin typeface="+mj-lt"/>
              </a:rPr>
              <a:t>Bienvenido</a:t>
            </a:r>
            <a:r>
              <a:rPr lang="en-US" sz="3600" dirty="0">
                <a:latin typeface="+mj-lt"/>
              </a:rPr>
              <a:t> Santos and the Manila House</a:t>
            </a:r>
          </a:p>
        </p:txBody>
      </p:sp>
      <p:sp>
        <p:nvSpPr>
          <p:cNvPr id="7" name="Footer Placeholder 2">
            <a:extLst>
              <a:ext uri="{FF2B5EF4-FFF2-40B4-BE49-F238E27FC236}">
                <a16:creationId xmlns:a16="http://schemas.microsoft.com/office/drawing/2014/main" id="{888265AC-D8C4-4C0D-B82D-238655F637AD}"/>
              </a:ext>
            </a:extLst>
          </p:cNvPr>
          <p:cNvSpPr txBox="1">
            <a:spLocks/>
          </p:cNvSpPr>
          <p:nvPr/>
        </p:nvSpPr>
        <p:spPr>
          <a:xfrm>
            <a:off x="304799" y="6356350"/>
            <a:ext cx="1139987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Text from Carandang-Tiongson, </a:t>
            </a:r>
            <a:r>
              <a:rPr lang="en-US" dirty="0" err="1"/>
              <a:t>Titchie</a:t>
            </a:r>
            <a:r>
              <a:rPr lang="en-US" dirty="0"/>
              <a:t>.  “The Manila House in Washington, DC.” Positively Filipino  http://www.positivelyfilipino.com/magazine/the-manila-house-in-washington-dc</a:t>
            </a:r>
          </a:p>
        </p:txBody>
      </p:sp>
    </p:spTree>
    <p:extLst>
      <p:ext uri="{BB962C8B-B14F-4D97-AF65-F5344CB8AC3E}">
        <p14:creationId xmlns:p14="http://schemas.microsoft.com/office/powerpoint/2010/main" val="4265862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4B24D-2391-4B69-8832-3D016FC7BF64}"/>
              </a:ext>
            </a:extLst>
          </p:cNvPr>
          <p:cNvSpPr txBox="1"/>
          <p:nvPr/>
        </p:nvSpPr>
        <p:spPr>
          <a:xfrm>
            <a:off x="155834" y="1795918"/>
            <a:ext cx="6160559" cy="4062651"/>
          </a:xfrm>
          <a:prstGeom prst="rect">
            <a:avLst/>
          </a:prstGeom>
          <a:noFill/>
        </p:spPr>
        <p:txBody>
          <a:bodyPr wrap="square" rtlCol="0">
            <a:spAutoFit/>
          </a:bodyPr>
          <a:lstStyle/>
          <a:p>
            <a:pPr lvl="0"/>
            <a:r>
              <a:rPr lang="en-US" dirty="0">
                <a:solidFill>
                  <a:prstClr val="black"/>
                </a:solidFill>
                <a:latin typeface="Calibri Light" panose="020F0302020204030204" pitchFamily="34" charset="0"/>
                <a:cs typeface="Calibri Light" panose="020F0302020204030204" pitchFamily="34" charset="0"/>
              </a:rPr>
              <a:t>The Manila House Literary Landmark plaque was unveiled in October 2016 at the Embassy of the Philippines in honor of Philippine American History month. A dedication ceremony was held on Saturday, May 6, 2017 at the original site of the former Manila House.</a:t>
            </a:r>
          </a:p>
          <a:p>
            <a:pPr lvl="0"/>
            <a:endParaRPr lang="en-US" dirty="0">
              <a:solidFill>
                <a:prstClr val="black"/>
              </a:solidFill>
              <a:latin typeface="Calibri Light" panose="020F0302020204030204" pitchFamily="34" charset="0"/>
              <a:cs typeface="Calibri Light" panose="020F0302020204030204" pitchFamily="34" charset="0"/>
            </a:endParaRPr>
          </a:p>
          <a:p>
            <a:pPr lvl="0"/>
            <a:r>
              <a:rPr lang="en-US" dirty="0">
                <a:solidFill>
                  <a:prstClr val="black"/>
                </a:solidFill>
                <a:latin typeface="Calibri Light" panose="020F0302020204030204" pitchFamily="34" charset="0"/>
                <a:cs typeface="Calibri Light" panose="020F0302020204030204" pitchFamily="34" charset="0"/>
              </a:rPr>
              <a:t>There are only three other structures designated a Literary Landmark in the District. These are the Founders Library, Howard University (1997); The Jefferson Building, Library of Congress (1998); and the Frederic Douglas National Historic Site (2007). This is also the first time a Literary Landmark was designated in honor of a Filipino-American writer.</a:t>
            </a:r>
          </a:p>
          <a:p>
            <a:pPr lvl="0"/>
            <a:endParaRPr lang="en-US" dirty="0">
              <a:solidFill>
                <a:prstClr val="black"/>
              </a:solidFill>
              <a:latin typeface="Calibri Light" panose="020F0302020204030204" pitchFamily="34" charset="0"/>
              <a:cs typeface="Calibri Light" panose="020F0302020204030204" pitchFamily="34" charset="0"/>
            </a:endParaRPr>
          </a:p>
          <a:p>
            <a:pPr lvl="0"/>
            <a:r>
              <a:rPr lang="en-US" sz="1200" dirty="0">
                <a:solidFill>
                  <a:prstClr val="black"/>
                </a:solidFill>
                <a:latin typeface="Calibri Light" panose="020F0302020204030204" pitchFamily="34" charset="0"/>
                <a:cs typeface="Calibri Light" panose="020F0302020204030204" pitchFamily="34" charset="0"/>
              </a:rPr>
              <a:t>Credit: Manila House Literary Landmark. Location: 2422 K St., N.W., Washington, D.C. (Photo by Rita M. </a:t>
            </a:r>
            <a:r>
              <a:rPr lang="en-US" sz="1200" dirty="0" err="1">
                <a:solidFill>
                  <a:prstClr val="black"/>
                </a:solidFill>
                <a:latin typeface="Calibri Light" panose="020F0302020204030204" pitchFamily="34" charset="0"/>
                <a:cs typeface="Calibri Light" panose="020F0302020204030204" pitchFamily="34" charset="0"/>
              </a:rPr>
              <a:t>Cacas</a:t>
            </a:r>
            <a:r>
              <a:rPr lang="en-US" sz="1200" dirty="0">
                <a:solidFill>
                  <a:prstClr val="black"/>
                </a:solidFill>
                <a:latin typeface="Calibri Light" panose="020F0302020204030204" pitchFamily="34" charset="0"/>
                <a:cs typeface="Calibri Light" panose="020F03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1F07742F-A3F1-4CDA-BFCB-3272297333BB}"/>
              </a:ext>
            </a:extLst>
          </p:cNvPr>
          <p:cNvPicPr>
            <a:picLocks noChangeAspect="1"/>
          </p:cNvPicPr>
          <p:nvPr/>
        </p:nvPicPr>
        <p:blipFill>
          <a:blip r:embed="rId2"/>
          <a:stretch>
            <a:fillRect/>
          </a:stretch>
        </p:blipFill>
        <p:spPr>
          <a:xfrm>
            <a:off x="6798367" y="1644947"/>
            <a:ext cx="5237799" cy="4216429"/>
          </a:xfrm>
          <a:prstGeom prst="rect">
            <a:avLst/>
          </a:prstGeom>
        </p:spPr>
      </p:pic>
      <p:sp>
        <p:nvSpPr>
          <p:cNvPr id="6" name="TextBox 5">
            <a:extLst>
              <a:ext uri="{FF2B5EF4-FFF2-40B4-BE49-F238E27FC236}">
                <a16:creationId xmlns:a16="http://schemas.microsoft.com/office/drawing/2014/main" id="{03A99278-DA25-4EBC-8C0C-C43E0660FFFB}"/>
              </a:ext>
            </a:extLst>
          </p:cNvPr>
          <p:cNvSpPr txBox="1"/>
          <p:nvPr/>
        </p:nvSpPr>
        <p:spPr>
          <a:xfrm>
            <a:off x="155834" y="985364"/>
            <a:ext cx="6642531" cy="646331"/>
          </a:xfrm>
          <a:prstGeom prst="rect">
            <a:avLst/>
          </a:prstGeom>
          <a:noFill/>
        </p:spPr>
        <p:txBody>
          <a:bodyPr wrap="square" rtlCol="0">
            <a:spAutoFit/>
          </a:bodyPr>
          <a:lstStyle/>
          <a:p>
            <a:r>
              <a:rPr lang="en-US" sz="3600" dirty="0"/>
              <a:t>Manila House, a Literary Landmark</a:t>
            </a:r>
          </a:p>
        </p:txBody>
      </p:sp>
      <p:sp>
        <p:nvSpPr>
          <p:cNvPr id="7" name="Footer Placeholder 2">
            <a:extLst>
              <a:ext uri="{FF2B5EF4-FFF2-40B4-BE49-F238E27FC236}">
                <a16:creationId xmlns:a16="http://schemas.microsoft.com/office/drawing/2014/main" id="{46B38BEE-B74F-4E28-8CC9-06DACD35B451}"/>
              </a:ext>
            </a:extLst>
          </p:cNvPr>
          <p:cNvSpPr>
            <a:spLocks noGrp="1"/>
          </p:cNvSpPr>
          <p:nvPr>
            <p:ph type="ftr" sz="quarter" idx="11"/>
          </p:nvPr>
        </p:nvSpPr>
        <p:spPr>
          <a:xfrm>
            <a:off x="304799" y="6356350"/>
            <a:ext cx="11399877" cy="365125"/>
          </a:xfrm>
        </p:spPr>
        <p:txBody>
          <a:bodyPr/>
          <a:lstStyle/>
          <a:p>
            <a:pPr algn="l"/>
            <a:r>
              <a:rPr lang="en-US" dirty="0"/>
              <a:t>Text from Carandang-Tiongson, </a:t>
            </a:r>
            <a:r>
              <a:rPr lang="en-US" dirty="0" err="1"/>
              <a:t>Titchie</a:t>
            </a:r>
            <a:r>
              <a:rPr lang="en-US" dirty="0"/>
              <a:t>.  “The Manila House in Washington, DC.” Positively Filipino  http://www.positivelyfilipino.com/magazine/the-manila-house-in-washington-dc</a:t>
            </a:r>
          </a:p>
        </p:txBody>
      </p:sp>
    </p:spTree>
    <p:extLst>
      <p:ext uri="{BB962C8B-B14F-4D97-AF65-F5344CB8AC3E}">
        <p14:creationId xmlns:p14="http://schemas.microsoft.com/office/powerpoint/2010/main" val="3997330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E96AF5-E880-492D-94E9-5733B50A3E86}"/>
              </a:ext>
            </a:extLst>
          </p:cNvPr>
          <p:cNvSpPr/>
          <p:nvPr/>
        </p:nvSpPr>
        <p:spPr>
          <a:xfrm>
            <a:off x="384313" y="919163"/>
            <a:ext cx="11423373" cy="3693319"/>
          </a:xfrm>
          <a:prstGeom prst="rect">
            <a:avLst/>
          </a:prstGeom>
        </p:spPr>
        <p:txBody>
          <a:bodyPr wrap="square">
            <a:spAutoFit/>
          </a:bodyPr>
          <a:lstStyle/>
          <a:p>
            <a:r>
              <a:rPr lang="en-US" dirty="0">
                <a:latin typeface="Calibri Light" panose="020F0302020204030204" pitchFamily="34" charset="0"/>
                <a:cs typeface="Calibri Light" panose="020F0302020204030204" pitchFamily="34" charset="0"/>
              </a:rPr>
              <a:t>References</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Carandang-Tiongson, </a:t>
            </a:r>
            <a:r>
              <a:rPr lang="en-US" dirty="0" err="1">
                <a:latin typeface="Calibri Light" panose="020F0302020204030204" pitchFamily="34" charset="0"/>
                <a:cs typeface="Calibri Light" panose="020F0302020204030204" pitchFamily="34" charset="0"/>
              </a:rPr>
              <a:t>Titchie</a:t>
            </a:r>
            <a:r>
              <a:rPr lang="en-US" dirty="0">
                <a:latin typeface="Calibri Light" panose="020F0302020204030204" pitchFamily="34" charset="0"/>
                <a:cs typeface="Calibri Light" panose="020F0302020204030204" pitchFamily="34" charset="0"/>
              </a:rPr>
              <a:t>.  “The Manila House in Washington, DC.” Positively Filipino  http://www.positivelyfilipino.com/magazine/the-manila-house-in-washington-dc (July 30, 2018)</a:t>
            </a:r>
          </a:p>
          <a:p>
            <a:endParaRPr lang="en-US" dirty="0">
              <a:latin typeface="Calibri Light" panose="020F0302020204030204" pitchFamily="34" charset="0"/>
              <a:cs typeface="Calibri Light" panose="020F0302020204030204" pitchFamily="34" charset="0"/>
            </a:endParaRPr>
          </a:p>
          <a:p>
            <a:r>
              <a:rPr lang="en-US" dirty="0" err="1">
                <a:latin typeface="Calibri Light" panose="020F0302020204030204" pitchFamily="34" charset="0"/>
                <a:cs typeface="Calibri Light" panose="020F0302020204030204" pitchFamily="34" charset="0"/>
              </a:rPr>
              <a:t>Jamero</a:t>
            </a:r>
            <a:r>
              <a:rPr lang="en-US" dirty="0">
                <a:latin typeface="Calibri Light" panose="020F0302020204030204" pitchFamily="34" charset="0"/>
                <a:cs typeface="Calibri Light" panose="020F0302020204030204" pitchFamily="34" charset="0"/>
              </a:rPr>
              <a:t>, Peter. Growing Up Brown: Memoirs of a Filipino American. Seattle and London: University of Washington Press, 2006.</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Santos, </a:t>
            </a:r>
            <a:r>
              <a:rPr lang="en-US" dirty="0" err="1">
                <a:latin typeface="Calibri Light" panose="020F0302020204030204" pitchFamily="34" charset="0"/>
                <a:cs typeface="Calibri Light" panose="020F0302020204030204" pitchFamily="34" charset="0"/>
              </a:rPr>
              <a:t>Bienvenido</a:t>
            </a:r>
            <a:r>
              <a:rPr lang="en-US" dirty="0">
                <a:latin typeface="Calibri Light" panose="020F0302020204030204" pitchFamily="34" charset="0"/>
                <a:cs typeface="Calibri Light" panose="020F0302020204030204" pitchFamily="34" charset="0"/>
              </a:rPr>
              <a:t>. “Manila House” in B. Santos, You Lovely People. Makati: Bookmark, Inc., 1991.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Santos, </a:t>
            </a:r>
            <a:r>
              <a:rPr lang="en-US" dirty="0" err="1">
                <a:latin typeface="Calibri Light" panose="020F0302020204030204" pitchFamily="34" charset="0"/>
                <a:cs typeface="Calibri Light" panose="020F0302020204030204" pitchFamily="34" charset="0"/>
              </a:rPr>
              <a:t>Bienvenido</a:t>
            </a:r>
            <a:r>
              <a:rPr lang="en-US" dirty="0">
                <a:latin typeface="Calibri Light" panose="020F0302020204030204" pitchFamily="34" charset="0"/>
                <a:cs typeface="Calibri Light" panose="020F0302020204030204" pitchFamily="34" charset="0"/>
              </a:rPr>
              <a:t>. Memories Fictions. Quezon City: New Day Publishers, 1993.</a:t>
            </a:r>
          </a:p>
          <a:p>
            <a:endParaRPr lang="en-US" dirty="0">
              <a:latin typeface="Calibri Light" panose="020F0302020204030204" pitchFamily="34" charset="0"/>
              <a:cs typeface="Calibri Light" panose="020F0302020204030204" pitchFamily="34" charset="0"/>
            </a:endParaRPr>
          </a:p>
          <a:p>
            <a:endParaRPr lang="en-US" dirty="0"/>
          </a:p>
        </p:txBody>
      </p:sp>
      <p:sp>
        <p:nvSpPr>
          <p:cNvPr id="3" name="Footer Placeholder 2">
            <a:extLst>
              <a:ext uri="{FF2B5EF4-FFF2-40B4-BE49-F238E27FC236}">
                <a16:creationId xmlns:a16="http://schemas.microsoft.com/office/drawing/2014/main" id="{70CC986A-5C73-4366-9CFE-7037AD0FFB47}"/>
              </a:ext>
            </a:extLst>
          </p:cNvPr>
          <p:cNvSpPr>
            <a:spLocks noGrp="1"/>
          </p:cNvSpPr>
          <p:nvPr>
            <p:ph type="ftr" sz="quarter" idx="11"/>
          </p:nvPr>
        </p:nvSpPr>
        <p:spPr>
          <a:xfrm>
            <a:off x="304799" y="6356350"/>
            <a:ext cx="11399877" cy="365125"/>
          </a:xfrm>
        </p:spPr>
        <p:txBody>
          <a:bodyPr/>
          <a:lstStyle/>
          <a:p>
            <a:pPr algn="l"/>
            <a:endParaRPr lang="en-US" dirty="0"/>
          </a:p>
        </p:txBody>
      </p:sp>
    </p:spTree>
    <p:extLst>
      <p:ext uri="{BB962C8B-B14F-4D97-AF65-F5344CB8AC3E}">
        <p14:creationId xmlns:p14="http://schemas.microsoft.com/office/powerpoint/2010/main" val="2553861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Galo Ocampo</a:t>
            </a:r>
          </a:p>
        </p:txBody>
      </p:sp>
      <p:sp>
        <p:nvSpPr>
          <p:cNvPr id="3" name="Text Placeholder 2"/>
          <p:cNvSpPr>
            <a:spLocks noGrp="1"/>
          </p:cNvSpPr>
          <p:nvPr>
            <p:ph type="body" idx="1"/>
          </p:nvPr>
        </p:nvSpPr>
        <p:spPr/>
        <p:txBody>
          <a:bodyPr/>
          <a:lstStyle/>
          <a:p>
            <a:r>
              <a:rPr lang="en-US" dirty="0"/>
              <a:t>Painter, Soldier, Civil Servant, Arlington Resident</a:t>
            </a:r>
          </a:p>
        </p:txBody>
      </p:sp>
    </p:spTree>
    <p:extLst>
      <p:ext uri="{BB962C8B-B14F-4D97-AF65-F5344CB8AC3E}">
        <p14:creationId xmlns:p14="http://schemas.microsoft.com/office/powerpoint/2010/main" val="240616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A3009-066C-4DEF-A34B-C88210A6139C}"/>
              </a:ext>
            </a:extLst>
          </p:cNvPr>
          <p:cNvSpPr>
            <a:spLocks noGrp="1"/>
          </p:cNvSpPr>
          <p:nvPr>
            <p:ph sz="half" idx="1"/>
          </p:nvPr>
        </p:nvSpPr>
        <p:spPr>
          <a:xfrm>
            <a:off x="583096" y="477079"/>
            <a:ext cx="5671930" cy="5579165"/>
          </a:xfrm>
        </p:spPr>
        <p:txBody>
          <a:bodyPr/>
          <a:lstStyle/>
          <a:p>
            <a:pPr marL="0" indent="0">
              <a:buNone/>
            </a:pPr>
            <a:r>
              <a:rPr lang="en-US" sz="3600" dirty="0">
                <a:latin typeface="Calibri Light" panose="020F0302020204030204" pitchFamily="34" charset="0"/>
                <a:cs typeface="Calibri Light" panose="020F0302020204030204" pitchFamily="34" charset="0"/>
              </a:rPr>
              <a:t>Galo Ocampo, Artist</a:t>
            </a:r>
            <a:endParaRPr lang="en-US" sz="2400" dirty="0">
              <a:latin typeface="Calibri" panose="020F0502020204030204" pitchFamily="34" charset="0"/>
              <a:cs typeface="Calibri" panose="020F0502020204030204" pitchFamily="34" charset="0"/>
            </a:endParaRPr>
          </a:p>
          <a:p>
            <a:pPr marL="0" indent="0">
              <a:buNone/>
            </a:pPr>
            <a:r>
              <a:rPr lang="en-US" sz="1800" dirty="0">
                <a:latin typeface="Calibri Light" panose="020F0302020204030204" pitchFamily="34" charset="0"/>
                <a:cs typeface="Calibri Light" panose="020F0302020204030204" pitchFamily="34" charset="0"/>
              </a:rPr>
              <a:t>Galo Ocampo is considered one of the greatest artists in Philippine art history. Ocampo is best known for the Brown Madonna, the first painting ever to depict the blessed Virgin Mary as a Filipino. He was one of the leaders of the modern art movement in the Philippines.  Aside from being a painter, he created and designed enduring national images: the stained glass windows of the historic Manila Cathedral and the Santo Domingo Church and the Philippine coat of arms and presidential seal.</a:t>
            </a:r>
          </a:p>
          <a:p>
            <a:pPr marL="0" indent="0">
              <a:buNone/>
            </a:pPr>
            <a:r>
              <a:rPr lang="en-US" sz="1800" dirty="0">
                <a:latin typeface="Calibri Light" panose="020F0302020204030204" pitchFamily="34" charset="0"/>
                <a:cs typeface="Calibri Light" panose="020F0302020204030204" pitchFamily="34" charset="0"/>
              </a:rPr>
              <a:t> </a:t>
            </a:r>
          </a:p>
          <a:p>
            <a:pPr marL="0" indent="0">
              <a:buNone/>
            </a:pPr>
            <a:r>
              <a:rPr lang="en-US" sz="1800" dirty="0">
                <a:latin typeface="Calibri Light" panose="020F0302020204030204" pitchFamily="34" charset="0"/>
                <a:cs typeface="Calibri Light" panose="020F0302020204030204" pitchFamily="34" charset="0"/>
              </a:rPr>
              <a:t>His achievements were recognized after his death. In 2013, his centennial was celebrated. Guillermo’s </a:t>
            </a:r>
            <a:r>
              <a:rPr lang="en-US" sz="1800" i="1" dirty="0">
                <a:latin typeface="Calibri Light" panose="020F0302020204030204" pitchFamily="34" charset="0"/>
                <a:cs typeface="Calibri Light" panose="020F0302020204030204" pitchFamily="34" charset="0"/>
              </a:rPr>
              <a:t>The Life and Times of Galo Ocampo</a:t>
            </a:r>
            <a:r>
              <a:rPr lang="en-US" sz="1800" dirty="0">
                <a:latin typeface="Calibri Light" panose="020F0302020204030204" pitchFamily="34" charset="0"/>
                <a:cs typeface="Calibri Light" panose="020F0302020204030204" pitchFamily="34" charset="0"/>
              </a:rPr>
              <a:t> was published that same year. In 2015, he was posthumously awarded The Order of </a:t>
            </a:r>
            <a:r>
              <a:rPr lang="en-US" sz="1800" dirty="0" err="1">
                <a:latin typeface="Calibri Light" panose="020F0302020204030204" pitchFamily="34" charset="0"/>
                <a:cs typeface="Calibri Light" panose="020F0302020204030204" pitchFamily="34" charset="0"/>
              </a:rPr>
              <a:t>Lakandula</a:t>
            </a:r>
            <a:r>
              <a:rPr lang="en-US" sz="1800" dirty="0">
                <a:latin typeface="Calibri Light" panose="020F0302020204030204" pitchFamily="34" charset="0"/>
                <a:cs typeface="Calibri Light" panose="020F0302020204030204" pitchFamily="34" charset="0"/>
              </a:rPr>
              <a:t>, one of the highest honors conferred by the Republic of the Philippines. </a:t>
            </a:r>
          </a:p>
          <a:p>
            <a:pPr marL="0" indent="0">
              <a:buNone/>
            </a:pPr>
            <a:endParaRPr lang="en-US" sz="1000" dirty="0">
              <a:latin typeface="Calibri" panose="020F0502020204030204" pitchFamily="34" charset="0"/>
              <a:cs typeface="Calibri" panose="020F0502020204030204" pitchFamily="34" charset="0"/>
            </a:endParaRPr>
          </a:p>
          <a:p>
            <a:pPr marL="0" indent="0">
              <a:buNone/>
            </a:pPr>
            <a:r>
              <a:rPr lang="en-US" sz="1200" dirty="0">
                <a:latin typeface="Calibri" panose="020F0502020204030204" pitchFamily="34" charset="0"/>
                <a:cs typeface="Calibri" panose="020F0502020204030204" pitchFamily="34" charset="0"/>
              </a:rPr>
              <a:t>Photo Credit: The Brown Madonna by Galo Ocampo. Courtesy of Mitch and Dennis Ocampo</a:t>
            </a:r>
          </a:p>
        </p:txBody>
      </p:sp>
      <p:pic>
        <p:nvPicPr>
          <p:cNvPr id="7" name="Content Placeholder 6">
            <a:extLst>
              <a:ext uri="{FF2B5EF4-FFF2-40B4-BE49-F238E27FC236}">
                <a16:creationId xmlns:a16="http://schemas.microsoft.com/office/drawing/2014/main" id="{B986ADA1-1311-4A7F-99E5-B317561A6E5D}"/>
              </a:ext>
            </a:extLst>
          </p:cNvPr>
          <p:cNvPicPr>
            <a:picLocks noGrp="1" noChangeAspect="1"/>
          </p:cNvPicPr>
          <p:nvPr>
            <p:ph sz="half" idx="2"/>
          </p:nvPr>
        </p:nvPicPr>
        <p:blipFill>
          <a:blip r:embed="rId2"/>
          <a:stretch>
            <a:fillRect/>
          </a:stretch>
        </p:blipFill>
        <p:spPr>
          <a:xfrm>
            <a:off x="6811808" y="477079"/>
            <a:ext cx="4100533" cy="5579165"/>
          </a:xfrm>
          <a:prstGeom prst="rect">
            <a:avLst/>
          </a:prstGeom>
        </p:spPr>
      </p:pic>
      <p:sp>
        <p:nvSpPr>
          <p:cNvPr id="2" name="Footer Placeholder 1">
            <a:extLst>
              <a:ext uri="{FF2B5EF4-FFF2-40B4-BE49-F238E27FC236}">
                <a16:creationId xmlns:a16="http://schemas.microsoft.com/office/drawing/2014/main" id="{5BD34BEB-8994-4A12-92D4-B1A4567BDC4A}"/>
              </a:ext>
            </a:extLst>
          </p:cNvPr>
          <p:cNvSpPr>
            <a:spLocks noGrp="1"/>
          </p:cNvSpPr>
          <p:nvPr>
            <p:ph type="ftr" sz="quarter" idx="11"/>
          </p:nvPr>
        </p:nvSpPr>
        <p:spPr>
          <a:xfrm>
            <a:off x="212035" y="6248400"/>
            <a:ext cx="11834191" cy="457200"/>
          </a:xfrm>
        </p:spPr>
        <p:txBody>
          <a:bodyPr/>
          <a:lstStyle/>
          <a:p>
            <a:pPr algn="l">
              <a:defRPr/>
            </a:pPr>
            <a:r>
              <a:rPr lang="en-US" altLang="en-US" sz="1200" dirty="0">
                <a:latin typeface="Calibri Light" panose="020F0302020204030204" pitchFamily="34" charset="0"/>
                <a:cs typeface="Calibri Light" panose="020F0302020204030204" pitchFamily="34" charset="0"/>
              </a:rPr>
              <a:t>Text from Carandang-Tiongson, </a:t>
            </a:r>
            <a:r>
              <a:rPr lang="en-US" altLang="en-US" sz="1200" dirty="0" err="1">
                <a:latin typeface="Calibri Light" panose="020F0302020204030204" pitchFamily="34" charset="0"/>
                <a:cs typeface="Calibri Light" panose="020F0302020204030204" pitchFamily="34" charset="0"/>
              </a:rPr>
              <a:t>Titchie</a:t>
            </a:r>
            <a:r>
              <a:rPr lang="en-US" altLang="en-US" sz="1200" dirty="0">
                <a:latin typeface="Calibri Light" panose="020F0302020204030204" pitchFamily="34" charset="0"/>
                <a:cs typeface="Calibri Light" panose="020F0302020204030204" pitchFamily="34" charset="0"/>
              </a:rPr>
              <a:t> "Galo's Road: The Journeys of an Arlington Resident http://www.connectionnewspapers.com/news/2018/jul/14/galos-road-journeys-arlington-resident/</a:t>
            </a:r>
          </a:p>
        </p:txBody>
      </p:sp>
    </p:spTree>
    <p:extLst>
      <p:ext uri="{BB962C8B-B14F-4D97-AF65-F5344CB8AC3E}">
        <p14:creationId xmlns:p14="http://schemas.microsoft.com/office/powerpoint/2010/main" val="3979140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A3009-066C-4DEF-A34B-C88210A6139C}"/>
              </a:ext>
            </a:extLst>
          </p:cNvPr>
          <p:cNvSpPr>
            <a:spLocks noGrp="1"/>
          </p:cNvSpPr>
          <p:nvPr>
            <p:ph sz="half" idx="1"/>
          </p:nvPr>
        </p:nvSpPr>
        <p:spPr>
          <a:xfrm>
            <a:off x="583095" y="477079"/>
            <a:ext cx="6334539" cy="5579165"/>
          </a:xfrm>
        </p:spPr>
        <p:txBody>
          <a:bodyPr/>
          <a:lstStyle/>
          <a:p>
            <a:pPr marL="0" indent="0">
              <a:buNone/>
            </a:pPr>
            <a:r>
              <a:rPr lang="en-US" sz="3600" dirty="0">
                <a:latin typeface="Calibri Light" panose="020F0302020204030204" pitchFamily="34" charset="0"/>
                <a:cs typeface="Calibri Light" panose="020F0302020204030204" pitchFamily="34" charset="0"/>
              </a:rPr>
              <a:t>Galo Ocampo, Soldier and Spy</a:t>
            </a:r>
            <a:endParaRPr lang="en-US" sz="2400" dirty="0">
              <a:latin typeface="Calibri Light" panose="020F0302020204030204" pitchFamily="34" charset="0"/>
              <a:cs typeface="Calibri Light" panose="020F0302020204030204" pitchFamily="34" charset="0"/>
            </a:endParaRPr>
          </a:p>
          <a:p>
            <a:pPr marL="0" indent="0">
              <a:buNone/>
            </a:pPr>
            <a:endParaRPr lang="en-US" sz="1800" dirty="0">
              <a:latin typeface="Calibri Light" panose="020F0302020204030204" pitchFamily="34" charset="0"/>
              <a:cs typeface="Calibri Light" panose="020F0302020204030204" pitchFamily="34" charset="0"/>
            </a:endParaRPr>
          </a:p>
          <a:p>
            <a:pPr marL="0" indent="0">
              <a:buNone/>
            </a:pPr>
            <a:r>
              <a:rPr lang="en-US" sz="1800" dirty="0">
                <a:latin typeface="Calibri Light" panose="020F0302020204030204" pitchFamily="34" charset="0"/>
                <a:cs typeface="Calibri Light" panose="020F0302020204030204" pitchFamily="34" charset="0"/>
              </a:rPr>
              <a:t>He did covert work for the United States Army Forces in the Far East (USAFFE) during World War II. A fascinating account of his spy work is documented in his biography, </a:t>
            </a:r>
            <a:r>
              <a:rPr lang="en-US" sz="1800" i="1" dirty="0">
                <a:latin typeface="Calibri Light" panose="020F0302020204030204" pitchFamily="34" charset="0"/>
                <a:cs typeface="Calibri Light" panose="020F0302020204030204" pitchFamily="34" charset="0"/>
              </a:rPr>
              <a:t>The Life and Times of Galo Ocampo</a:t>
            </a:r>
            <a:r>
              <a:rPr lang="en-US" sz="1800" dirty="0">
                <a:latin typeface="Calibri Light" panose="020F0302020204030204" pitchFamily="34" charset="0"/>
                <a:cs typeface="Calibri Light" panose="020F0302020204030204" pitchFamily="34" charset="0"/>
              </a:rPr>
              <a:t>, written by Alice Guillermo, the renowned writer and art critic. In 1943, Ocampo was inducted as a First Lieutenant of the Lapham Guerilla Unit under Captain Albert Hendrickson. He worked undercover in Manila as an art director of a theater group. </a:t>
            </a:r>
          </a:p>
          <a:p>
            <a:pPr marL="0" indent="0">
              <a:buNone/>
            </a:pPr>
            <a:endParaRPr lang="en-US" sz="1800" dirty="0">
              <a:latin typeface="Calibri Light" panose="020F0302020204030204" pitchFamily="34" charset="0"/>
              <a:cs typeface="Calibri Light" panose="020F0302020204030204" pitchFamily="34" charset="0"/>
            </a:endParaRPr>
          </a:p>
          <a:p>
            <a:pPr marL="0" indent="0">
              <a:buNone/>
            </a:pPr>
            <a:r>
              <a:rPr lang="en-US" sz="1800" dirty="0">
                <a:latin typeface="Calibri Light" panose="020F0302020204030204" pitchFamily="34" charset="0"/>
                <a:cs typeface="Calibri Light" panose="020F0302020204030204" pitchFamily="34" charset="0"/>
              </a:rPr>
              <a:t>Galo Ocampo died on September 12, 1985. He was buried at the Arlington Memorial Cemetery with full military honors befitting his rank as a US Army Captain. </a:t>
            </a:r>
          </a:p>
          <a:p>
            <a:pPr marL="0" indent="0">
              <a:buNone/>
            </a:pPr>
            <a:endParaRPr lang="en-US" sz="12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rPr>
              <a:t>Photo Credit: Captain Galo Ocampo Courtesy of Mitch Ocampo</a:t>
            </a:r>
          </a:p>
        </p:txBody>
      </p:sp>
      <p:pic>
        <p:nvPicPr>
          <p:cNvPr id="7" name="Content Placeholder 6">
            <a:extLst>
              <a:ext uri="{FF2B5EF4-FFF2-40B4-BE49-F238E27FC236}">
                <a16:creationId xmlns:a16="http://schemas.microsoft.com/office/drawing/2014/main" id="{074A6318-14D2-4C2F-AB6E-81D5B2DCF99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75148" y="371061"/>
            <a:ext cx="3512910" cy="5724939"/>
          </a:xfrm>
        </p:spPr>
      </p:pic>
      <p:sp>
        <p:nvSpPr>
          <p:cNvPr id="4" name="Footer Placeholder 1">
            <a:extLst>
              <a:ext uri="{FF2B5EF4-FFF2-40B4-BE49-F238E27FC236}">
                <a16:creationId xmlns:a16="http://schemas.microsoft.com/office/drawing/2014/main" id="{AF0239AE-5F1E-410E-9FC2-09DAEA2924D3}"/>
              </a:ext>
            </a:extLst>
          </p:cNvPr>
          <p:cNvSpPr>
            <a:spLocks noGrp="1"/>
          </p:cNvSpPr>
          <p:nvPr>
            <p:ph type="ftr" sz="quarter" idx="11"/>
          </p:nvPr>
        </p:nvSpPr>
        <p:spPr>
          <a:xfrm>
            <a:off x="212035" y="6248400"/>
            <a:ext cx="11834191" cy="457200"/>
          </a:xfrm>
        </p:spPr>
        <p:txBody>
          <a:bodyPr/>
          <a:lstStyle/>
          <a:p>
            <a:pPr algn="l">
              <a:defRPr/>
            </a:pPr>
            <a:r>
              <a:rPr lang="en-US" altLang="en-US" sz="1200" dirty="0">
                <a:latin typeface="Calibri Light" panose="020F0302020204030204" pitchFamily="34" charset="0"/>
                <a:cs typeface="Calibri Light" panose="020F0302020204030204" pitchFamily="34" charset="0"/>
              </a:rPr>
              <a:t>Text from Carandang-Tiongson, </a:t>
            </a:r>
            <a:r>
              <a:rPr lang="en-US" altLang="en-US" sz="1200" dirty="0" err="1">
                <a:latin typeface="Calibri Light" panose="020F0302020204030204" pitchFamily="34" charset="0"/>
                <a:cs typeface="Calibri Light" panose="020F0302020204030204" pitchFamily="34" charset="0"/>
              </a:rPr>
              <a:t>Titchie</a:t>
            </a:r>
            <a:r>
              <a:rPr lang="en-US" altLang="en-US" sz="1200" dirty="0">
                <a:latin typeface="Calibri Light" panose="020F0302020204030204" pitchFamily="34" charset="0"/>
                <a:cs typeface="Calibri Light" panose="020F0302020204030204" pitchFamily="34" charset="0"/>
              </a:rPr>
              <a:t> "Galo's Road: The Journeys of an Arlington Resident http://www.connectionnewspapers.com/news/2018/jul/14/galos-road-journeys-arlington-resident/</a:t>
            </a:r>
          </a:p>
        </p:txBody>
      </p:sp>
    </p:spTree>
    <p:extLst>
      <p:ext uri="{BB962C8B-B14F-4D97-AF65-F5344CB8AC3E}">
        <p14:creationId xmlns:p14="http://schemas.microsoft.com/office/powerpoint/2010/main" val="1618045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A3009-066C-4DEF-A34B-C88210A6139C}"/>
              </a:ext>
            </a:extLst>
          </p:cNvPr>
          <p:cNvSpPr>
            <a:spLocks noGrp="1"/>
          </p:cNvSpPr>
          <p:nvPr>
            <p:ph sz="half" idx="1"/>
          </p:nvPr>
        </p:nvSpPr>
        <p:spPr>
          <a:xfrm>
            <a:off x="583096" y="477079"/>
            <a:ext cx="5671930" cy="5579165"/>
          </a:xfrm>
        </p:spPr>
        <p:txBody>
          <a:bodyPr/>
          <a:lstStyle/>
          <a:p>
            <a:pPr marL="0" indent="0">
              <a:buNone/>
            </a:pPr>
            <a:r>
              <a:rPr lang="en-US" sz="3600" dirty="0">
                <a:latin typeface="Calibri Light" panose="020F0302020204030204" pitchFamily="34" charset="0"/>
                <a:cs typeface="Calibri Light" panose="020F0302020204030204" pitchFamily="34" charset="0"/>
              </a:rPr>
              <a:t>Galo </a:t>
            </a:r>
            <a:r>
              <a:rPr lang="en-US" sz="3600" dirty="0" err="1">
                <a:latin typeface="Calibri Light" panose="020F0302020204030204" pitchFamily="34" charset="0"/>
                <a:cs typeface="Calibri Light" panose="020F0302020204030204" pitchFamily="34" charset="0"/>
              </a:rPr>
              <a:t>Ocampo</a:t>
            </a:r>
            <a:r>
              <a:rPr lang="en-US" sz="3600" dirty="0">
                <a:latin typeface="Calibri Light" panose="020F0302020204030204" pitchFamily="34" charset="0"/>
                <a:cs typeface="Calibri Light" panose="020F0302020204030204" pitchFamily="34" charset="0"/>
              </a:rPr>
              <a:t>, Civil Servant</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r>
              <a:rPr lang="en-US" sz="1800" dirty="0">
                <a:latin typeface="Calibri Light" panose="020F0302020204030204" pitchFamily="34" charset="0"/>
                <a:cs typeface="Calibri Light" panose="020F0302020204030204" pitchFamily="34" charset="0"/>
              </a:rPr>
              <a:t>After the war, Ocampo lived in New York. He worked for General Carlos P. Romulo who was then the Philippine representative to the United Nations. (Gen. Romulo later served as President of the United Nations General Assembly from 1949 to 1950). Ocampo also stayed briefly in Washington, DC to study heraldry (the system by which coats of arms and other armorial bearings are devised, described, and regulated) at the U.S. War Department and numismatics (the study of coins and paper currency) at the U.S. Bureau of Engraving. </a:t>
            </a:r>
          </a:p>
          <a:p>
            <a:pPr marL="0" indent="0">
              <a:buNone/>
            </a:pPr>
            <a:endParaRPr lang="en-US" sz="1800" dirty="0">
              <a:latin typeface="Calibri Light" panose="020F0302020204030204" pitchFamily="34" charset="0"/>
              <a:cs typeface="Calibri Light" panose="020F0302020204030204" pitchFamily="34" charset="0"/>
            </a:endParaRPr>
          </a:p>
          <a:p>
            <a:pPr marL="0" indent="0">
              <a:buNone/>
            </a:pPr>
            <a:endParaRPr lang="en-US" sz="18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rPr>
              <a:t>Photo Credit: Courtesy of Mitch Ocampo</a:t>
            </a:r>
          </a:p>
        </p:txBody>
      </p:sp>
      <p:pic>
        <p:nvPicPr>
          <p:cNvPr id="6" name="Content Placeholder 5">
            <a:extLst>
              <a:ext uri="{FF2B5EF4-FFF2-40B4-BE49-F238E27FC236}">
                <a16:creationId xmlns:a16="http://schemas.microsoft.com/office/drawing/2014/main" id="{EED1C2DF-FBC6-4778-8F06-DF8B6CCA80A1}"/>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rot="5400000">
            <a:off x="6492184" y="1179444"/>
            <a:ext cx="5618921" cy="4214191"/>
          </a:xfrm>
        </p:spPr>
      </p:pic>
      <p:sp>
        <p:nvSpPr>
          <p:cNvPr id="4" name="Footer Placeholder 1">
            <a:extLst>
              <a:ext uri="{FF2B5EF4-FFF2-40B4-BE49-F238E27FC236}">
                <a16:creationId xmlns:a16="http://schemas.microsoft.com/office/drawing/2014/main" id="{8A343799-B09D-4E80-91A7-54A508A13DDD}"/>
              </a:ext>
            </a:extLst>
          </p:cNvPr>
          <p:cNvSpPr>
            <a:spLocks noGrp="1"/>
          </p:cNvSpPr>
          <p:nvPr>
            <p:ph type="ftr" sz="quarter" idx="11"/>
          </p:nvPr>
        </p:nvSpPr>
        <p:spPr>
          <a:xfrm>
            <a:off x="212035" y="6248400"/>
            <a:ext cx="11834191" cy="457200"/>
          </a:xfrm>
        </p:spPr>
        <p:txBody>
          <a:bodyPr/>
          <a:lstStyle/>
          <a:p>
            <a:pPr algn="l">
              <a:defRPr/>
            </a:pPr>
            <a:r>
              <a:rPr lang="en-US" altLang="en-US" sz="1200" dirty="0">
                <a:latin typeface="Calibri Light" panose="020F0302020204030204" pitchFamily="34" charset="0"/>
                <a:cs typeface="Calibri Light" panose="020F0302020204030204" pitchFamily="34" charset="0"/>
              </a:rPr>
              <a:t>Text from Carandang-Tiongson, </a:t>
            </a:r>
            <a:r>
              <a:rPr lang="en-US" altLang="en-US" sz="1200" dirty="0" err="1">
                <a:latin typeface="Calibri Light" panose="020F0302020204030204" pitchFamily="34" charset="0"/>
                <a:cs typeface="Calibri Light" panose="020F0302020204030204" pitchFamily="34" charset="0"/>
              </a:rPr>
              <a:t>Titchie</a:t>
            </a:r>
            <a:r>
              <a:rPr lang="en-US" altLang="en-US" sz="1200" dirty="0">
                <a:latin typeface="Calibri Light" panose="020F0302020204030204" pitchFamily="34" charset="0"/>
                <a:cs typeface="Calibri Light" panose="020F0302020204030204" pitchFamily="34" charset="0"/>
              </a:rPr>
              <a:t> "Galo's Road: The Journeys of an Arlington Resident http://www.connectionnewspapers.com/news/2018/jul/14/galos-road-journeys-arlington-resident/</a:t>
            </a:r>
          </a:p>
        </p:txBody>
      </p:sp>
    </p:spTree>
    <p:extLst>
      <p:ext uri="{BB962C8B-B14F-4D97-AF65-F5344CB8AC3E}">
        <p14:creationId xmlns:p14="http://schemas.microsoft.com/office/powerpoint/2010/main" val="1617707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A3009-066C-4DEF-A34B-C88210A6139C}"/>
              </a:ext>
            </a:extLst>
          </p:cNvPr>
          <p:cNvSpPr>
            <a:spLocks noGrp="1"/>
          </p:cNvSpPr>
          <p:nvPr>
            <p:ph sz="half" idx="1"/>
          </p:nvPr>
        </p:nvSpPr>
        <p:spPr>
          <a:xfrm>
            <a:off x="583096" y="477079"/>
            <a:ext cx="6758608" cy="5579165"/>
          </a:xfrm>
        </p:spPr>
        <p:txBody>
          <a:bodyPr/>
          <a:lstStyle/>
          <a:p>
            <a:pPr marL="0" indent="0">
              <a:buNone/>
            </a:pPr>
            <a:r>
              <a:rPr lang="en-US" sz="3600" dirty="0">
                <a:latin typeface="Calibri Light" panose="020F0302020204030204" pitchFamily="34" charset="0"/>
                <a:cs typeface="Calibri Light" panose="020F0302020204030204" pitchFamily="34" charset="0"/>
              </a:rPr>
              <a:t>Galo </a:t>
            </a:r>
            <a:r>
              <a:rPr lang="en-US" sz="3600" dirty="0" err="1">
                <a:latin typeface="Calibri Light" panose="020F0302020204030204" pitchFamily="34" charset="0"/>
                <a:cs typeface="Calibri Light" panose="020F0302020204030204" pitchFamily="34" charset="0"/>
              </a:rPr>
              <a:t>Ocampo</a:t>
            </a:r>
            <a:r>
              <a:rPr lang="en-US" sz="3600" dirty="0">
                <a:latin typeface="Calibri Light" panose="020F0302020204030204" pitchFamily="34" charset="0"/>
                <a:cs typeface="Calibri Light" panose="020F0302020204030204" pitchFamily="34" charset="0"/>
              </a:rPr>
              <a:t>, Arlington Resident</a:t>
            </a:r>
          </a:p>
          <a:p>
            <a:pPr marL="0" indent="0">
              <a:buNone/>
            </a:pPr>
            <a:endParaRPr lang="en-US" sz="2000" dirty="0">
              <a:latin typeface="Calibri Light" panose="020F0302020204030204" pitchFamily="34" charset="0"/>
              <a:cs typeface="Calibri Light" panose="020F0302020204030204" pitchFamily="34" charset="0"/>
            </a:endParaRPr>
          </a:p>
          <a:p>
            <a:pPr marL="0" indent="0">
              <a:spcBef>
                <a:spcPts val="0"/>
              </a:spcBef>
              <a:buNone/>
            </a:pPr>
            <a:r>
              <a:rPr lang="en-US" sz="1800" dirty="0">
                <a:latin typeface="Calibri Light" panose="020F0302020204030204" pitchFamily="34" charset="0"/>
                <a:cs typeface="Calibri Light" panose="020F0302020204030204" pitchFamily="34" charset="0"/>
              </a:rPr>
              <a:t>In the 1980s, Galo Ocampo was like any other St. Ann Parish member. He and his wife Loretta were devout Catholics and walked a few blocks to St. Ann’s to hear the daily mass. Afterwards, together with friends, they walked the short distance — before I-66 was built — to either the Safeway or McDonald’s on Wilson Boulevard. When he came home, he tended to his garden. He grew eggplants, tomatoes and bittermelon in his backyard. </a:t>
            </a:r>
          </a:p>
          <a:p>
            <a:pPr marL="0" indent="0">
              <a:spcBef>
                <a:spcPts val="0"/>
              </a:spcBef>
              <a:buNone/>
            </a:pPr>
            <a:endParaRPr lang="en-US" sz="1800" dirty="0">
              <a:latin typeface="Calibri Light" panose="020F0302020204030204" pitchFamily="34" charset="0"/>
              <a:cs typeface="Calibri Light" panose="020F0302020204030204" pitchFamily="34" charset="0"/>
            </a:endParaRPr>
          </a:p>
          <a:p>
            <a:pPr marL="0" indent="0">
              <a:spcBef>
                <a:spcPts val="0"/>
              </a:spcBef>
              <a:buNone/>
            </a:pPr>
            <a:r>
              <a:rPr lang="en-US" sz="1800" dirty="0">
                <a:latin typeface="Calibri Light" panose="020F0302020204030204" pitchFamily="34" charset="0"/>
                <a:cs typeface="Calibri Light" panose="020F0302020204030204" pitchFamily="34" charset="0"/>
              </a:rPr>
              <a:t>Painting was very much part of his daily routine, according to his son Mitch Ocampo. After tending to his garden, he then spent the rest of the day painting in almost every room. “He would start one in the upstairs bedroom, he would start one on the porch, then started one in the basement,” Mitch Ocampo recalled. Dennis Ocampo said his father “relished” getting </a:t>
            </a:r>
            <a:r>
              <a:rPr lang="en-US" sz="1800" dirty="0" err="1">
                <a:latin typeface="Calibri Light" panose="020F0302020204030204" pitchFamily="34" charset="0"/>
                <a:cs typeface="Calibri Light" panose="020F0302020204030204" pitchFamily="34" charset="0"/>
              </a:rPr>
              <a:t>Grumbacher</a:t>
            </a:r>
            <a:r>
              <a:rPr lang="en-US" sz="1800" dirty="0">
                <a:latin typeface="Calibri Light" panose="020F0302020204030204" pitchFamily="34" charset="0"/>
                <a:cs typeface="Calibri Light" panose="020F0302020204030204" pitchFamily="34" charset="0"/>
              </a:rPr>
              <a:t> oil paints from a local Arlington store because they were very expensive in the Philippines.</a:t>
            </a:r>
            <a:endParaRPr lang="en-US" sz="2400" dirty="0">
              <a:latin typeface="Calibri Light" panose="020F0302020204030204" pitchFamily="34" charset="0"/>
              <a:cs typeface="Calibri Light" panose="020F0302020204030204" pitchFamily="34" charset="0"/>
            </a:endParaRPr>
          </a:p>
          <a:p>
            <a:pPr marL="0" indent="0">
              <a:buNone/>
            </a:pPr>
            <a:r>
              <a:rPr lang="en-US" sz="1200" dirty="0">
                <a:latin typeface="Calibri Light" panose="020F0302020204030204" pitchFamily="34" charset="0"/>
                <a:cs typeface="Calibri Light" panose="020F0302020204030204" pitchFamily="34" charset="0"/>
              </a:rPr>
              <a:t>Photo Credit: Galo Ocampo Courtesy of Mitch Ocampo</a:t>
            </a:r>
          </a:p>
        </p:txBody>
      </p:sp>
      <p:pic>
        <p:nvPicPr>
          <p:cNvPr id="7" name="Content Placeholder 6">
            <a:extLst>
              <a:ext uri="{FF2B5EF4-FFF2-40B4-BE49-F238E27FC236}">
                <a16:creationId xmlns:a16="http://schemas.microsoft.com/office/drawing/2014/main" id="{52CC9F2A-EA7D-48F5-8982-8A6926183B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3171" y="622852"/>
            <a:ext cx="3668379" cy="5327374"/>
          </a:xfrm>
        </p:spPr>
      </p:pic>
      <p:sp>
        <p:nvSpPr>
          <p:cNvPr id="4" name="Footer Placeholder 1">
            <a:extLst>
              <a:ext uri="{FF2B5EF4-FFF2-40B4-BE49-F238E27FC236}">
                <a16:creationId xmlns:a16="http://schemas.microsoft.com/office/drawing/2014/main" id="{5D1AF456-A6E5-4FC2-A491-442E61832426}"/>
              </a:ext>
            </a:extLst>
          </p:cNvPr>
          <p:cNvSpPr>
            <a:spLocks noGrp="1"/>
          </p:cNvSpPr>
          <p:nvPr>
            <p:ph type="ftr" sz="quarter" idx="11"/>
          </p:nvPr>
        </p:nvSpPr>
        <p:spPr>
          <a:xfrm>
            <a:off x="212035" y="6248400"/>
            <a:ext cx="11834191" cy="457200"/>
          </a:xfrm>
        </p:spPr>
        <p:txBody>
          <a:bodyPr/>
          <a:lstStyle/>
          <a:p>
            <a:pPr algn="l">
              <a:defRPr/>
            </a:pPr>
            <a:r>
              <a:rPr lang="en-US" altLang="en-US" sz="1200" dirty="0">
                <a:latin typeface="Calibri Light" panose="020F0302020204030204" pitchFamily="34" charset="0"/>
                <a:cs typeface="Calibri Light" panose="020F0302020204030204" pitchFamily="34" charset="0"/>
              </a:rPr>
              <a:t>Text from Carandang-Tiongson, </a:t>
            </a:r>
            <a:r>
              <a:rPr lang="en-US" altLang="en-US" sz="1200" dirty="0" err="1">
                <a:latin typeface="Calibri Light" panose="020F0302020204030204" pitchFamily="34" charset="0"/>
                <a:cs typeface="Calibri Light" panose="020F0302020204030204" pitchFamily="34" charset="0"/>
              </a:rPr>
              <a:t>Titchie</a:t>
            </a:r>
            <a:r>
              <a:rPr lang="en-US" altLang="en-US" sz="1200" dirty="0">
                <a:latin typeface="Calibri Light" panose="020F0302020204030204" pitchFamily="34" charset="0"/>
                <a:cs typeface="Calibri Light" panose="020F0302020204030204" pitchFamily="34" charset="0"/>
              </a:rPr>
              <a:t> "Galo's Road: The Journeys of an Arlington Resident http://www.connectionnewspapers.com/news/2018/jul/14/galos-road-journeys-arlington-resident/</a:t>
            </a:r>
          </a:p>
        </p:txBody>
      </p:sp>
    </p:spTree>
    <p:extLst>
      <p:ext uri="{BB962C8B-B14F-4D97-AF65-F5344CB8AC3E}">
        <p14:creationId xmlns:p14="http://schemas.microsoft.com/office/powerpoint/2010/main" val="3999591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22512" y="1565414"/>
            <a:ext cx="5181600" cy="3647660"/>
          </a:xfrm>
        </p:spPr>
        <p:txBody>
          <a:bodyPr>
            <a:normAutofit/>
          </a:bodyPr>
          <a:lstStyle/>
          <a:p>
            <a:pPr marL="0" indent="0">
              <a:lnSpc>
                <a:spcPct val="110000"/>
              </a:lnSpc>
              <a:spcBef>
                <a:spcPts val="0"/>
              </a:spcBef>
              <a:buNone/>
            </a:pPr>
            <a:r>
              <a:rPr lang="en-US" sz="1900" cap="small" dirty="0">
                <a:latin typeface="+mj-lt"/>
              </a:rPr>
              <a:t>The Philippines on the Potomac Project</a:t>
            </a:r>
          </a:p>
          <a:p>
            <a:pPr marL="0" indent="0">
              <a:lnSpc>
                <a:spcPct val="110000"/>
              </a:lnSpc>
              <a:spcBef>
                <a:spcPts val="0"/>
              </a:spcBef>
              <a:buNone/>
            </a:pPr>
            <a:r>
              <a:rPr lang="en-US" sz="1900" dirty="0">
                <a:latin typeface="+mj-lt"/>
                <a:hlinkClick r:id="rId2"/>
              </a:rPr>
              <a:t>popdc.wordpress.com</a:t>
            </a:r>
            <a:endParaRPr lang="en-US" sz="1900" dirty="0">
              <a:latin typeface="+mj-lt"/>
            </a:endParaRPr>
          </a:p>
          <a:p>
            <a:pPr marL="0" indent="0">
              <a:lnSpc>
                <a:spcPct val="110000"/>
              </a:lnSpc>
              <a:spcBef>
                <a:spcPts val="0"/>
              </a:spcBef>
              <a:buNone/>
            </a:pPr>
            <a:endParaRPr lang="en-US" sz="1900" dirty="0">
              <a:latin typeface="+mj-lt"/>
            </a:endParaRPr>
          </a:p>
          <a:p>
            <a:pPr marL="0" indent="0">
              <a:lnSpc>
                <a:spcPct val="110000"/>
              </a:lnSpc>
              <a:spcBef>
                <a:spcPts val="0"/>
              </a:spcBef>
              <a:buNone/>
            </a:pPr>
            <a:r>
              <a:rPr lang="en-US" sz="1900" dirty="0">
                <a:latin typeface="+mj-lt"/>
              </a:rPr>
              <a:t>Features DC sites relevant to Philippine history and culture</a:t>
            </a:r>
          </a:p>
          <a:p>
            <a:pPr>
              <a:lnSpc>
                <a:spcPct val="110000"/>
              </a:lnSpc>
              <a:spcBef>
                <a:spcPts val="0"/>
              </a:spcBef>
            </a:pPr>
            <a:r>
              <a:rPr lang="en-US" sz="1900" dirty="0">
                <a:latin typeface="+mj-lt"/>
              </a:rPr>
              <a:t>museum</a:t>
            </a:r>
          </a:p>
          <a:p>
            <a:pPr>
              <a:lnSpc>
                <a:spcPct val="110000"/>
              </a:lnSpc>
              <a:spcBef>
                <a:spcPts val="0"/>
              </a:spcBef>
            </a:pPr>
            <a:r>
              <a:rPr lang="en-US" sz="1900" dirty="0">
                <a:latin typeface="+mj-lt"/>
              </a:rPr>
              <a:t>residence</a:t>
            </a:r>
          </a:p>
          <a:p>
            <a:pPr>
              <a:lnSpc>
                <a:spcPct val="110000"/>
              </a:lnSpc>
              <a:spcBef>
                <a:spcPts val="0"/>
              </a:spcBef>
            </a:pPr>
            <a:r>
              <a:rPr lang="en-US" sz="1900" dirty="0">
                <a:latin typeface="+mj-lt"/>
              </a:rPr>
              <a:t>school, etc.</a:t>
            </a:r>
          </a:p>
          <a:p>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D6E18-2902-4FD6-8E58-D9C128242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162F9C-08F0-4AA3-98BC-64CF729FAF7F}"/>
              </a:ext>
            </a:extLst>
          </p:cNvPr>
          <p:cNvSpPr txBox="1"/>
          <p:nvPr/>
        </p:nvSpPr>
        <p:spPr>
          <a:xfrm>
            <a:off x="1222512" y="800100"/>
            <a:ext cx="4517888" cy="646331"/>
          </a:xfrm>
          <a:prstGeom prst="rect">
            <a:avLst/>
          </a:prstGeom>
          <a:noFill/>
        </p:spPr>
        <p:txBody>
          <a:bodyPr wrap="square" rtlCol="0">
            <a:spAutoFit/>
          </a:bodyPr>
          <a:lstStyle/>
          <a:p>
            <a:r>
              <a:rPr lang="en-US" sz="3600" dirty="0">
                <a:latin typeface="+mj-lt"/>
              </a:rPr>
              <a:t>Website</a:t>
            </a:r>
          </a:p>
        </p:txBody>
      </p:sp>
      <p:pic>
        <p:nvPicPr>
          <p:cNvPr id="6" name="Picture 5">
            <a:extLst>
              <a:ext uri="{FF2B5EF4-FFF2-40B4-BE49-F238E27FC236}">
                <a16:creationId xmlns:a16="http://schemas.microsoft.com/office/drawing/2014/main" id="{348ACCC6-35B7-4627-BE72-0C8C65CDFE17}"/>
              </a:ext>
            </a:extLst>
          </p:cNvPr>
          <p:cNvPicPr>
            <a:picLocks noChangeAspect="1"/>
          </p:cNvPicPr>
          <p:nvPr/>
        </p:nvPicPr>
        <p:blipFill rotWithShape="1">
          <a:blip r:embed="rId3"/>
          <a:srcRect l="29539" t="14342" r="31461" b="5619"/>
          <a:stretch/>
        </p:blipFill>
        <p:spPr>
          <a:xfrm>
            <a:off x="6359020" y="571500"/>
            <a:ext cx="5013538" cy="5784850"/>
          </a:xfrm>
          <a:prstGeom prst="rect">
            <a:avLst/>
          </a:prstGeom>
        </p:spPr>
      </p:pic>
    </p:spTree>
    <p:extLst>
      <p:ext uri="{BB962C8B-B14F-4D97-AF65-F5344CB8AC3E}">
        <p14:creationId xmlns:p14="http://schemas.microsoft.com/office/powerpoint/2010/main" val="3704816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D769E-FF0D-4F20-8DE5-204E9A18E553}"/>
              </a:ext>
            </a:extLst>
          </p:cNvPr>
          <p:cNvSpPr txBox="1"/>
          <p:nvPr/>
        </p:nvSpPr>
        <p:spPr>
          <a:xfrm>
            <a:off x="1099930" y="503583"/>
            <a:ext cx="10548731" cy="4524315"/>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References</a:t>
            </a:r>
          </a:p>
          <a:p>
            <a:endParaRPr lang="en-US" dirty="0">
              <a:latin typeface="Calibri Light" panose="020F0302020204030204" pitchFamily="34" charset="0"/>
              <a:cs typeface="Calibri Light" panose="020F0302020204030204" pitchFamily="34" charset="0"/>
            </a:endParaRPr>
          </a:p>
          <a:p>
            <a:r>
              <a:rPr lang="en-US" altLang="en-US" dirty="0">
                <a:latin typeface="Calibri Light" panose="020F0302020204030204" pitchFamily="34" charset="0"/>
                <a:cs typeface="Calibri Light" panose="020F0302020204030204" pitchFamily="34" charset="0"/>
              </a:rPr>
              <a:t>Carandang-Tiongson, </a:t>
            </a:r>
            <a:r>
              <a:rPr lang="en-US" altLang="en-US" dirty="0" err="1">
                <a:latin typeface="Calibri Light" panose="020F0302020204030204" pitchFamily="34" charset="0"/>
                <a:cs typeface="Calibri Light" panose="020F0302020204030204" pitchFamily="34" charset="0"/>
              </a:rPr>
              <a:t>Titchie</a:t>
            </a:r>
            <a:r>
              <a:rPr lang="en-US" altLang="en-US" dirty="0">
                <a:latin typeface="Calibri Light" panose="020F0302020204030204" pitchFamily="34" charset="0"/>
                <a:cs typeface="Calibri Light" panose="020F0302020204030204" pitchFamily="34" charset="0"/>
              </a:rPr>
              <a:t> "Galo's Road: The Journeys of an Arlington Resident.” Connection Newspapers http://www.connectionnewspapers.com/news/2018/jul/14/galos-road-journeys-arlington-resident/(July 30, 2018)</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Guillermo, Alice. “The Life and Time of Galo Ocampo.” Philippines: </a:t>
            </a:r>
            <a:r>
              <a:rPr lang="en-US" dirty="0" err="1">
                <a:latin typeface="Calibri Light" panose="020F0302020204030204" pitchFamily="34" charset="0"/>
                <a:cs typeface="Calibri Light" panose="020F0302020204030204" pitchFamily="34" charset="0"/>
              </a:rPr>
              <a:t>McEnrho</a:t>
            </a:r>
            <a:r>
              <a:rPr lang="en-US" dirty="0">
                <a:latin typeface="Calibri Light" panose="020F0302020204030204" pitchFamily="34" charset="0"/>
                <a:cs typeface="Calibri Light" panose="020F0302020204030204" pitchFamily="34" charset="0"/>
              </a:rPr>
              <a:t> Book Publishing, 2013.</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Ocampo. Dennis. Interview by </a:t>
            </a:r>
            <a:r>
              <a:rPr lang="en-US" dirty="0" err="1">
                <a:latin typeface="Calibri Light" panose="020F0302020204030204" pitchFamily="34" charset="0"/>
                <a:cs typeface="Calibri Light" panose="020F0302020204030204" pitchFamily="34" charset="0"/>
              </a:rPr>
              <a:t>Titchie</a:t>
            </a:r>
            <a:r>
              <a:rPr lang="en-US" dirty="0">
                <a:latin typeface="Calibri Light" panose="020F0302020204030204" pitchFamily="34" charset="0"/>
                <a:cs typeface="Calibri Light" panose="020F0302020204030204" pitchFamily="34" charset="0"/>
              </a:rPr>
              <a:t> Carandang-Tiongson. June 15, 2018.</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Ocampo, Mitch. Interview by </a:t>
            </a:r>
            <a:r>
              <a:rPr lang="en-US" dirty="0" err="1">
                <a:latin typeface="Calibri Light" panose="020F0302020204030204" pitchFamily="34" charset="0"/>
                <a:cs typeface="Calibri Light" panose="020F0302020204030204" pitchFamily="34" charset="0"/>
              </a:rPr>
              <a:t>Titchie</a:t>
            </a:r>
            <a:r>
              <a:rPr lang="en-US" dirty="0">
                <a:latin typeface="Calibri Light" panose="020F0302020204030204" pitchFamily="34" charset="0"/>
                <a:cs typeface="Calibri Light" panose="020F0302020204030204" pitchFamily="34" charset="0"/>
              </a:rPr>
              <a:t> Carandang-Tiongson. June 21, 2018.</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Tiongson, Hector  “A Brush with Greatness,” Positively Filipino http://www.positivelyfilipino.com/magazine/a-brush-with-greatness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3" name="Footer Placeholder 1">
            <a:extLst>
              <a:ext uri="{FF2B5EF4-FFF2-40B4-BE49-F238E27FC236}">
                <a16:creationId xmlns:a16="http://schemas.microsoft.com/office/drawing/2014/main" id="{B12AED1B-EA73-49F6-B1A4-18047F84DD8C}"/>
              </a:ext>
            </a:extLst>
          </p:cNvPr>
          <p:cNvSpPr>
            <a:spLocks noGrp="1"/>
          </p:cNvSpPr>
          <p:nvPr>
            <p:ph type="ftr" sz="quarter" idx="11"/>
          </p:nvPr>
        </p:nvSpPr>
        <p:spPr>
          <a:xfrm>
            <a:off x="212035" y="6248400"/>
            <a:ext cx="11834191" cy="457200"/>
          </a:xfrm>
        </p:spPr>
        <p:txBody>
          <a:bodyPr/>
          <a:lstStyle/>
          <a:p>
            <a:pPr algn="l">
              <a:defRPr/>
            </a:pPr>
            <a:endParaRPr lang="en-US" altLang="en-US"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69956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Stewart </a:t>
            </a:r>
            <a:br>
              <a:rPr lang="en-US" dirty="0"/>
            </a:br>
            <a:r>
              <a:rPr lang="en-US" dirty="0"/>
              <a:t>and </a:t>
            </a:r>
            <a:r>
              <a:rPr lang="en-US" dirty="0" err="1"/>
              <a:t>Hadji</a:t>
            </a:r>
            <a:r>
              <a:rPr lang="en-US" dirty="0"/>
              <a:t> </a:t>
            </a:r>
            <a:r>
              <a:rPr lang="en-US" dirty="0" err="1"/>
              <a:t>Gulamu</a:t>
            </a:r>
            <a:r>
              <a:rPr lang="en-US" dirty="0"/>
              <a:t> Rasul </a:t>
            </a:r>
          </a:p>
        </p:txBody>
      </p:sp>
      <p:sp>
        <p:nvSpPr>
          <p:cNvPr id="3" name="Text Placeholder 2"/>
          <p:cNvSpPr>
            <a:spLocks noGrp="1"/>
          </p:cNvSpPr>
          <p:nvPr>
            <p:ph type="body" idx="1"/>
          </p:nvPr>
        </p:nvSpPr>
        <p:spPr/>
        <p:txBody>
          <a:bodyPr/>
          <a:lstStyle/>
          <a:p>
            <a:r>
              <a:rPr lang="en-US" dirty="0"/>
              <a:t>A Love Story</a:t>
            </a:r>
          </a:p>
        </p:txBody>
      </p:sp>
    </p:spTree>
    <p:extLst>
      <p:ext uri="{BB962C8B-B14F-4D97-AF65-F5344CB8AC3E}">
        <p14:creationId xmlns:p14="http://schemas.microsoft.com/office/powerpoint/2010/main" val="2668681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A3009-066C-4DEF-A34B-C88210A6139C}"/>
              </a:ext>
            </a:extLst>
          </p:cNvPr>
          <p:cNvSpPr>
            <a:spLocks noGrp="1"/>
          </p:cNvSpPr>
          <p:nvPr>
            <p:ph sz="half" idx="1"/>
          </p:nvPr>
        </p:nvSpPr>
        <p:spPr>
          <a:xfrm>
            <a:off x="583096" y="477078"/>
            <a:ext cx="6758608" cy="6255025"/>
          </a:xfrm>
        </p:spPr>
        <p:txBody>
          <a:bodyPr/>
          <a:lstStyle/>
          <a:p>
            <a:pPr marL="0" indent="0">
              <a:buNone/>
            </a:pPr>
            <a:r>
              <a:rPr lang="en-US" sz="3600" dirty="0">
                <a:latin typeface="Calibri Light" panose="020F0302020204030204" pitchFamily="34" charset="0"/>
                <a:cs typeface="Calibri Light" panose="020F0302020204030204" pitchFamily="34" charset="0"/>
              </a:rPr>
              <a:t>A Love Story</a:t>
            </a:r>
          </a:p>
          <a:p>
            <a:pPr marL="0" indent="0">
              <a:buNone/>
            </a:pPr>
            <a:endParaRPr lang="en-US" sz="1000" dirty="0">
              <a:latin typeface="Calibri Light" panose="020F0302020204030204" pitchFamily="34" charset="0"/>
              <a:cs typeface="Calibri Light" panose="020F0302020204030204" pitchFamily="34" charset="0"/>
            </a:endParaRPr>
          </a:p>
          <a:p>
            <a:pPr marL="0" indent="0">
              <a:spcBef>
                <a:spcPts val="0"/>
              </a:spcBef>
              <a:buNone/>
            </a:pPr>
            <a:r>
              <a:rPr lang="en-US" sz="1800" dirty="0">
                <a:latin typeface="Calibri Light" panose="020F0302020204030204" pitchFamily="34" charset="0"/>
                <a:cs typeface="Calibri Light" panose="020F0302020204030204" pitchFamily="34" charset="0"/>
              </a:rPr>
              <a:t>Alma Stewart, a member of a prominent family in Virginia married </a:t>
            </a:r>
            <a:r>
              <a:rPr lang="en-US" sz="1800" dirty="0" err="1">
                <a:latin typeface="Calibri Light" panose="020F0302020204030204" pitchFamily="34" charset="0"/>
                <a:cs typeface="Calibri Light" panose="020F0302020204030204" pitchFamily="34" charset="0"/>
              </a:rPr>
              <a:t>Hadji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Gulamu</a:t>
            </a:r>
            <a:r>
              <a:rPr lang="en-US" sz="1800" dirty="0">
                <a:latin typeface="Calibri Light" panose="020F0302020204030204" pitchFamily="34" charset="0"/>
                <a:cs typeface="Calibri Light" panose="020F0302020204030204" pitchFamily="34" charset="0"/>
              </a:rPr>
              <a:t> Rasul of </a:t>
            </a:r>
            <a:r>
              <a:rPr lang="en-US" sz="1800" dirty="0" err="1">
                <a:latin typeface="Calibri Light" panose="020F0302020204030204" pitchFamily="34" charset="0"/>
                <a:cs typeface="Calibri Light" panose="020F0302020204030204" pitchFamily="34" charset="0"/>
              </a:rPr>
              <a:t>Jolo</a:t>
            </a:r>
            <a:r>
              <a:rPr lang="en-US" sz="1800" dirty="0">
                <a:latin typeface="Calibri Light" panose="020F0302020204030204" pitchFamily="34" charset="0"/>
                <a:cs typeface="Calibri Light" panose="020F0302020204030204" pitchFamily="34" charset="0"/>
              </a:rPr>
              <a:t>, the son of Senator </a:t>
            </a:r>
            <a:r>
              <a:rPr lang="en-US" sz="1800" dirty="0" err="1">
                <a:latin typeface="Calibri Light" panose="020F0302020204030204" pitchFamily="34" charset="0"/>
                <a:cs typeface="Calibri Light" panose="020F0302020204030204" pitchFamily="34" charset="0"/>
              </a:rPr>
              <a:t>Hadji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Butu</a:t>
            </a:r>
            <a:r>
              <a:rPr lang="en-US" sz="1800" dirty="0">
                <a:latin typeface="Calibri Light" panose="020F0302020204030204" pitchFamily="34" charset="0"/>
                <a:cs typeface="Calibri Light" panose="020F0302020204030204" pitchFamily="34" charset="0"/>
              </a:rPr>
              <a:t>. They met while </a:t>
            </a:r>
            <a:r>
              <a:rPr lang="en-US" sz="1800" dirty="0" err="1">
                <a:latin typeface="Calibri Light" panose="020F0302020204030204" pitchFamily="34" charset="0"/>
                <a:cs typeface="Calibri Light" panose="020F0302020204030204" pitchFamily="34" charset="0"/>
              </a:rPr>
              <a:t>Gulamu</a:t>
            </a:r>
            <a:r>
              <a:rPr lang="en-US" sz="1800" dirty="0">
                <a:latin typeface="Calibri Light" panose="020F0302020204030204" pitchFamily="34" charset="0"/>
                <a:cs typeface="Calibri Light" panose="020F0302020204030204" pitchFamily="34" charset="0"/>
              </a:rPr>
              <a:t> was a GWU student in the early 1920s.</a:t>
            </a:r>
          </a:p>
          <a:p>
            <a:pPr marL="0" indent="0">
              <a:spcBef>
                <a:spcPts val="0"/>
              </a:spcBef>
              <a:buNone/>
            </a:pPr>
            <a:endParaRPr lang="en-US" sz="1000" dirty="0">
              <a:latin typeface="Calibri Light" panose="020F0302020204030204" pitchFamily="34" charset="0"/>
              <a:cs typeface="Calibri Light" panose="020F0302020204030204" pitchFamily="34" charset="0"/>
            </a:endParaRPr>
          </a:p>
          <a:p>
            <a:pPr marL="0" indent="0">
              <a:spcBef>
                <a:spcPts val="0"/>
              </a:spcBef>
              <a:buNone/>
            </a:pPr>
            <a:r>
              <a:rPr lang="en-US" sz="1800" dirty="0">
                <a:latin typeface="Calibri Light" panose="020F0302020204030204" pitchFamily="34" charset="0"/>
                <a:cs typeface="Calibri Light" panose="020F0302020204030204" pitchFamily="34" charset="0"/>
              </a:rPr>
              <a:t>They were decades ahead of their time. Considering the social norms of that period, the anti-miscegenation laws in the US (laws prohibiting interracial marriages, including in Virginia until the 1967 civil rights case Loving v. Virginia finally struck down these laws as unconstitutional).</a:t>
            </a:r>
          </a:p>
          <a:p>
            <a:pPr marL="0" indent="0">
              <a:spcBef>
                <a:spcPts val="0"/>
              </a:spcBef>
              <a:buNone/>
            </a:pPr>
            <a:endParaRPr lang="en-US" sz="1000" dirty="0">
              <a:latin typeface="Calibri Light" panose="020F0302020204030204" pitchFamily="34" charset="0"/>
              <a:cs typeface="Calibri Light" panose="020F0302020204030204" pitchFamily="34" charset="0"/>
            </a:endParaRPr>
          </a:p>
          <a:p>
            <a:pPr marL="0" indent="0">
              <a:spcBef>
                <a:spcPts val="0"/>
              </a:spcBef>
              <a:buNone/>
            </a:pPr>
            <a:r>
              <a:rPr lang="en-US" sz="1800" dirty="0">
                <a:latin typeface="Calibri Light" panose="020F0302020204030204" pitchFamily="34" charset="0"/>
                <a:cs typeface="Calibri Light" panose="020F0302020204030204" pitchFamily="34" charset="0"/>
              </a:rPr>
              <a:t>Almost a hundred years ago, in a world still unwelcoming of a marriage like theirs, what was life like for Alma and </a:t>
            </a:r>
            <a:r>
              <a:rPr lang="en-US" sz="1800" dirty="0" err="1">
                <a:latin typeface="Calibri Light" panose="020F0302020204030204" pitchFamily="34" charset="0"/>
                <a:cs typeface="Calibri Light" panose="020F0302020204030204" pitchFamily="34" charset="0"/>
              </a:rPr>
              <a:t>Gulamu</a:t>
            </a:r>
            <a:r>
              <a:rPr lang="en-US" sz="1800" dirty="0">
                <a:latin typeface="Calibri Light" panose="020F0302020204030204" pitchFamily="34" charset="0"/>
                <a:cs typeface="Calibri Light" panose="020F0302020204030204" pitchFamily="34" charset="0"/>
              </a:rPr>
              <a:t>? Thankfully, Alma’s letters about the unusual life she chose are among the papers of her brother, Dr. Harold Stewart “Dear Harold, Yes it’s ’23, I can hardly realize that I have been away from home 1 year,” she wrote to her brother from Manila in March 1923. “Time has passed quickly &amp; I have been very happy,” she said.</a:t>
            </a:r>
          </a:p>
          <a:p>
            <a:pPr marL="0" indent="0">
              <a:spcBef>
                <a:spcPts val="0"/>
              </a:spcBef>
              <a:buNone/>
            </a:pPr>
            <a:endParaRPr lang="en-US" sz="1000" dirty="0">
              <a:latin typeface="Calibri Light" panose="020F0302020204030204" pitchFamily="34" charset="0"/>
              <a:cs typeface="Calibri Light" panose="020F0302020204030204" pitchFamily="34" charset="0"/>
            </a:endParaRPr>
          </a:p>
          <a:p>
            <a:pPr marL="0" indent="0">
              <a:spcBef>
                <a:spcPts val="0"/>
              </a:spcBef>
              <a:buNone/>
            </a:pPr>
            <a:r>
              <a:rPr lang="en-US" sz="1200" dirty="0">
                <a:latin typeface="Calibri Light" panose="020F0302020204030204" pitchFamily="34" charset="0"/>
                <a:cs typeface="Calibri Light" panose="020F0302020204030204" pitchFamily="34" charset="0"/>
              </a:rPr>
              <a:t>(Special thanks to Hank Hendrickson and Dr. Jun Rasul who first told us about Alma Stewart Rasul. The papers of Harold Stewart are with the Weill Cornell Library in New York.)</a:t>
            </a:r>
          </a:p>
          <a:p>
            <a:pPr marL="0" indent="0">
              <a:spcBef>
                <a:spcPts val="0"/>
              </a:spcBef>
              <a:buNone/>
            </a:pPr>
            <a:endParaRPr lang="en-US" sz="1200" dirty="0">
              <a:latin typeface="Calibri Light" panose="020F0302020204030204" pitchFamily="34" charset="0"/>
              <a:cs typeface="Calibri Light" panose="020F0302020204030204" pitchFamily="34" charset="0"/>
            </a:endParaRPr>
          </a:p>
          <a:p>
            <a:pPr marL="0" indent="0">
              <a:spcBef>
                <a:spcPts val="0"/>
              </a:spcBef>
              <a:buNone/>
            </a:pPr>
            <a:r>
              <a:rPr lang="en-US" sz="1200" dirty="0">
                <a:latin typeface="Calibri Light" panose="020F0302020204030204" pitchFamily="34" charset="0"/>
                <a:cs typeface="Calibri Light" panose="020F0302020204030204" pitchFamily="34" charset="0"/>
              </a:rPr>
              <a:t>Photo Credit: Scrapbook of </a:t>
            </a:r>
            <a:r>
              <a:rPr lang="en-US" sz="1200" dirty="0" err="1">
                <a:latin typeface="Calibri Light" panose="020F0302020204030204" pitchFamily="34" charset="0"/>
                <a:cs typeface="Calibri Light" panose="020F0302020204030204" pitchFamily="34" charset="0"/>
              </a:rPr>
              <a:t>Cylde</a:t>
            </a:r>
            <a:r>
              <a:rPr lang="en-US" sz="1200" dirty="0">
                <a:latin typeface="Calibri Light" panose="020F0302020204030204" pitchFamily="34" charset="0"/>
                <a:cs typeface="Calibri Light" panose="020F0302020204030204" pitchFamily="34" charset="0"/>
              </a:rPr>
              <a:t> H. </a:t>
            </a:r>
            <a:r>
              <a:rPr lang="en-US" sz="1200" dirty="0" err="1">
                <a:latin typeface="Calibri Light" panose="020F0302020204030204" pitchFamily="34" charset="0"/>
                <a:cs typeface="Calibri Light" panose="020F0302020204030204" pitchFamily="34" charset="0"/>
              </a:rPr>
              <a:t>Tavenner</a:t>
            </a:r>
            <a:r>
              <a:rPr lang="en-US" sz="1200" dirty="0">
                <a:latin typeface="Calibri Light" panose="020F0302020204030204" pitchFamily="34" charset="0"/>
                <a:cs typeface="Calibri Light" panose="020F0302020204030204" pitchFamily="34" charset="0"/>
              </a:rPr>
              <a:t>  https://archive.org/details/ScrapbookClydeTavenner</a:t>
            </a:r>
          </a:p>
          <a:p>
            <a:pPr marL="0" indent="0">
              <a:spcBef>
                <a:spcPts val="0"/>
              </a:spcBef>
              <a:buNone/>
            </a:pPr>
            <a:endParaRPr lang="en-US" sz="1800" dirty="0">
              <a:latin typeface="Calibri Light" panose="020F0302020204030204" pitchFamily="34" charset="0"/>
              <a:cs typeface="Calibri Light" panose="020F0302020204030204" pitchFamily="34" charset="0"/>
            </a:endParaRP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endParaRPr lang="en-US" sz="1200" dirty="0">
              <a:latin typeface="Calibri Light" panose="020F030202020403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BD12F042-503A-4886-A3ED-D1174D652470}"/>
              </a:ext>
            </a:extLst>
          </p:cNvPr>
          <p:cNvPicPr>
            <a:picLocks noChangeAspect="1"/>
          </p:cNvPicPr>
          <p:nvPr/>
        </p:nvPicPr>
        <p:blipFill>
          <a:blip r:embed="rId2"/>
          <a:stretch>
            <a:fillRect/>
          </a:stretch>
        </p:blipFill>
        <p:spPr>
          <a:xfrm>
            <a:off x="7836629" y="791969"/>
            <a:ext cx="3145181" cy="5571761"/>
          </a:xfrm>
          <a:prstGeom prst="rect">
            <a:avLst/>
          </a:prstGeom>
        </p:spPr>
      </p:pic>
    </p:spTree>
    <p:extLst>
      <p:ext uri="{BB962C8B-B14F-4D97-AF65-F5344CB8AC3E}">
        <p14:creationId xmlns:p14="http://schemas.microsoft.com/office/powerpoint/2010/main" val="3112644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A3009-066C-4DEF-A34B-C88210A6139C}"/>
              </a:ext>
            </a:extLst>
          </p:cNvPr>
          <p:cNvSpPr>
            <a:spLocks noGrp="1"/>
          </p:cNvSpPr>
          <p:nvPr>
            <p:ph sz="half" idx="1"/>
          </p:nvPr>
        </p:nvSpPr>
        <p:spPr>
          <a:xfrm>
            <a:off x="583095" y="477078"/>
            <a:ext cx="11358695" cy="6255025"/>
          </a:xfrm>
        </p:spPr>
        <p:txBody>
          <a:bodyPr/>
          <a:lstStyle/>
          <a:p>
            <a:pPr marL="0" indent="0">
              <a:buNone/>
            </a:pPr>
            <a:r>
              <a:rPr lang="en-US" sz="3600" dirty="0">
                <a:latin typeface="Calibri Light" panose="020F0302020204030204" pitchFamily="34" charset="0"/>
                <a:cs typeface="Calibri Light" panose="020F0302020204030204" pitchFamily="34" charset="0"/>
              </a:rPr>
              <a:t>One Last Image</a:t>
            </a:r>
          </a:p>
          <a:p>
            <a:pPr marL="0" indent="0">
              <a:buNone/>
            </a:pPr>
            <a:endParaRPr lang="en-US" sz="800" dirty="0">
              <a:latin typeface="Calibri Light" panose="020F0302020204030204" pitchFamily="34" charset="0"/>
              <a:cs typeface="Calibri Light" panose="020F0302020204030204" pitchFamily="34" charset="0"/>
            </a:endParaRPr>
          </a:p>
          <a:p>
            <a:pPr marL="0" indent="0">
              <a:spcBef>
                <a:spcPts val="0"/>
              </a:spcBef>
              <a:buNone/>
            </a:pPr>
            <a:r>
              <a:rPr lang="en-US" sz="1600" dirty="0">
                <a:latin typeface="Calibri Light" panose="020F0302020204030204" pitchFamily="34" charset="0"/>
                <a:cs typeface="Calibri Light" panose="020F0302020204030204" pitchFamily="34" charset="0"/>
              </a:rPr>
              <a:t>We wanted to end with the image on the following slide.</a:t>
            </a:r>
          </a:p>
          <a:p>
            <a:pPr marL="0" indent="0">
              <a:spcBef>
                <a:spcPts val="0"/>
              </a:spcBef>
              <a:buNone/>
            </a:pPr>
            <a:endParaRPr lang="en-US" sz="800" dirty="0">
              <a:latin typeface="Calibri Light" panose="020F0302020204030204" pitchFamily="34" charset="0"/>
              <a:cs typeface="Calibri Light" panose="020F0302020204030204" pitchFamily="34" charset="0"/>
            </a:endParaRPr>
          </a:p>
          <a:p>
            <a:pPr marL="0" indent="0">
              <a:spcBef>
                <a:spcPts val="0"/>
              </a:spcBef>
              <a:buNone/>
            </a:pPr>
            <a:r>
              <a:rPr lang="en-US" sz="1600" dirty="0">
                <a:latin typeface="Calibri Light" panose="020F0302020204030204" pitchFamily="34" charset="0"/>
                <a:cs typeface="Calibri Light" panose="020F0302020204030204" pitchFamily="34" charset="0"/>
              </a:rPr>
              <a:t>This is the Hurley Mansion in Ashburn, VA. In Manuel Quezon’s writings he refers to it as Leesburg. Today, it is the Belmont Country Club.  In summer of 1942, Quezon’s family lived here soon after escaping from the Japanese and just before moving to the Shoreham Hotel. </a:t>
            </a:r>
          </a:p>
          <a:p>
            <a:pPr marL="0" indent="0">
              <a:spcBef>
                <a:spcPts val="0"/>
              </a:spcBef>
              <a:buNone/>
            </a:pPr>
            <a:endParaRPr lang="en-US" sz="800" dirty="0">
              <a:latin typeface="Calibri Light" panose="020F0302020204030204" pitchFamily="34" charset="0"/>
              <a:cs typeface="Calibri Light" panose="020F0302020204030204" pitchFamily="34" charset="0"/>
            </a:endParaRPr>
          </a:p>
          <a:p>
            <a:pPr marL="0" indent="0">
              <a:spcBef>
                <a:spcPts val="0"/>
              </a:spcBef>
              <a:buNone/>
            </a:pPr>
            <a:r>
              <a:rPr lang="en-US" sz="1600" dirty="0">
                <a:latin typeface="Calibri Light" panose="020F0302020204030204" pitchFamily="34" charset="0"/>
                <a:cs typeface="Calibri Light" panose="020F0302020204030204" pitchFamily="34" charset="0"/>
              </a:rPr>
              <a:t>It shows a famous photo of the Commonwealth Government in exile taken at this same spot. There are many extraordinary individuals in this photo. There is Romulo – who was a Pulitzer Prize winner, who later served as President of the United Nations General Assembly and briefly as Chair of UN Security Council. There is Fanny </a:t>
            </a:r>
            <a:r>
              <a:rPr lang="en-US" sz="1600" dirty="0" err="1">
                <a:latin typeface="Calibri Light" panose="020F0302020204030204" pitchFamily="34" charset="0"/>
                <a:cs typeface="Calibri Light" panose="020F0302020204030204" pitchFamily="34" charset="0"/>
              </a:rPr>
              <a:t>Aldaba</a:t>
            </a:r>
            <a:r>
              <a:rPr lang="en-US" sz="1600" dirty="0">
                <a:latin typeface="Calibri Light" panose="020F0302020204030204" pitchFamily="34" charset="0"/>
                <a:cs typeface="Calibri Light" panose="020F0302020204030204" pitchFamily="34" charset="0"/>
              </a:rPr>
              <a:t> Lim who became the first female cabinet member of the Philippines. There is Arturo Rotor, a medical doctor after whom a type of jaundice is named, based on pathbreaking research he conducted at Johns Hopkins. He was also a prize winning author, a member of the first generation of Filipino Writers in English, along with Jose Garcia Villa, Carlos </a:t>
            </a:r>
            <a:r>
              <a:rPr lang="en-US" sz="1600" dirty="0" err="1">
                <a:latin typeface="Calibri Light" panose="020F0302020204030204" pitchFamily="34" charset="0"/>
                <a:cs typeface="Calibri Light" panose="020F0302020204030204" pitchFamily="34" charset="0"/>
              </a:rPr>
              <a:t>Bulosan</a:t>
            </a:r>
            <a:r>
              <a:rPr lang="en-US" sz="1600" dirty="0">
                <a:latin typeface="Calibri Light" panose="020F0302020204030204" pitchFamily="34" charset="0"/>
                <a:cs typeface="Calibri Light" panose="020F0302020204030204" pitchFamily="34" charset="0"/>
              </a:rPr>
              <a:t> and others. He also liked orchids, and knew a lot about orchids, and there is an orchid variety named after him. In 1942, he was Secretary to the Philippine Cabinet. </a:t>
            </a:r>
          </a:p>
          <a:p>
            <a:pPr marL="0" indent="0">
              <a:spcBef>
                <a:spcPts val="0"/>
              </a:spcBef>
              <a:buNone/>
            </a:pPr>
            <a:endParaRPr lang="en-US" sz="800" dirty="0">
              <a:latin typeface="Calibri Light" panose="020F0302020204030204" pitchFamily="34" charset="0"/>
              <a:cs typeface="Calibri Light" panose="020F0302020204030204" pitchFamily="34" charset="0"/>
            </a:endParaRPr>
          </a:p>
          <a:p>
            <a:pPr marL="0" indent="0">
              <a:spcBef>
                <a:spcPts val="0"/>
              </a:spcBef>
              <a:buNone/>
            </a:pPr>
            <a:r>
              <a:rPr lang="en-US" sz="1600" dirty="0">
                <a:latin typeface="Calibri Light" panose="020F0302020204030204" pitchFamily="34" charset="0"/>
                <a:cs typeface="Calibri Light" panose="020F0302020204030204" pitchFamily="34" charset="0"/>
              </a:rPr>
              <a:t>There are also a few individuals who stayed on in DC, past the war, </a:t>
            </a:r>
            <a:r>
              <a:rPr lang="en-US" sz="1600">
                <a:latin typeface="Calibri Light" panose="020F0302020204030204" pitchFamily="34" charset="0"/>
                <a:cs typeface="Calibri Light" panose="020F0302020204030204" pitchFamily="34" charset="0"/>
              </a:rPr>
              <a:t>raised families, </a:t>
            </a:r>
            <a:r>
              <a:rPr lang="en-US" sz="1600" dirty="0">
                <a:latin typeface="Calibri Light" panose="020F0302020204030204" pitchFamily="34" charset="0"/>
                <a:cs typeface="Calibri Light" panose="020F0302020204030204" pitchFamily="34" charset="0"/>
              </a:rPr>
              <a:t>and lived quiet, private lives. Where they lived, where they worked, where they sent their kids to school in the DC area – their lives reflecting the opportunities and constraints of the period – we know some of these, because their lives have been documented by Rita </a:t>
            </a:r>
            <a:r>
              <a:rPr lang="en-US" sz="1600" dirty="0" err="1">
                <a:latin typeface="Calibri Light" panose="020F0302020204030204" pitchFamily="34" charset="0"/>
                <a:cs typeface="Calibri Light" panose="020F0302020204030204" pitchFamily="34" charset="0"/>
              </a:rPr>
              <a:t>Cacas</a:t>
            </a:r>
            <a:r>
              <a:rPr lang="en-US" sz="1600" dirty="0">
                <a:latin typeface="Calibri Light" panose="020F0302020204030204" pitchFamily="34" charset="0"/>
                <a:cs typeface="Calibri Light" panose="020F0302020204030204" pitchFamily="34" charset="0"/>
              </a:rPr>
              <a:t> in her book, </a:t>
            </a:r>
            <a:r>
              <a:rPr lang="en-US" sz="1600" i="1" dirty="0">
                <a:latin typeface="Calibri Light" panose="020F0302020204030204" pitchFamily="34" charset="0"/>
                <a:cs typeface="Calibri Light" panose="020F0302020204030204" pitchFamily="34" charset="0"/>
              </a:rPr>
              <a:t>Filipinos in Washington</a:t>
            </a:r>
            <a:r>
              <a:rPr lang="en-US" sz="1600" dirty="0">
                <a:latin typeface="Calibri Light" panose="020F0302020204030204" pitchFamily="34" charset="0"/>
                <a:cs typeface="Calibri Light" panose="020F0302020204030204" pitchFamily="34" charset="0"/>
              </a:rPr>
              <a:t>.</a:t>
            </a:r>
          </a:p>
          <a:p>
            <a:pPr marL="0" indent="0">
              <a:spcBef>
                <a:spcPts val="0"/>
              </a:spcBef>
              <a:buNone/>
            </a:pPr>
            <a:endParaRPr lang="en-US" sz="800" dirty="0">
              <a:latin typeface="Calibri Light" panose="020F0302020204030204" pitchFamily="34" charset="0"/>
              <a:cs typeface="Calibri Light" panose="020F0302020204030204" pitchFamily="34" charset="0"/>
            </a:endParaRPr>
          </a:p>
          <a:p>
            <a:pPr marL="0" indent="0">
              <a:spcBef>
                <a:spcPts val="0"/>
              </a:spcBef>
              <a:buNone/>
            </a:pPr>
            <a:r>
              <a:rPr lang="en-US" sz="1600" dirty="0">
                <a:latin typeface="Calibri Light" panose="020F0302020204030204" pitchFamily="34" charset="0"/>
                <a:cs typeface="Calibri Light" panose="020F0302020204030204" pitchFamily="34" charset="0"/>
              </a:rPr>
              <a:t>We wanted to end with this image because in many ways it reflects what are our best hopes for POPDC. We are inviting people to take a second look at Washington DC, at the buildings and street corners around us. We are immersed in the rich, colorful legacies of Philippine-American history and culture. They are not always readily visible, but they are there, if you look hard enough.</a:t>
            </a:r>
          </a:p>
          <a:p>
            <a:pPr marL="0" indent="0">
              <a:spcBef>
                <a:spcPts val="0"/>
              </a:spcBef>
              <a:buNone/>
            </a:pPr>
            <a:endParaRPr lang="en-US" sz="1600" dirty="0">
              <a:latin typeface="Calibri Light" panose="020F0302020204030204" pitchFamily="34" charset="0"/>
              <a:cs typeface="Calibri Light" panose="020F0302020204030204" pitchFamily="34" charset="0"/>
            </a:endParaRPr>
          </a:p>
          <a:p>
            <a:pPr marL="0" indent="0">
              <a:spcBef>
                <a:spcPts val="0"/>
              </a:spcBef>
              <a:buNone/>
            </a:pPr>
            <a:endParaRPr lang="en-US" sz="1200" dirty="0">
              <a:latin typeface="Calibri Light" panose="020F0302020204030204" pitchFamily="34" charset="0"/>
              <a:cs typeface="Calibri Light" panose="020F0302020204030204" pitchFamily="34" charset="0"/>
            </a:endParaRPr>
          </a:p>
          <a:p>
            <a:pPr marL="0" indent="0">
              <a:spcBef>
                <a:spcPts val="0"/>
              </a:spcBef>
              <a:buNone/>
            </a:pPr>
            <a:endParaRPr lang="en-US" sz="1200" dirty="0">
              <a:latin typeface="Calibri Light" panose="020F0302020204030204" pitchFamily="34" charset="0"/>
              <a:cs typeface="Calibri Light" panose="020F0302020204030204" pitchFamily="34" charset="0"/>
            </a:endParaRPr>
          </a:p>
          <a:p>
            <a:pPr marL="0" indent="0">
              <a:spcBef>
                <a:spcPts val="0"/>
              </a:spcBef>
              <a:buNone/>
            </a:pPr>
            <a:r>
              <a:rPr lang="en-US" sz="1200" dirty="0">
                <a:latin typeface="Calibri Light" panose="020F0302020204030204" pitchFamily="34" charset="0"/>
                <a:cs typeface="Calibri Light" panose="020F0302020204030204" pitchFamily="34" charset="0"/>
              </a:rPr>
              <a:t>Photo Credit (Photo on next slide): Quezon Cabinet: Courtesy of Ricardo Lim and the Lim Family</a:t>
            </a:r>
          </a:p>
          <a:p>
            <a:pPr marL="0" indent="0">
              <a:spcBef>
                <a:spcPts val="0"/>
              </a:spcBef>
              <a:buNone/>
            </a:pPr>
            <a:endParaRPr lang="en-US" sz="1800" dirty="0">
              <a:latin typeface="Calibri Light" panose="020F0302020204030204" pitchFamily="34" charset="0"/>
              <a:cs typeface="Calibri Light" panose="020F0302020204030204" pitchFamily="34" charset="0"/>
            </a:endParaRP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endParaRPr lang="en-US"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81812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971800"/>
            <a:ext cx="14630400" cy="109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1" y="502920"/>
            <a:ext cx="9237289" cy="749808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D6E18-2902-4FD6-8E58-D9C128242094}"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30660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3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D769E-FF0D-4F20-8DE5-204E9A18E553}"/>
              </a:ext>
            </a:extLst>
          </p:cNvPr>
          <p:cNvSpPr txBox="1"/>
          <p:nvPr/>
        </p:nvSpPr>
        <p:spPr>
          <a:xfrm>
            <a:off x="1073426" y="503583"/>
            <a:ext cx="10575235" cy="5709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alibri Light" panose="020F0302020204030204" pitchFamily="34" charset="0"/>
                <a:cs typeface="Calibri Light" panose="020F0302020204030204" pitchFamily="34" charset="0"/>
              </a:rPr>
              <a:t>The Philippines on the Potomac (POPDC) Publications</a:t>
            </a:r>
          </a:p>
          <a:p>
            <a:pPr lvl="0">
              <a:spcAft>
                <a:spcPts val="200"/>
              </a:spcAft>
            </a:pPr>
            <a:endParaRPr lang="en-US"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lvl="0"/>
            <a:r>
              <a:rPr lang="en-US" altLang="en-US" dirty="0">
                <a:solidFill>
                  <a:srgbClr val="000000"/>
                </a:solidFill>
                <a:latin typeface="Calibri Light" panose="020F0302020204030204" pitchFamily="34" charset="0"/>
                <a:cs typeface="Calibri Light" panose="020F0302020204030204" pitchFamily="34" charset="0"/>
              </a:rPr>
              <a:t>"</a:t>
            </a:r>
            <a:r>
              <a:rPr lang="en-US" altLang="en-US" dirty="0">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Galo's Road: The Journeys of an Arlington Resident</a:t>
            </a:r>
            <a:r>
              <a:rPr lang="en-US" altLang="en-US" dirty="0">
                <a:solidFill>
                  <a:srgbClr val="000000"/>
                </a:solidFill>
                <a:latin typeface="Calibri Light" panose="020F0302020204030204" pitchFamily="34" charset="0"/>
                <a:cs typeface="Calibri Light" panose="020F0302020204030204" pitchFamily="34" charset="0"/>
              </a:rPr>
              <a:t>.” Connection Newspapers  </a:t>
            </a:r>
            <a:endParaRPr lang="en-US"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lvl="0">
              <a:spcAft>
                <a:spcPts val="200"/>
              </a:spcAft>
            </a:pPr>
            <a:r>
              <a:rPr lang="en-US"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t>
            </a:r>
            <a:r>
              <a:rPr lang="en-US" u="sng"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The </a:t>
            </a:r>
            <a:r>
              <a:rPr lang="en-US" u="sng" spc="50" dirty="0" err="1">
                <a:solidFill>
                  <a:srgbClr val="000000"/>
                </a:solidFill>
                <a:latin typeface="Calibri Light" panose="020F0302020204030204" pitchFamily="34" charset="0"/>
                <a:ea typeface="Calibri" panose="020F05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Quezons</a:t>
            </a:r>
            <a:r>
              <a:rPr lang="en-US" u="sng"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 at the White House</a:t>
            </a:r>
            <a:r>
              <a:rPr lang="en-US"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r>
              <a:rPr lang="en-US" i="1"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Positively Filipino, </a:t>
            </a:r>
            <a:r>
              <a:rPr lang="en-US"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(June 2018)</a:t>
            </a:r>
            <a:endParaRPr kumimoji="0" lang="en-US"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a:p>
            <a:pPr lvl="0">
              <a:spcAft>
                <a:spcPts val="200"/>
              </a:spcAft>
            </a:pPr>
            <a:r>
              <a:rPr lang="en-US" b="1"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t>
            </a:r>
            <a:r>
              <a:rPr lang="en-US" u="sng"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The Manila House in Washington, DC</a:t>
            </a:r>
            <a:r>
              <a:rPr lang="en-US"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r>
              <a:rPr lang="en-US" i="1"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Positively Filipino</a:t>
            </a:r>
            <a:r>
              <a:rPr lang="en-US" spc="50"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(May 2017)</a:t>
            </a:r>
            <a:endParaRPr kumimoji="0" lang="en-US"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a:p>
            <a:r>
              <a:rPr lang="en-US" dirty="0">
                <a:solidFill>
                  <a:srgbClr val="555555"/>
                </a:solidFill>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A 3D Image of the Philippine Scouts</a:t>
            </a:r>
            <a:r>
              <a:rPr lang="en-US" dirty="0">
                <a:latin typeface="Calibri Light" panose="020F0302020204030204" pitchFamily="34" charset="0"/>
                <a:cs typeface="Calibri Light" panose="020F0302020204030204" pitchFamily="34" charset="0"/>
              </a:rPr>
              <a:t>“, March 4, 1905, </a:t>
            </a:r>
            <a:r>
              <a:rPr lang="en-US" i="1" dirty="0">
                <a:latin typeface="Calibri Light" panose="020F0302020204030204" pitchFamily="34" charset="0"/>
                <a:cs typeface="Calibri Light" panose="020F0302020204030204" pitchFamily="34" charset="0"/>
              </a:rPr>
              <a:t>Positively Filipino </a:t>
            </a:r>
            <a:r>
              <a:rPr lang="en-US" dirty="0">
                <a:latin typeface="Calibri Light" panose="020F0302020204030204" pitchFamily="34" charset="0"/>
                <a:cs typeface="Calibri Light" panose="020F0302020204030204" pitchFamily="34" charset="0"/>
              </a:rPr>
              <a:t>(March 2017)</a:t>
            </a:r>
          </a:p>
          <a:p>
            <a:r>
              <a:rPr lang="en-US"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Frederic </a:t>
            </a:r>
            <a:r>
              <a:rPr lang="en-US" dirty="0" err="1">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Ossorio</a:t>
            </a:r>
            <a:r>
              <a:rPr lang="en-US" dirty="0">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 Monuments Man</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Metro Home Magazine</a:t>
            </a:r>
            <a:r>
              <a:rPr lang="en-US" dirty="0">
                <a:latin typeface="Calibri Light" panose="020F0302020204030204" pitchFamily="34" charset="0"/>
                <a:cs typeface="Calibri Light" panose="020F0302020204030204" pitchFamily="34" charset="0"/>
              </a:rPr>
              <a:t>, Vol. 13 No. 2, p.44</a:t>
            </a:r>
          </a:p>
          <a:p>
            <a:r>
              <a:rPr lang="en-US" dirty="0">
                <a:latin typeface="Calibri Light" panose="020F0302020204030204" pitchFamily="34" charset="0"/>
                <a:cs typeface="Calibri Light" panose="020F0302020204030204" pitchFamily="34" charset="0"/>
              </a:rPr>
              <a:t>“The Untold Story of Nina Thomas”, </a:t>
            </a:r>
            <a:r>
              <a:rPr lang="en-US" i="1" dirty="0">
                <a:latin typeface="Calibri Light" panose="020F0302020204030204" pitchFamily="34" charset="0"/>
                <a:cs typeface="Calibri Light" panose="020F0302020204030204" pitchFamily="34" charset="0"/>
              </a:rPr>
              <a:t>Vault Magazine</a:t>
            </a:r>
            <a:r>
              <a:rPr lang="en-US" dirty="0">
                <a:latin typeface="Calibri Light" panose="020F0302020204030204" pitchFamily="34" charset="0"/>
                <a:cs typeface="Calibri Light" panose="020F0302020204030204" pitchFamily="34" charset="0"/>
              </a:rPr>
              <a:t>, Vol. 5 No.4, p. 177, also published in Positively Filipino http://www.positivelyfilipino.com/magazine/the-untold-story-of-nina-thomas</a:t>
            </a:r>
          </a:p>
          <a:p>
            <a:r>
              <a:rPr lang="en-US" dirty="0">
                <a:latin typeface="Calibri Light" panose="020F0302020204030204" pitchFamily="34" charset="0"/>
                <a:cs typeface="Calibri Light" panose="020F0302020204030204" pitchFamily="34" charset="0"/>
              </a:rPr>
              <a:t>“In the Footsteps of Philippine Presidents”, </a:t>
            </a:r>
            <a:r>
              <a:rPr lang="en-US" i="1" dirty="0">
                <a:latin typeface="Calibri Light" panose="020F0302020204030204" pitchFamily="34" charset="0"/>
                <a:cs typeface="Calibri Light" panose="020F0302020204030204" pitchFamily="34" charset="0"/>
              </a:rPr>
              <a:t>Vault Magazine</a:t>
            </a:r>
            <a:r>
              <a:rPr lang="en-US" dirty="0">
                <a:latin typeface="Calibri Light" panose="020F0302020204030204" pitchFamily="34" charset="0"/>
                <a:cs typeface="Calibri Light" panose="020F0302020204030204" pitchFamily="34" charset="0"/>
              </a:rPr>
              <a:t>, Vol. 5 No.4, p. 177</a:t>
            </a:r>
          </a:p>
          <a:p>
            <a:r>
              <a:rPr lang="en-US" dirty="0">
                <a:latin typeface="Calibri Light" panose="020F0302020204030204" pitchFamily="34" charset="0"/>
                <a:cs typeface="Calibri Light" panose="020F0302020204030204" pitchFamily="34" charset="0"/>
              </a:rPr>
              <a:t>“Finding Philippine Art in Washington DC”, </a:t>
            </a:r>
            <a:r>
              <a:rPr lang="en-US" i="1" dirty="0">
                <a:latin typeface="Calibri Light" panose="020F0302020204030204" pitchFamily="34" charset="0"/>
                <a:cs typeface="Calibri Light" panose="020F0302020204030204" pitchFamily="34" charset="0"/>
              </a:rPr>
              <a:t>Asian Journal</a:t>
            </a:r>
            <a:r>
              <a:rPr lang="en-US" dirty="0">
                <a:latin typeface="Calibri Light" panose="020F0302020204030204" pitchFamily="34" charset="0"/>
                <a:cs typeface="Calibri Light" panose="020F0302020204030204" pitchFamily="34" charset="0"/>
              </a:rPr>
              <a:t> (March 2014). We posted an update and a bibliography on the POPDC website. https://popdc.wordpress.com/2017/04/17/finding-philippine-art-in-washington-dcupdate-and-bibliography/</a:t>
            </a:r>
          </a:p>
          <a:p>
            <a:r>
              <a:rPr lang="en-US"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The Thoroughly Modern Sofia de </a:t>
            </a:r>
            <a:r>
              <a:rPr lang="en-US" dirty="0" err="1">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Veyra</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Positively Filipino</a:t>
            </a:r>
            <a:r>
              <a:rPr lang="en-US" dirty="0">
                <a:latin typeface="Calibri Light" panose="020F0302020204030204" pitchFamily="34" charset="0"/>
                <a:cs typeface="Calibri Light" panose="020F0302020204030204" pitchFamily="34" charset="0"/>
              </a:rPr>
              <a:t> (August 2013).</a:t>
            </a:r>
          </a:p>
          <a:p>
            <a:r>
              <a:rPr lang="en-US"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A Glorified </a:t>
            </a:r>
            <a:r>
              <a:rPr lang="en-US" dirty="0" err="1">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Luneta</a:t>
            </a:r>
            <a:r>
              <a:rPr lang="en-US" dirty="0">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 along the Potomac River</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Our Own Voice</a:t>
            </a:r>
            <a:r>
              <a:rPr lang="en-US" dirty="0">
                <a:latin typeface="Calibri Light" panose="020F0302020204030204" pitchFamily="34" charset="0"/>
                <a:cs typeface="Calibri Light" panose="020F0302020204030204" pitchFamily="34" charset="0"/>
              </a:rPr>
              <a:t> (June 2013).</a:t>
            </a:r>
          </a:p>
          <a:p>
            <a:r>
              <a:rPr lang="en-US"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A D.C. Springtime Concert Born in Manila</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Positively Filipino</a:t>
            </a:r>
            <a:r>
              <a:rPr lang="en-US" dirty="0">
                <a:latin typeface="Calibri Light" panose="020F0302020204030204" pitchFamily="34" charset="0"/>
                <a:cs typeface="Calibri Light" panose="020F0302020204030204" pitchFamily="34" charset="0"/>
              </a:rPr>
              <a:t> (April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3" name="Footer Placeholder 1">
            <a:extLst>
              <a:ext uri="{FF2B5EF4-FFF2-40B4-BE49-F238E27FC236}">
                <a16:creationId xmlns:a16="http://schemas.microsoft.com/office/drawing/2014/main" id="{B12AED1B-EA73-49F6-B1A4-18047F84DD8C}"/>
              </a:ext>
            </a:extLst>
          </p:cNvPr>
          <p:cNvSpPr>
            <a:spLocks noGrp="1"/>
          </p:cNvSpPr>
          <p:nvPr>
            <p:ph type="ftr" sz="quarter" idx="11"/>
          </p:nvPr>
        </p:nvSpPr>
        <p:spPr>
          <a:xfrm>
            <a:off x="212035" y="6248400"/>
            <a:ext cx="11834191"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75350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47807" y="2153432"/>
            <a:ext cx="5486147" cy="2950454"/>
          </a:xfrm>
          <a:prstGeom prst="rect">
            <a:avLst/>
          </a:prstGeom>
        </p:spPr>
      </p:pic>
      <p:sp>
        <p:nvSpPr>
          <p:cNvPr id="4" name="Rectangle 3"/>
          <p:cNvSpPr/>
          <p:nvPr/>
        </p:nvSpPr>
        <p:spPr>
          <a:xfrm>
            <a:off x="1329266" y="3969353"/>
            <a:ext cx="2827867" cy="2269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AE27D82-3DE6-466D-9586-AB4A83CDDEEA}"/>
              </a:ext>
            </a:extLst>
          </p:cNvPr>
          <p:cNvSpPr txBox="1"/>
          <p:nvPr/>
        </p:nvSpPr>
        <p:spPr>
          <a:xfrm>
            <a:off x="926756" y="346242"/>
            <a:ext cx="3657600" cy="646331"/>
          </a:xfrm>
          <a:prstGeom prst="rect">
            <a:avLst/>
          </a:prstGeom>
          <a:noFill/>
        </p:spPr>
        <p:txBody>
          <a:bodyPr wrap="square" rtlCol="0">
            <a:spAutoFit/>
          </a:bodyPr>
          <a:lstStyle/>
          <a:p>
            <a:r>
              <a:rPr lang="en-US" sz="3600" dirty="0">
                <a:latin typeface="+mj-lt"/>
              </a:rPr>
              <a:t>Facebook Page</a:t>
            </a:r>
          </a:p>
        </p:txBody>
      </p:sp>
      <p:sp>
        <p:nvSpPr>
          <p:cNvPr id="7" name="TextBox 6">
            <a:extLst>
              <a:ext uri="{FF2B5EF4-FFF2-40B4-BE49-F238E27FC236}">
                <a16:creationId xmlns:a16="http://schemas.microsoft.com/office/drawing/2014/main" id="{6105EBD4-24A1-4DF2-B18D-36569E67FE10}"/>
              </a:ext>
            </a:extLst>
          </p:cNvPr>
          <p:cNvSpPr txBox="1"/>
          <p:nvPr/>
        </p:nvSpPr>
        <p:spPr>
          <a:xfrm>
            <a:off x="914399" y="1010759"/>
            <a:ext cx="2667000" cy="369332"/>
          </a:xfrm>
          <a:prstGeom prst="rect">
            <a:avLst/>
          </a:prstGeom>
          <a:noFill/>
        </p:spPr>
        <p:txBody>
          <a:bodyPr wrap="square" rtlCol="0">
            <a:spAutoFit/>
          </a:bodyPr>
          <a:lstStyle/>
          <a:p>
            <a:r>
              <a:rPr lang="en-US" dirty="0">
                <a:hlinkClick r:id="rId3"/>
              </a:rPr>
              <a:t>@</a:t>
            </a:r>
            <a:r>
              <a:rPr lang="en-US" dirty="0" err="1">
                <a:hlinkClick r:id="rId3"/>
              </a:rPr>
              <a:t>ThePOPDCProject</a:t>
            </a:r>
            <a:endParaRPr lang="en-US" dirty="0"/>
          </a:p>
        </p:txBody>
      </p:sp>
      <p:pic>
        <p:nvPicPr>
          <p:cNvPr id="5" name="Picture 4">
            <a:extLst>
              <a:ext uri="{FF2B5EF4-FFF2-40B4-BE49-F238E27FC236}">
                <a16:creationId xmlns:a16="http://schemas.microsoft.com/office/drawing/2014/main" id="{B8074FCC-B4D5-4755-8505-BCAEB85D074F}"/>
              </a:ext>
            </a:extLst>
          </p:cNvPr>
          <p:cNvPicPr>
            <a:picLocks noChangeAspect="1"/>
          </p:cNvPicPr>
          <p:nvPr/>
        </p:nvPicPr>
        <p:blipFill rotWithShape="1">
          <a:blip r:embed="rId4"/>
          <a:srcRect l="3757" t="22024" r="17174" b="5027"/>
          <a:stretch/>
        </p:blipFill>
        <p:spPr>
          <a:xfrm>
            <a:off x="716182" y="2153431"/>
            <a:ext cx="5449178" cy="2826563"/>
          </a:xfrm>
          <a:prstGeom prst="rect">
            <a:avLst/>
          </a:prstGeom>
        </p:spPr>
      </p:pic>
    </p:spTree>
    <p:extLst>
      <p:ext uri="{BB962C8B-B14F-4D97-AF65-F5344CB8AC3E}">
        <p14:creationId xmlns:p14="http://schemas.microsoft.com/office/powerpoint/2010/main" val="470183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D6E18-2902-4FD6-8E58-D9C128242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337643" y="820125"/>
            <a:ext cx="3672564" cy="2790052"/>
          </a:xfrm>
          <a:prstGeom prst="rect">
            <a:avLst/>
          </a:prstGeom>
        </p:spPr>
      </p:pic>
      <p:pic>
        <p:nvPicPr>
          <p:cNvPr id="4" name="Picture 3"/>
          <p:cNvPicPr>
            <a:picLocks noChangeAspect="1"/>
          </p:cNvPicPr>
          <p:nvPr/>
        </p:nvPicPr>
        <p:blipFill>
          <a:blip r:embed="rId3"/>
          <a:stretch>
            <a:fillRect/>
          </a:stretch>
        </p:blipFill>
        <p:spPr>
          <a:xfrm>
            <a:off x="6096000" y="758294"/>
            <a:ext cx="5301323" cy="2851883"/>
          </a:xfrm>
          <a:prstGeom prst="rect">
            <a:avLst/>
          </a:prstGeom>
        </p:spPr>
      </p:pic>
      <p:pic>
        <p:nvPicPr>
          <p:cNvPr id="5" name="Picture 4"/>
          <p:cNvPicPr>
            <a:picLocks noChangeAspect="1"/>
          </p:cNvPicPr>
          <p:nvPr/>
        </p:nvPicPr>
        <p:blipFill rotWithShape="1">
          <a:blip r:embed="rId4"/>
          <a:srcRect r="1837"/>
          <a:stretch/>
        </p:blipFill>
        <p:spPr>
          <a:xfrm>
            <a:off x="1364669" y="3892313"/>
            <a:ext cx="3761463" cy="2829162"/>
          </a:xfrm>
          <a:prstGeom prst="rect">
            <a:avLst/>
          </a:prstGeom>
        </p:spPr>
      </p:pic>
      <p:pic>
        <p:nvPicPr>
          <p:cNvPr id="6" name="Picture 5"/>
          <p:cNvPicPr>
            <a:picLocks noChangeAspect="1"/>
          </p:cNvPicPr>
          <p:nvPr/>
        </p:nvPicPr>
        <p:blipFill rotWithShape="1">
          <a:blip r:embed="rId5"/>
          <a:srcRect l="951"/>
          <a:stretch/>
        </p:blipFill>
        <p:spPr>
          <a:xfrm>
            <a:off x="6096000" y="3716840"/>
            <a:ext cx="4121755" cy="2822072"/>
          </a:xfrm>
          <a:prstGeom prst="rect">
            <a:avLst/>
          </a:prstGeom>
        </p:spPr>
      </p:pic>
      <p:sp>
        <p:nvSpPr>
          <p:cNvPr id="9" name="TextBox 8">
            <a:extLst>
              <a:ext uri="{FF2B5EF4-FFF2-40B4-BE49-F238E27FC236}">
                <a16:creationId xmlns:a16="http://schemas.microsoft.com/office/drawing/2014/main" id="{22753ACE-128A-4546-86E8-F8BA7771D980}"/>
              </a:ext>
            </a:extLst>
          </p:cNvPr>
          <p:cNvSpPr txBox="1"/>
          <p:nvPr/>
        </p:nvSpPr>
        <p:spPr>
          <a:xfrm>
            <a:off x="1337643" y="0"/>
            <a:ext cx="10059680" cy="1200329"/>
          </a:xfrm>
          <a:prstGeom prst="rect">
            <a:avLst/>
          </a:prstGeom>
          <a:noFill/>
        </p:spPr>
        <p:txBody>
          <a:bodyPr wrap="square" rtlCol="0">
            <a:spAutoFit/>
          </a:bodyPr>
          <a:lstStyle/>
          <a:p>
            <a:r>
              <a:rPr lang="en-US" sz="3600" dirty="0">
                <a:latin typeface="+mj-lt"/>
              </a:rPr>
              <a:t>Published Articles in the Public Domain</a:t>
            </a:r>
          </a:p>
          <a:p>
            <a:pPr algn="ctr"/>
            <a:endParaRPr lang="en-US" sz="3600" dirty="0">
              <a:latin typeface="+mj-lt"/>
            </a:endParaRPr>
          </a:p>
        </p:txBody>
      </p:sp>
    </p:spTree>
    <p:extLst>
      <p:ext uri="{BB962C8B-B14F-4D97-AF65-F5344CB8AC3E}">
        <p14:creationId xmlns:p14="http://schemas.microsoft.com/office/powerpoint/2010/main" val="269687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D6E18-2902-4FD6-8E58-D9C128242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500954" y="1263962"/>
            <a:ext cx="6755226" cy="5177496"/>
          </a:xfrm>
          <a:prstGeom prst="rect">
            <a:avLst/>
          </a:prstGeom>
        </p:spPr>
      </p:pic>
      <p:pic>
        <p:nvPicPr>
          <p:cNvPr id="12" name="Picture 11"/>
          <p:cNvPicPr>
            <a:picLocks noChangeAspect="1"/>
          </p:cNvPicPr>
          <p:nvPr/>
        </p:nvPicPr>
        <p:blipFill>
          <a:blip r:embed="rId3"/>
          <a:stretch>
            <a:fillRect/>
          </a:stretch>
        </p:blipFill>
        <p:spPr>
          <a:xfrm>
            <a:off x="7364826" y="1246056"/>
            <a:ext cx="3832721" cy="5110294"/>
          </a:xfrm>
          <a:prstGeom prst="rect">
            <a:avLst/>
          </a:prstGeom>
        </p:spPr>
      </p:pic>
      <p:sp>
        <p:nvSpPr>
          <p:cNvPr id="3" name="TextBox 2">
            <a:extLst>
              <a:ext uri="{FF2B5EF4-FFF2-40B4-BE49-F238E27FC236}">
                <a16:creationId xmlns:a16="http://schemas.microsoft.com/office/drawing/2014/main" id="{51731ABF-7F9B-404D-BB9F-D55F3A4BC2D2}"/>
              </a:ext>
            </a:extLst>
          </p:cNvPr>
          <p:cNvSpPr txBox="1"/>
          <p:nvPr/>
        </p:nvSpPr>
        <p:spPr>
          <a:xfrm>
            <a:off x="500954" y="661281"/>
            <a:ext cx="6540500" cy="646331"/>
          </a:xfrm>
          <a:prstGeom prst="rect">
            <a:avLst/>
          </a:prstGeom>
          <a:noFill/>
        </p:spPr>
        <p:txBody>
          <a:bodyPr wrap="square" rtlCol="0">
            <a:spAutoFit/>
          </a:bodyPr>
          <a:lstStyle/>
          <a:p>
            <a:r>
              <a:rPr lang="en-US" sz="3600" dirty="0">
                <a:latin typeface="+mj-lt"/>
              </a:rPr>
              <a:t>Walking Tours on Request</a:t>
            </a:r>
          </a:p>
        </p:txBody>
      </p:sp>
    </p:spTree>
    <p:extLst>
      <p:ext uri="{BB962C8B-B14F-4D97-AF65-F5344CB8AC3E}">
        <p14:creationId xmlns:p14="http://schemas.microsoft.com/office/powerpoint/2010/main" val="2810408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F627ED-B939-4037-9F45-544266B4D912}"/>
              </a:ext>
            </a:extLst>
          </p:cNvPr>
          <p:cNvPicPr>
            <a:picLocks noChangeAspect="1"/>
          </p:cNvPicPr>
          <p:nvPr/>
        </p:nvPicPr>
        <p:blipFill>
          <a:blip r:embed="rId2"/>
          <a:stretch>
            <a:fillRect/>
          </a:stretch>
        </p:blipFill>
        <p:spPr>
          <a:xfrm>
            <a:off x="2856089" y="958850"/>
            <a:ext cx="9335911" cy="5251450"/>
          </a:xfrm>
          <a:prstGeom prst="rect">
            <a:avLst/>
          </a:prstGeom>
        </p:spPr>
      </p:pic>
      <p:sp>
        <p:nvSpPr>
          <p:cNvPr id="8" name="TextBox 7">
            <a:extLst>
              <a:ext uri="{FF2B5EF4-FFF2-40B4-BE49-F238E27FC236}">
                <a16:creationId xmlns:a16="http://schemas.microsoft.com/office/drawing/2014/main" id="{E4176E36-E300-45BC-B9FC-D34CD97F6AA7}"/>
              </a:ext>
            </a:extLst>
          </p:cNvPr>
          <p:cNvSpPr txBox="1"/>
          <p:nvPr/>
        </p:nvSpPr>
        <p:spPr>
          <a:xfrm>
            <a:off x="1028700" y="901700"/>
            <a:ext cx="3657600" cy="646331"/>
          </a:xfrm>
          <a:prstGeom prst="rect">
            <a:avLst/>
          </a:prstGeom>
          <a:noFill/>
        </p:spPr>
        <p:txBody>
          <a:bodyPr wrap="square" rtlCol="0">
            <a:spAutoFit/>
          </a:bodyPr>
          <a:lstStyle/>
          <a:p>
            <a:r>
              <a:rPr lang="en-US" sz="3600" dirty="0">
                <a:latin typeface="+mj-lt"/>
              </a:rPr>
              <a:t>Important Dates</a:t>
            </a:r>
          </a:p>
        </p:txBody>
      </p:sp>
      <p:sp>
        <p:nvSpPr>
          <p:cNvPr id="9" name="TextBox 8">
            <a:extLst>
              <a:ext uri="{FF2B5EF4-FFF2-40B4-BE49-F238E27FC236}">
                <a16:creationId xmlns:a16="http://schemas.microsoft.com/office/drawing/2014/main" id="{3FB9EF09-2E5F-4BD5-B821-0F94A4132D7A}"/>
              </a:ext>
            </a:extLst>
          </p:cNvPr>
          <p:cNvSpPr txBox="1"/>
          <p:nvPr/>
        </p:nvSpPr>
        <p:spPr>
          <a:xfrm>
            <a:off x="1058068" y="1869621"/>
            <a:ext cx="2895600" cy="1754326"/>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Here are the most important dates in Philippine history explaining the strong Filipino presence in the United States and in particular the metro DC area including Virginia.</a:t>
            </a:r>
          </a:p>
        </p:txBody>
      </p:sp>
    </p:spTree>
    <p:extLst>
      <p:ext uri="{BB962C8B-B14F-4D97-AF65-F5344CB8AC3E}">
        <p14:creationId xmlns:p14="http://schemas.microsoft.com/office/powerpoint/2010/main" val="266866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1916 Jones Law</a:t>
            </a:r>
          </a:p>
        </p:txBody>
      </p:sp>
      <p:sp>
        <p:nvSpPr>
          <p:cNvPr id="3" name="Text Placeholder 2"/>
          <p:cNvSpPr>
            <a:spLocks noGrp="1"/>
          </p:cNvSpPr>
          <p:nvPr>
            <p:ph type="body" idx="1"/>
          </p:nvPr>
        </p:nvSpPr>
        <p:spPr/>
        <p:txBody>
          <a:bodyPr/>
          <a:lstStyle/>
          <a:p>
            <a:r>
              <a:rPr lang="en-US" dirty="0"/>
              <a:t>William Atkinson Jones and Manuel Quezon</a:t>
            </a:r>
          </a:p>
        </p:txBody>
      </p:sp>
    </p:spTree>
    <p:extLst>
      <p:ext uri="{BB962C8B-B14F-4D97-AF65-F5344CB8AC3E}">
        <p14:creationId xmlns:p14="http://schemas.microsoft.com/office/powerpoint/2010/main" val="3770511218"/>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TotalTime>
  <Words>5341</Words>
  <Application>Microsoft Office PowerPoint</Application>
  <PresentationFormat>Widescreen</PresentationFormat>
  <Paragraphs>330</Paragraphs>
  <Slides>45</Slides>
  <Notes>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45</vt:i4>
      </vt:variant>
    </vt:vector>
  </HeadingPairs>
  <TitlesOfParts>
    <vt:vector size="59" baseType="lpstr">
      <vt:lpstr>Arial</vt:lpstr>
      <vt:lpstr>Calibri</vt:lpstr>
      <vt:lpstr>Calibri Light</vt:lpstr>
      <vt:lpstr>Century Gothic</vt:lpstr>
      <vt:lpstr>Courier New</vt:lpstr>
      <vt:lpstr>Kunstler Script</vt:lpstr>
      <vt:lpstr>MV Boli</vt:lpstr>
      <vt:lpstr>Open Sans</vt:lpstr>
      <vt:lpstr>Palatino Linotype</vt:lpstr>
      <vt:lpstr>Times New Roman</vt:lpstr>
      <vt:lpstr>Default Design</vt:lpstr>
      <vt:lpstr>1_Office Theme</vt:lpstr>
      <vt:lpstr>Office Theme</vt:lpstr>
      <vt:lpstr>Executive</vt:lpstr>
      <vt:lpstr>  Born of Empires: Filipino Americans in the United States and Virginia, 1565 to the Present  </vt:lpstr>
      <vt:lpstr>PowerPoint Presentation</vt:lpstr>
      <vt:lpstr>Our Story </vt:lpstr>
      <vt:lpstr>PowerPoint Presentation</vt:lpstr>
      <vt:lpstr>PowerPoint Presentation</vt:lpstr>
      <vt:lpstr>PowerPoint Presentation</vt:lpstr>
      <vt:lpstr>PowerPoint Presentation</vt:lpstr>
      <vt:lpstr>PowerPoint Presentation</vt:lpstr>
      <vt:lpstr>The 1916 Jones Law</vt:lpstr>
      <vt:lpstr>PowerPoint Presentation</vt:lpstr>
      <vt:lpstr>PowerPoint Presentation</vt:lpstr>
      <vt:lpstr>PowerPoint Presentation</vt:lpstr>
      <vt:lpstr>References</vt:lpstr>
      <vt:lpstr>The Philippine Constabulary Band and West Potomac Park</vt:lpstr>
      <vt:lpstr>The Philippine Constabulary Band</vt:lpstr>
      <vt:lpstr>PowerPoint Presentation</vt:lpstr>
      <vt:lpstr>William Howard Taft US President 1909-1913</vt:lpstr>
      <vt:lpstr>PowerPoint Presentation</vt:lpstr>
      <vt:lpstr>Helen Taft US First Lady 1909-1913</vt:lpstr>
      <vt:lpstr>PowerPoint Presentation</vt:lpstr>
      <vt:lpstr>PowerPoint Presentation</vt:lpstr>
      <vt:lpstr>Sofia de Veyra</vt:lpstr>
      <vt:lpstr>PowerPoint Presentation</vt:lpstr>
      <vt:lpstr>PowerPoint Presentation</vt:lpstr>
      <vt:lpstr>PowerPoint Presentation</vt:lpstr>
      <vt:lpstr>PowerPoint Presentation</vt:lpstr>
      <vt:lpstr>PowerPoint Presentation</vt:lpstr>
      <vt:lpstr>PowerPoint Presentation</vt:lpstr>
      <vt:lpstr>           References   Carandang-Tiongson, Titchie.  “The Thoroughly Modern Sofia de Veyra.” Positively Filipino  http://www.positivelyfilipino.com/magazine/the-thoroughly-modern-sofia-de-veyra (July 30, 2018)   De Veyra, Rosario A. Faith, Work and Success: An Appraisal of the Life of Mrs. Sofia Reyes de Veyra. Phils: University of San Carlos,1959.  “Filipino Men Docile,” Washington Post. May 27, 1920.  Slayden, Ellen. Washington Wife: Journal of Ellen Maury Slayden from 1897 to 1919. New York: Harper &amp; Row, 1963.     “Women Surprised by Mrs. Pankhurst.” The New York Times. April 22, 1922.    </vt:lpstr>
      <vt:lpstr>The Manila House</vt:lpstr>
      <vt:lpstr>PowerPoint Presentation</vt:lpstr>
      <vt:lpstr>PowerPoint Presentation</vt:lpstr>
      <vt:lpstr>PowerPoint Presentation</vt:lpstr>
      <vt:lpstr>PowerPoint Presentation</vt:lpstr>
      <vt:lpstr>Galo Ocampo</vt:lpstr>
      <vt:lpstr>PowerPoint Presentation</vt:lpstr>
      <vt:lpstr>PowerPoint Presentation</vt:lpstr>
      <vt:lpstr>PowerPoint Presentation</vt:lpstr>
      <vt:lpstr>PowerPoint Presentation</vt:lpstr>
      <vt:lpstr>PowerPoint Presentation</vt:lpstr>
      <vt:lpstr>Alma Stewart  and Hadji Gulamu Rasul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In-House Content Academy  for  Born of Empires: Filipino Americans in the United States and Virginia, 1565 to the Present  Presentation for: The Filipino-American Community of Northern Virginia and Washington DC  Tuesday, 7 August 2018, 2:40-3:40PM</dc:title>
  <dc:creator>Teresa Carandang</dc:creator>
  <cp:lastModifiedBy>Celeste Acosta</cp:lastModifiedBy>
  <cp:revision>148</cp:revision>
  <dcterms:created xsi:type="dcterms:W3CDTF">2018-07-30T18:10:11Z</dcterms:created>
  <dcterms:modified xsi:type="dcterms:W3CDTF">2018-08-03T20:07:52Z</dcterms:modified>
</cp:coreProperties>
</file>