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6" r:id="rId2"/>
    <p:sldId id="332" r:id="rId3"/>
    <p:sldId id="262" r:id="rId4"/>
    <p:sldId id="325" r:id="rId5"/>
    <p:sldId id="263" r:id="rId6"/>
    <p:sldId id="264" r:id="rId7"/>
    <p:sldId id="329" r:id="rId8"/>
    <p:sldId id="268" r:id="rId9"/>
    <p:sldId id="267" r:id="rId10"/>
    <p:sldId id="270" r:id="rId11"/>
    <p:sldId id="324" r:id="rId12"/>
    <p:sldId id="330" r:id="rId13"/>
    <p:sldId id="269" r:id="rId14"/>
    <p:sldId id="277"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07239-B67D-4ED3-B57F-16E5506B95B5}" type="datetimeFigureOut">
              <a:rPr lang="en-US" smtClean="0"/>
              <a:t>8/5/2018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788AD-3649-492B-BCBD-6357AF5E9CB5}" type="slidenum">
              <a:rPr lang="en-US" smtClean="0"/>
              <a:t>‹#›</a:t>
            </a:fld>
            <a:endParaRPr lang="en-US"/>
          </a:p>
        </p:txBody>
      </p:sp>
    </p:spTree>
    <p:extLst>
      <p:ext uri="{BB962C8B-B14F-4D97-AF65-F5344CB8AC3E}">
        <p14:creationId xmlns:p14="http://schemas.microsoft.com/office/powerpoint/2010/main" val="242838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095C07-8146-4A53-89E5-99A0E939F3B4}" type="slidenum">
              <a:rPr lang="en-US" altLang="en-US" smtClean="0"/>
              <a:pPr>
                <a:defRPr/>
              </a:pPr>
              <a:t>1</a:t>
            </a:fld>
            <a:endParaRPr lang="en-US" altLang="en-US" dirty="0"/>
          </a:p>
        </p:txBody>
      </p:sp>
    </p:spTree>
    <p:extLst>
      <p:ext uri="{BB962C8B-B14F-4D97-AF65-F5344CB8AC3E}">
        <p14:creationId xmlns:p14="http://schemas.microsoft.com/office/powerpoint/2010/main" val="350188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groups/104072072963099/about/"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mailto:ebergano@cox.net" TargetMode="External"/><Relationship Id="rId5" Type="http://schemas.openxmlformats.org/officeDocument/2006/relationships/hyperlink" Target="https://www.facebook.com/we.are.FANHS/" TargetMode="External"/><Relationship Id="rId4" Type="http://schemas.openxmlformats.org/officeDocument/2006/relationships/hyperlink" Target="https://www.facebook.com/notes/fanhs-legacy-month/fanhs-legacy-month/168698437155935/"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Jt4OWOq4GLY?t=1m11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2743200" y="2743200"/>
            <a:ext cx="6934200" cy="2362200"/>
          </a:xfrm>
        </p:spPr>
        <p:txBody>
          <a:bodyPr>
            <a:normAutofit fontScale="25000" lnSpcReduction="20000"/>
          </a:bodyPr>
          <a:lstStyle/>
          <a:p>
            <a:pPr eaLnBrk="1" hangingPunct="1">
              <a:defRPr/>
            </a:pPr>
            <a:endParaRPr lang="en-US" sz="5600" dirty="0">
              <a:cs typeface="Times New Roman" panose="02020603050405020304" pitchFamily="18" charset="0"/>
            </a:endParaRPr>
          </a:p>
          <a:p>
            <a:pPr eaLnBrk="1" hangingPunct="1">
              <a:defRPr/>
            </a:pPr>
            <a:r>
              <a:rPr lang="en-US" sz="6000" dirty="0"/>
              <a:t>Tuesday</a:t>
            </a:r>
            <a:r>
              <a:rPr lang="en-US" sz="6000" dirty="0">
                <a:cs typeface="Times New Roman" panose="02020603050405020304" pitchFamily="18" charset="0"/>
              </a:rPr>
              <a:t>, 7 August 2018, 10:00-10:55AM</a:t>
            </a:r>
          </a:p>
          <a:p>
            <a:pPr eaLnBrk="1" hangingPunct="1">
              <a:defRPr/>
            </a:pPr>
            <a:r>
              <a:rPr lang="en-US" sz="6000" dirty="0">
                <a:cs typeface="Times New Roman" panose="02020603050405020304" pitchFamily="18" charset="0"/>
              </a:rPr>
              <a:t> </a:t>
            </a:r>
          </a:p>
          <a:p>
            <a:pPr eaLnBrk="1" hangingPunct="1">
              <a:defRPr/>
            </a:pPr>
            <a:r>
              <a:rPr lang="en-US" sz="5600" dirty="0">
                <a:cs typeface="Times New Roman" panose="02020603050405020304" pitchFamily="18" charset="0"/>
              </a:rPr>
              <a:t>Prepared by: </a:t>
            </a:r>
          </a:p>
          <a:p>
            <a:pPr eaLnBrk="1" hangingPunct="1">
              <a:defRPr/>
            </a:pPr>
            <a:r>
              <a:rPr lang="en-US" sz="5600" dirty="0">
                <a:cs typeface="Times New Roman" panose="02020603050405020304" pitchFamily="18" charset="0"/>
              </a:rPr>
              <a:t>Edwina and Allan </a:t>
            </a:r>
            <a:r>
              <a:rPr lang="en-US" sz="5600" dirty="0" err="1">
                <a:cs typeface="Times New Roman" panose="02020603050405020304" pitchFamily="18" charset="0"/>
              </a:rPr>
              <a:t>Bergano</a:t>
            </a:r>
            <a:endParaRPr lang="en-US" sz="5600" dirty="0">
              <a:cs typeface="Times New Roman" panose="02020603050405020304" pitchFamily="18" charset="0"/>
            </a:endParaRPr>
          </a:p>
          <a:p>
            <a:pPr eaLnBrk="1" hangingPunct="1">
              <a:defRPr/>
            </a:pPr>
            <a:r>
              <a:rPr lang="en-US" sz="5600" dirty="0">
                <a:cs typeface="Times New Roman" panose="02020603050405020304" pitchFamily="18" charset="0"/>
              </a:rPr>
              <a:t>Filipino American National Historical Society-Hampton Roads (FANHS-HR) Chapter</a:t>
            </a:r>
          </a:p>
          <a:p>
            <a:pPr eaLnBrk="1" hangingPunct="1">
              <a:lnSpc>
                <a:spcPct val="90000"/>
              </a:lnSpc>
              <a:defRPr/>
            </a:pPr>
            <a:r>
              <a:rPr lang="en-US" altLang="en-US" sz="4800" dirty="0"/>
              <a:t>Copyright Edwina and Allan </a:t>
            </a:r>
            <a:r>
              <a:rPr lang="en-US" altLang="en-US" sz="4800" dirty="0" err="1"/>
              <a:t>Bergano</a:t>
            </a:r>
            <a:r>
              <a:rPr lang="en-US" altLang="en-US" sz="4800" dirty="0"/>
              <a:t>, 2018</a:t>
            </a:r>
          </a:p>
          <a:p>
            <a:pPr eaLnBrk="1" hangingPunct="1">
              <a:lnSpc>
                <a:spcPct val="90000"/>
              </a:lnSpc>
              <a:defRPr/>
            </a:pPr>
            <a:r>
              <a:rPr lang="en-US" altLang="en-US" sz="4800" dirty="0"/>
              <a:t>All rights reserved.</a:t>
            </a:r>
          </a:p>
          <a:p>
            <a:pPr eaLnBrk="1" hangingPunct="1">
              <a:defRPr/>
            </a:pPr>
            <a:endParaRPr lang="en-US" sz="5600" dirty="0">
              <a:cs typeface="Times New Roman" panose="02020603050405020304" pitchFamily="18" charset="0"/>
            </a:endParaRPr>
          </a:p>
          <a:p>
            <a:pPr eaLnBrk="1" hangingPunct="1">
              <a:defRPr/>
            </a:pPr>
            <a:endParaRPr lang="en-US" dirty="0">
              <a:cs typeface="Times New Roman" panose="02020603050405020304" pitchFamily="18" charset="0"/>
            </a:endParaRPr>
          </a:p>
        </p:txBody>
      </p:sp>
      <p:pic>
        <p:nvPicPr>
          <p:cNvPr id="5" name="Picture 2">
            <a:extLst>
              <a:ext uri="{FF2B5EF4-FFF2-40B4-BE49-F238E27FC236}">
                <a16:creationId xmlns:a16="http://schemas.microsoft.com/office/drawing/2014/main" id="{C015F58D-71F6-469B-95B9-D6F7E9985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658" y="5745409"/>
            <a:ext cx="2023425" cy="9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FOT logo.png">
            <a:extLst>
              <a:ext uri="{FF2B5EF4-FFF2-40B4-BE49-F238E27FC236}">
                <a16:creationId xmlns:a16="http://schemas.microsoft.com/office/drawing/2014/main" id="{C8CB2E96-03ED-4DA4-A249-4B453B4DC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9575" y="5563554"/>
            <a:ext cx="1341177" cy="1225919"/>
          </a:xfrm>
          <a:prstGeom prst="rect">
            <a:avLst/>
          </a:prstGeom>
        </p:spPr>
      </p:pic>
      <p:pic>
        <p:nvPicPr>
          <p:cNvPr id="8" name="Picture 7">
            <a:extLst>
              <a:ext uri="{FF2B5EF4-FFF2-40B4-BE49-F238E27FC236}">
                <a16:creationId xmlns:a16="http://schemas.microsoft.com/office/drawing/2014/main" id="{00B7AACE-1180-4C8D-84A1-C52CA3916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245" y="5670700"/>
            <a:ext cx="1449919" cy="1141904"/>
          </a:xfrm>
          <a:prstGeom prst="rect">
            <a:avLst/>
          </a:prstGeom>
        </p:spPr>
      </p:pic>
      <p:pic>
        <p:nvPicPr>
          <p:cNvPr id="11" name="Picture 10">
            <a:extLst>
              <a:ext uri="{FF2B5EF4-FFF2-40B4-BE49-F238E27FC236}">
                <a16:creationId xmlns:a16="http://schemas.microsoft.com/office/drawing/2014/main" id="{5EAFA525-01D6-465C-90FC-2DF8056F4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3041" y="5578551"/>
            <a:ext cx="1249669" cy="948822"/>
          </a:xfrm>
          <a:prstGeom prst="rect">
            <a:avLst/>
          </a:prstGeom>
        </p:spPr>
      </p:pic>
      <p:sp>
        <p:nvSpPr>
          <p:cNvPr id="12" name="TextBox 11">
            <a:extLst>
              <a:ext uri="{FF2B5EF4-FFF2-40B4-BE49-F238E27FC236}">
                <a16:creationId xmlns:a16="http://schemas.microsoft.com/office/drawing/2014/main" id="{4CD2D456-4D6D-4F13-9C92-D7C8557F6EFA}"/>
              </a:ext>
            </a:extLst>
          </p:cNvPr>
          <p:cNvSpPr txBox="1"/>
          <p:nvPr/>
        </p:nvSpPr>
        <p:spPr>
          <a:xfrm>
            <a:off x="8410415" y="6581001"/>
            <a:ext cx="1814920" cy="276999"/>
          </a:xfrm>
          <a:prstGeom prst="rect">
            <a:avLst/>
          </a:prstGeom>
          <a:noFill/>
        </p:spPr>
        <p:txBody>
          <a:bodyPr wrap="none" rtlCol="0">
            <a:spAutoFit/>
          </a:bodyPr>
          <a:lstStyle/>
          <a:p>
            <a:r>
              <a:rPr lang="en-US" sz="1200" b="1" dirty="0"/>
              <a:t>The MacArthur Memorial</a:t>
            </a:r>
          </a:p>
        </p:txBody>
      </p:sp>
      <p:pic>
        <p:nvPicPr>
          <p:cNvPr id="10" name="Picture 9">
            <a:extLst>
              <a:ext uri="{FF2B5EF4-FFF2-40B4-BE49-F238E27FC236}">
                <a16:creationId xmlns:a16="http://schemas.microsoft.com/office/drawing/2014/main" id="{BCFCC412-0015-4C78-8AB2-AF24184511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655" y="5906740"/>
            <a:ext cx="2477120" cy="594122"/>
          </a:xfrm>
          <a:prstGeom prst="rect">
            <a:avLst/>
          </a:prstGeom>
        </p:spPr>
      </p:pic>
      <p:sp>
        <p:nvSpPr>
          <p:cNvPr id="15" name="Rectangle 14"/>
          <p:cNvSpPr/>
          <p:nvPr/>
        </p:nvSpPr>
        <p:spPr>
          <a:xfrm>
            <a:off x="1828800" y="990600"/>
            <a:ext cx="8534400" cy="4495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886200" y="304801"/>
            <a:ext cx="4495800" cy="646331"/>
          </a:xfrm>
          <a:prstGeom prst="rect">
            <a:avLst/>
          </a:prstGeom>
          <a:noFill/>
        </p:spPr>
        <p:txBody>
          <a:bodyPr wrap="square" rtlCol="0">
            <a:spAutoFit/>
          </a:bodyPr>
          <a:lstStyle/>
          <a:p>
            <a:pPr algn="ctr"/>
            <a:r>
              <a:rPr lang="en-US" sz="1600" dirty="0">
                <a:cs typeface="Times New Roman" panose="02020603050405020304" pitchFamily="18" charset="0"/>
              </a:rPr>
              <a:t>In-House Content Academy for </a:t>
            </a:r>
            <a:br>
              <a:rPr lang="en-US" sz="2000" dirty="0">
                <a:cs typeface="Times New Roman" panose="02020603050405020304" pitchFamily="18" charset="0"/>
              </a:rPr>
            </a:br>
            <a:endParaRPr lang="en-US" sz="2000" dirty="0"/>
          </a:p>
        </p:txBody>
      </p:sp>
      <p:sp>
        <p:nvSpPr>
          <p:cNvPr id="2" name="Title 1">
            <a:extLst/>
          </p:cNvPr>
          <p:cNvSpPr>
            <a:spLocks noGrp="1"/>
          </p:cNvSpPr>
          <p:nvPr>
            <p:ph type="ctrTitle"/>
          </p:nvPr>
        </p:nvSpPr>
        <p:spPr>
          <a:xfrm>
            <a:off x="2286000" y="609600"/>
            <a:ext cx="7848600" cy="990600"/>
          </a:xfrm>
          <a:solidFill>
            <a:schemeClr val="bg1"/>
          </a:solidFill>
        </p:spPr>
        <p:txBody>
          <a:bodyPr>
            <a:normAutofit fontScale="90000"/>
          </a:bodyPr>
          <a:lstStyle/>
          <a:p>
            <a:pPr eaLnBrk="1" hangingPunct="1">
              <a:defRPr/>
            </a:pPr>
            <a:br>
              <a:rPr lang="en-US" sz="1600" dirty="0">
                <a:cs typeface="Times New Roman" panose="02020603050405020304" pitchFamily="18" charset="0"/>
              </a:rPr>
            </a:br>
            <a:br>
              <a:rPr lang="en-US" sz="2025" b="1" dirty="0">
                <a:cs typeface="Times New Roman" panose="02020603050405020304" pitchFamily="18" charset="0"/>
              </a:rPr>
            </a:br>
            <a:r>
              <a:rPr lang="en-US" sz="2700" b="1" dirty="0">
                <a:solidFill>
                  <a:schemeClr val="accent6"/>
                </a:solidFill>
                <a:cs typeface="Times New Roman" panose="02020603050405020304" pitchFamily="18" charset="0"/>
              </a:rPr>
              <a:t>Born of Empires: Filipino Americans in the United States and Virginia, 1565 to the Present</a:t>
            </a:r>
            <a:br>
              <a:rPr lang="en-US" sz="2000" b="1" dirty="0"/>
            </a:br>
            <a:endParaRPr lang="en-US" sz="1600" dirty="0"/>
          </a:p>
        </p:txBody>
      </p:sp>
      <p:sp>
        <p:nvSpPr>
          <p:cNvPr id="18" name="TextBox 17"/>
          <p:cNvSpPr txBox="1"/>
          <p:nvPr/>
        </p:nvSpPr>
        <p:spPr>
          <a:xfrm>
            <a:off x="2209800" y="1600201"/>
            <a:ext cx="8077200" cy="923330"/>
          </a:xfrm>
          <a:prstGeom prst="rect">
            <a:avLst/>
          </a:prstGeom>
          <a:noFill/>
        </p:spPr>
        <p:txBody>
          <a:bodyPr wrap="square" rtlCol="0">
            <a:spAutoFit/>
          </a:bodyPr>
          <a:lstStyle/>
          <a:p>
            <a:pPr algn="ctr"/>
            <a:r>
              <a:rPr lang="en-US" kern="0" dirty="0">
                <a:solidFill>
                  <a:schemeClr val="tx2"/>
                </a:solidFill>
                <a:cs typeface="Times New Roman" panose="02020603050405020304" pitchFamily="18" charset="0"/>
              </a:rPr>
              <a:t>Presentation for</a:t>
            </a:r>
            <a:r>
              <a:rPr lang="en-US" kern="0" dirty="0">
                <a:cs typeface="Times New Roman" panose="02020603050405020304" pitchFamily="18" charset="0"/>
              </a:rPr>
              <a:t>:</a:t>
            </a:r>
            <a:r>
              <a:rPr lang="en-US" kern="0" dirty="0">
                <a:solidFill>
                  <a:srgbClr val="FF0000"/>
                </a:solidFill>
                <a:cs typeface="Times New Roman" panose="02020603050405020304" pitchFamily="18" charset="0"/>
              </a:rPr>
              <a:t> </a:t>
            </a:r>
          </a:p>
          <a:p>
            <a:pPr algn="ctr"/>
            <a:r>
              <a:rPr lang="en-US" kern="0" dirty="0">
                <a:cs typeface="Times New Roman" panose="02020603050405020304" pitchFamily="18" charset="0"/>
              </a:rPr>
              <a:t>In Our Aunties and Uncles Own Words: Recording Filipino American Community History in Hampton Roads</a:t>
            </a:r>
            <a:endParaRPr lang="en-US" dirty="0"/>
          </a:p>
        </p:txBody>
      </p:sp>
      <p:sp>
        <p:nvSpPr>
          <p:cNvPr id="9" name="TextBox 8">
            <a:extLst>
              <a:ext uri="{FF2B5EF4-FFF2-40B4-BE49-F238E27FC236}">
                <a16:creationId xmlns:a16="http://schemas.microsoft.com/office/drawing/2014/main" id="{2154C26F-06CE-4E39-9023-D774B024C8A2}"/>
              </a:ext>
            </a:extLst>
          </p:cNvPr>
          <p:cNvSpPr txBox="1"/>
          <p:nvPr/>
        </p:nvSpPr>
        <p:spPr>
          <a:xfrm>
            <a:off x="4572000" y="5334000"/>
            <a:ext cx="2816990" cy="338554"/>
          </a:xfrm>
          <a:prstGeom prst="rect">
            <a:avLst/>
          </a:prstGeom>
          <a:solidFill>
            <a:schemeClr val="accent3"/>
          </a:solidFill>
        </p:spPr>
        <p:txBody>
          <a:bodyPr wrap="none" rtlCol="0">
            <a:spAutoFit/>
          </a:bodyPr>
          <a:lstStyle/>
          <a:p>
            <a:r>
              <a:rPr lang="en-US" sz="1600" b="1" dirty="0">
                <a:solidFill>
                  <a:schemeClr val="accent6"/>
                </a:solidFill>
              </a:rPr>
              <a:t>SPONSORING ORGANIZATIONS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A15CA-A420-48AF-8067-767C7CE26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74578" y="138223"/>
            <a:ext cx="5299363" cy="6857999"/>
          </a:xfrm>
          <a:prstGeom prst="rect">
            <a:avLst/>
          </a:prstGeom>
        </p:spPr>
      </p:pic>
      <p:sp>
        <p:nvSpPr>
          <p:cNvPr id="5" name="TextBox 4">
            <a:extLst>
              <a:ext uri="{FF2B5EF4-FFF2-40B4-BE49-F238E27FC236}">
                <a16:creationId xmlns:a16="http://schemas.microsoft.com/office/drawing/2014/main" id="{D465E8A3-6942-43E7-AD87-7BAE1D9335E8}"/>
              </a:ext>
            </a:extLst>
          </p:cNvPr>
          <p:cNvSpPr txBox="1"/>
          <p:nvPr/>
        </p:nvSpPr>
        <p:spPr>
          <a:xfrm>
            <a:off x="589822" y="248618"/>
            <a:ext cx="4603504" cy="369332"/>
          </a:xfrm>
          <a:prstGeom prst="rect">
            <a:avLst/>
          </a:prstGeom>
          <a:noFill/>
        </p:spPr>
        <p:txBody>
          <a:bodyPr wrap="none" rtlCol="0" anchor="t">
            <a:spAutoFit/>
          </a:bodyPr>
          <a:lstStyle/>
          <a:p>
            <a:r>
              <a:rPr lang="en-US"/>
              <a:t>In Our Uncles’ Words</a:t>
            </a:r>
            <a:r>
              <a:rPr lang="en-US">
                <a:cs typeface="Calibri"/>
              </a:rPr>
              <a:t>:  We Fought For Freedom</a:t>
            </a:r>
            <a:endParaRPr lang="en-US" dirty="0"/>
          </a:p>
        </p:txBody>
      </p:sp>
      <p:sp>
        <p:nvSpPr>
          <p:cNvPr id="6" name="TextBox 5">
            <a:extLst>
              <a:ext uri="{FF2B5EF4-FFF2-40B4-BE49-F238E27FC236}">
                <a16:creationId xmlns:a16="http://schemas.microsoft.com/office/drawing/2014/main" id="{9D91E40A-5178-405A-BCEB-1F6690705056}"/>
              </a:ext>
            </a:extLst>
          </p:cNvPr>
          <p:cNvSpPr txBox="1"/>
          <p:nvPr/>
        </p:nvSpPr>
        <p:spPr>
          <a:xfrm>
            <a:off x="418345" y="684223"/>
            <a:ext cx="5350102" cy="369332"/>
          </a:xfrm>
          <a:prstGeom prst="rect">
            <a:avLst/>
          </a:prstGeom>
          <a:noFill/>
        </p:spPr>
        <p:txBody>
          <a:bodyPr wrap="square" rtlCol="0" anchor="t">
            <a:spAutoFit/>
          </a:bodyPr>
          <a:lstStyle/>
          <a:p>
            <a:endParaRPr lang="en-US" dirty="0">
              <a:cs typeface="Calibri"/>
            </a:endParaRPr>
          </a:p>
        </p:txBody>
      </p:sp>
      <p:sp>
        <p:nvSpPr>
          <p:cNvPr id="2" name="TextBox 1">
            <a:extLst>
              <a:ext uri="{FF2B5EF4-FFF2-40B4-BE49-F238E27FC236}">
                <a16:creationId xmlns:a16="http://schemas.microsoft.com/office/drawing/2014/main" id="{24A77B23-FFC1-4447-87F7-CD0AF047042C}"/>
              </a:ext>
            </a:extLst>
          </p:cNvPr>
          <p:cNvSpPr txBox="1"/>
          <p:nvPr/>
        </p:nvSpPr>
        <p:spPr>
          <a:xfrm>
            <a:off x="481660" y="683919"/>
            <a:ext cx="5471347" cy="535531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Phase I: Documenting Oral History Interviews and Gathering        Photos</a:t>
            </a:r>
          </a:p>
          <a:p>
            <a:pPr marL="285750" indent="-285750">
              <a:buFont typeface="Arial"/>
              <a:buChar char="•"/>
            </a:pPr>
            <a:r>
              <a:rPr lang="en-US" sz="1400" dirty="0">
                <a:cs typeface="Calibri"/>
              </a:rPr>
              <a:t>47 Interviewers</a:t>
            </a:r>
            <a:endParaRPr lang="en-US" sz="1600" dirty="0">
              <a:cs typeface="Calibri"/>
            </a:endParaRPr>
          </a:p>
          <a:p>
            <a:pPr marL="285750" indent="-285750">
              <a:buFont typeface="Arial"/>
              <a:buChar char="•"/>
            </a:pPr>
            <a:r>
              <a:rPr lang="en-US" sz="1400" dirty="0">
                <a:cs typeface="Calibri"/>
              </a:rPr>
              <a:t>10 Video Committee</a:t>
            </a:r>
          </a:p>
          <a:p>
            <a:pPr marL="285750" indent="-285750">
              <a:buFont typeface="Arial"/>
              <a:buChar char="•"/>
            </a:pPr>
            <a:r>
              <a:rPr lang="en-US" sz="1400" dirty="0">
                <a:cs typeface="Calibri"/>
              </a:rPr>
              <a:t>5 Photo Committee</a:t>
            </a:r>
          </a:p>
          <a:p>
            <a:pPr marL="285750" indent="-285750">
              <a:buFont typeface="Arial"/>
              <a:buChar char="•"/>
            </a:pPr>
            <a:r>
              <a:rPr lang="en-US" sz="1400" dirty="0">
                <a:cs typeface="Calibri"/>
              </a:rPr>
              <a:t>5 Technical Staff</a:t>
            </a:r>
          </a:p>
          <a:p>
            <a:endParaRPr lang="en-US" sz="1400" dirty="0">
              <a:cs typeface="Calibri"/>
            </a:endParaRPr>
          </a:p>
          <a:p>
            <a:r>
              <a:rPr lang="en-US" sz="1400" dirty="0">
                <a:cs typeface="Calibri"/>
              </a:rPr>
              <a:t>Phase II  Transcribing the Interviews and Organizing Data for the Writers</a:t>
            </a:r>
          </a:p>
          <a:p>
            <a:pPr marL="285750" indent="-285750">
              <a:buFont typeface="Arial"/>
              <a:buChar char="•"/>
            </a:pPr>
            <a:r>
              <a:rPr lang="en-US" sz="1400" dirty="0">
                <a:cs typeface="Calibri"/>
              </a:rPr>
              <a:t>29 Transcribers</a:t>
            </a:r>
          </a:p>
          <a:p>
            <a:pPr marL="285750" indent="-285750">
              <a:buFont typeface="Arial"/>
              <a:buChar char="•"/>
            </a:pPr>
            <a:r>
              <a:rPr lang="en-US" sz="1400" dirty="0">
                <a:cs typeface="Calibri"/>
              </a:rPr>
              <a:t>3 Quote Committee</a:t>
            </a:r>
          </a:p>
          <a:p>
            <a:pPr marL="285750" indent="-285750">
              <a:buFont typeface="Arial"/>
              <a:buChar char="•"/>
            </a:pPr>
            <a:r>
              <a:rPr lang="en-US" sz="1400" dirty="0">
                <a:cs typeface="Calibri"/>
              </a:rPr>
              <a:t>7 Bio Committee</a:t>
            </a:r>
          </a:p>
          <a:p>
            <a:pPr marL="285750" indent="-285750">
              <a:buFont typeface="Arial"/>
              <a:buChar char="•"/>
            </a:pPr>
            <a:r>
              <a:rPr lang="en-US" sz="1400" dirty="0">
                <a:cs typeface="Calibri"/>
              </a:rPr>
              <a:t>4 Glossary Committee</a:t>
            </a:r>
          </a:p>
          <a:p>
            <a:pPr marL="285750" indent="-285750">
              <a:buFont typeface="Arial"/>
              <a:buChar char="•"/>
            </a:pPr>
            <a:endParaRPr lang="en-US" sz="1400" dirty="0">
              <a:cs typeface="Calibri"/>
            </a:endParaRPr>
          </a:p>
          <a:p>
            <a:r>
              <a:rPr lang="en-US" sz="1400" dirty="0">
                <a:cs typeface="Calibri"/>
              </a:rPr>
              <a:t>Phase III  Book Production Team</a:t>
            </a:r>
          </a:p>
          <a:p>
            <a:pPr marL="285750" indent="-285750">
              <a:buFont typeface="Arial"/>
              <a:buChar char="•"/>
            </a:pPr>
            <a:r>
              <a:rPr lang="en-US" sz="1400" dirty="0">
                <a:cs typeface="Calibri"/>
              </a:rPr>
              <a:t>7 Book Production Committee</a:t>
            </a:r>
          </a:p>
          <a:p>
            <a:pPr marL="285750" indent="-285750">
              <a:buFont typeface="Arial"/>
              <a:buChar char="•"/>
            </a:pPr>
            <a:r>
              <a:rPr lang="en-US" sz="1400" dirty="0">
                <a:cs typeface="Calibri"/>
              </a:rPr>
              <a:t>3 Proofreaders</a:t>
            </a:r>
          </a:p>
          <a:p>
            <a:pPr marL="285750" indent="-285750">
              <a:buFont typeface="Arial"/>
              <a:buChar char="•"/>
            </a:pPr>
            <a:r>
              <a:rPr lang="en-US" sz="1400" dirty="0">
                <a:cs typeface="Calibri"/>
              </a:rPr>
              <a:t>9 Chapter Authors</a:t>
            </a:r>
          </a:p>
          <a:p>
            <a:pPr marL="285750" indent="-285750">
              <a:buFont typeface="Arial"/>
              <a:buChar char="•"/>
            </a:pPr>
            <a:endParaRPr lang="en-US" sz="1400" dirty="0">
              <a:cs typeface="Calibri"/>
            </a:endParaRPr>
          </a:p>
          <a:p>
            <a:r>
              <a:rPr lang="en-US" sz="1400" dirty="0">
                <a:cs typeface="Calibri"/>
              </a:rPr>
              <a:t>1 Book:  220 pages</a:t>
            </a:r>
          </a:p>
          <a:p>
            <a:r>
              <a:rPr lang="en-US" sz="1400" dirty="0">
                <a:cs typeface="Calibri"/>
              </a:rPr>
              <a:t>12 Months</a:t>
            </a:r>
          </a:p>
          <a:p>
            <a:r>
              <a:rPr lang="en-US" sz="1400" dirty="0">
                <a:cs typeface="Calibri"/>
              </a:rPr>
              <a:t>31 Uncles Interviewed</a:t>
            </a:r>
          </a:p>
          <a:p>
            <a:r>
              <a:rPr lang="en-US" sz="1400" dirty="0">
                <a:cs typeface="Calibri"/>
              </a:rPr>
              <a:t>Around 100 volunteers involved in this labor of love</a:t>
            </a:r>
          </a:p>
          <a:p>
            <a:endParaRPr lang="en-US" sz="1400" dirty="0">
              <a:cs typeface="Calibri"/>
            </a:endParaRPr>
          </a:p>
          <a:p>
            <a:endParaRPr lang="en-US" sz="1600" dirty="0">
              <a:cs typeface="Calibri"/>
            </a:endParaRPr>
          </a:p>
        </p:txBody>
      </p:sp>
    </p:spTree>
    <p:extLst>
      <p:ext uri="{BB962C8B-B14F-4D97-AF65-F5344CB8AC3E}">
        <p14:creationId xmlns:p14="http://schemas.microsoft.com/office/powerpoint/2010/main" val="83236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lack and white photo of a group of people posing for the camera&#10;&#10;Description generated with very high confidence">
            <a:extLst>
              <a:ext uri="{FF2B5EF4-FFF2-40B4-BE49-F238E27FC236}">
                <a16:creationId xmlns:a16="http://schemas.microsoft.com/office/drawing/2014/main" id="{696CC0B8-C333-4860-A9D0-D707722F7BC5}"/>
              </a:ext>
            </a:extLst>
          </p:cNvPr>
          <p:cNvPicPr>
            <a:picLocks noChangeAspect="1"/>
          </p:cNvPicPr>
          <p:nvPr/>
        </p:nvPicPr>
        <p:blipFill>
          <a:blip r:embed="rId2"/>
          <a:stretch>
            <a:fillRect/>
          </a:stretch>
        </p:blipFill>
        <p:spPr>
          <a:xfrm>
            <a:off x="229164" y="182847"/>
            <a:ext cx="5536824" cy="4595020"/>
          </a:xfrm>
          <a:prstGeom prst="rect">
            <a:avLst/>
          </a:prstGeom>
        </p:spPr>
      </p:pic>
      <p:pic>
        <p:nvPicPr>
          <p:cNvPr id="3" name="Picture 3" descr="A group of people standing in a room&#10;&#10;Description generated with very high confidence">
            <a:extLst>
              <a:ext uri="{FF2B5EF4-FFF2-40B4-BE49-F238E27FC236}">
                <a16:creationId xmlns:a16="http://schemas.microsoft.com/office/drawing/2014/main" id="{2F1165BB-E9B1-4BA7-8704-0EB3DAB95CD8}"/>
              </a:ext>
            </a:extLst>
          </p:cNvPr>
          <p:cNvPicPr>
            <a:picLocks noChangeAspect="1"/>
          </p:cNvPicPr>
          <p:nvPr/>
        </p:nvPicPr>
        <p:blipFill>
          <a:blip r:embed="rId3"/>
          <a:stretch>
            <a:fillRect/>
          </a:stretch>
        </p:blipFill>
        <p:spPr>
          <a:xfrm>
            <a:off x="6201363" y="181564"/>
            <a:ext cx="5565421" cy="4622798"/>
          </a:xfrm>
          <a:prstGeom prst="rect">
            <a:avLst/>
          </a:prstGeom>
        </p:spPr>
      </p:pic>
      <p:sp>
        <p:nvSpPr>
          <p:cNvPr id="4" name="TextBox 3">
            <a:extLst>
              <a:ext uri="{FF2B5EF4-FFF2-40B4-BE49-F238E27FC236}">
                <a16:creationId xmlns:a16="http://schemas.microsoft.com/office/drawing/2014/main" id="{4371F4EA-9A74-48B6-A522-74F8B77A10A7}"/>
              </a:ext>
            </a:extLst>
          </p:cNvPr>
          <p:cNvSpPr txBox="1"/>
          <p:nvPr/>
        </p:nvSpPr>
        <p:spPr>
          <a:xfrm>
            <a:off x="293511" y="5114807"/>
            <a:ext cx="5311421"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cs typeface="Calibri"/>
              </a:rPr>
              <a:t>"When I went home for the first time, my wife's father asked me what I do in the Navy.  I said, "I'm a table navigator...I navigate the table, the table of the officers." But I didn't say we were serving the officers because I'm not really proud of being a mess steward."</a:t>
            </a:r>
          </a:p>
        </p:txBody>
      </p:sp>
      <p:sp>
        <p:nvSpPr>
          <p:cNvPr id="5" name="TextBox 4">
            <a:extLst>
              <a:ext uri="{FF2B5EF4-FFF2-40B4-BE49-F238E27FC236}">
                <a16:creationId xmlns:a16="http://schemas.microsoft.com/office/drawing/2014/main" id="{8B750998-E57F-44A6-B9D3-22BA61132529}"/>
              </a:ext>
            </a:extLst>
          </p:cNvPr>
          <p:cNvSpPr txBox="1"/>
          <p:nvPr/>
        </p:nvSpPr>
        <p:spPr>
          <a:xfrm>
            <a:off x="6201363" y="5114807"/>
            <a:ext cx="5508977"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cs typeface="Calibri"/>
              </a:rPr>
              <a:t>"I am proud to serve in the U.S. Navy. It was a rewarding career. I am lucky to become a U.S. citizen in this great country of opportunity. I sacrificed for the sake of America.  My family sacrificed with me. I made it.  Thank you God.  Thank you America."</a:t>
            </a:r>
            <a:endParaRPr lang="en-US" sz="1400" i="1" dirty="0"/>
          </a:p>
        </p:txBody>
      </p:sp>
    </p:spTree>
    <p:extLst>
      <p:ext uri="{BB962C8B-B14F-4D97-AF65-F5344CB8AC3E}">
        <p14:creationId xmlns:p14="http://schemas.microsoft.com/office/powerpoint/2010/main" val="202245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sitting at a table&#10;&#10;Description generated with very high confidence">
            <a:extLst>
              <a:ext uri="{FF2B5EF4-FFF2-40B4-BE49-F238E27FC236}">
                <a16:creationId xmlns:a16="http://schemas.microsoft.com/office/drawing/2014/main" id="{807671BF-FAA3-4B85-B8B4-4B1C2CDB0DF0}"/>
              </a:ext>
            </a:extLst>
          </p:cNvPr>
          <p:cNvPicPr>
            <a:picLocks noChangeAspect="1"/>
          </p:cNvPicPr>
          <p:nvPr/>
        </p:nvPicPr>
        <p:blipFill>
          <a:blip r:embed="rId2"/>
          <a:stretch>
            <a:fillRect/>
          </a:stretch>
        </p:blipFill>
        <p:spPr>
          <a:xfrm>
            <a:off x="255882" y="368302"/>
            <a:ext cx="5527792" cy="4381028"/>
          </a:xfrm>
          <a:prstGeom prst="rect">
            <a:avLst/>
          </a:prstGeom>
        </p:spPr>
      </p:pic>
      <p:pic>
        <p:nvPicPr>
          <p:cNvPr id="4" name="Picture 4" descr="A group of people sitting at a table&#10;&#10;Description generated with very high confidence">
            <a:extLst>
              <a:ext uri="{FF2B5EF4-FFF2-40B4-BE49-F238E27FC236}">
                <a16:creationId xmlns:a16="http://schemas.microsoft.com/office/drawing/2014/main" id="{3ABB40D4-CFAE-4A8C-8F67-870F19F13DDD}"/>
              </a:ext>
            </a:extLst>
          </p:cNvPr>
          <p:cNvPicPr>
            <a:picLocks noChangeAspect="1"/>
          </p:cNvPicPr>
          <p:nvPr/>
        </p:nvPicPr>
        <p:blipFill>
          <a:blip r:embed="rId3"/>
          <a:stretch>
            <a:fillRect/>
          </a:stretch>
        </p:blipFill>
        <p:spPr>
          <a:xfrm>
            <a:off x="6107290" y="368300"/>
            <a:ext cx="5969940" cy="4381029"/>
          </a:xfrm>
          <a:prstGeom prst="rect">
            <a:avLst/>
          </a:prstGeom>
        </p:spPr>
      </p:pic>
      <p:sp>
        <p:nvSpPr>
          <p:cNvPr id="3" name="TextBox 2">
            <a:extLst>
              <a:ext uri="{FF2B5EF4-FFF2-40B4-BE49-F238E27FC236}">
                <a16:creationId xmlns:a16="http://schemas.microsoft.com/office/drawing/2014/main" id="{D201BEB7-7EC3-45F6-9B4C-8EDC0D3DA080}"/>
              </a:ext>
            </a:extLst>
          </p:cNvPr>
          <p:cNvSpPr txBox="1"/>
          <p:nvPr/>
        </p:nvSpPr>
        <p:spPr>
          <a:xfrm>
            <a:off x="368770" y="5039548"/>
            <a:ext cx="11407422"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cs typeface="Calibri"/>
              </a:rPr>
              <a:t>"It was exciting to be involved in the weekly intergenerational dialogue to produce a book of Filipino American history about ourselves...our community.  If we do not take the time to write our history, how can you expect anyone else to do it.  If we do not value our own stories, how can you expect anyone else to value it.  If not us, who?  If not now, when?  Without a doubt, The Aunties and Uncles book answered those questions."         ALLAN L. BERGANO</a:t>
            </a:r>
            <a:endParaRPr lang="en-US" dirty="0"/>
          </a:p>
        </p:txBody>
      </p:sp>
    </p:spTree>
    <p:extLst>
      <p:ext uri="{BB962C8B-B14F-4D97-AF65-F5344CB8AC3E}">
        <p14:creationId xmlns:p14="http://schemas.microsoft.com/office/powerpoint/2010/main" val="136169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standing in a room&#10;&#10;Description generated with very high confidence">
            <a:extLst>
              <a:ext uri="{FF2B5EF4-FFF2-40B4-BE49-F238E27FC236}">
                <a16:creationId xmlns:a16="http://schemas.microsoft.com/office/drawing/2014/main" id="{D5B942DE-7BF5-40F8-9417-94F69084C5B9}"/>
              </a:ext>
            </a:extLst>
          </p:cNvPr>
          <p:cNvPicPr>
            <a:picLocks noChangeAspect="1"/>
          </p:cNvPicPr>
          <p:nvPr/>
        </p:nvPicPr>
        <p:blipFill>
          <a:blip r:embed="rId2"/>
          <a:stretch>
            <a:fillRect/>
          </a:stretch>
        </p:blipFill>
        <p:spPr>
          <a:xfrm>
            <a:off x="2352800" y="1070036"/>
            <a:ext cx="6670698" cy="3682717"/>
          </a:xfrm>
          <a:prstGeom prst="rect">
            <a:avLst/>
          </a:prstGeom>
        </p:spPr>
      </p:pic>
      <p:sp>
        <p:nvSpPr>
          <p:cNvPr id="3" name="TextBox 2">
            <a:extLst>
              <a:ext uri="{FF2B5EF4-FFF2-40B4-BE49-F238E27FC236}">
                <a16:creationId xmlns:a16="http://schemas.microsoft.com/office/drawing/2014/main" id="{4D9C41B1-CBE0-469C-932C-E88F6E5DE481}"/>
              </a:ext>
            </a:extLst>
          </p:cNvPr>
          <p:cNvSpPr txBox="1"/>
          <p:nvPr/>
        </p:nvSpPr>
        <p:spPr>
          <a:xfrm>
            <a:off x="489098" y="5476921"/>
            <a:ext cx="11323673" cy="923330"/>
          </a:xfrm>
          <a:prstGeom prst="rect">
            <a:avLst/>
          </a:prstGeom>
          <a:noFill/>
        </p:spPr>
        <p:txBody>
          <a:bodyPr wrap="square" rtlCol="0" anchor="t">
            <a:spAutoFit/>
          </a:bodyPr>
          <a:lstStyle/>
          <a:p>
            <a:r>
              <a:rPr lang="en-US" dirty="0"/>
              <a:t>Students</a:t>
            </a:r>
            <a:r>
              <a:rPr lang="en-US" dirty="0">
                <a:cs typeface="Calibri"/>
              </a:rPr>
              <a:t> who participated in our FANHS-HR programs, are known nationally as gifted performing artists in spoken word, identity-driven dramatizations and critically thought provoking writers using Filipino American history as a foundation to stand on.  Their success validates our work.  </a:t>
            </a:r>
            <a:endParaRPr lang="en-US" dirty="0"/>
          </a:p>
        </p:txBody>
      </p:sp>
      <p:sp>
        <p:nvSpPr>
          <p:cNvPr id="4" name="TextBox 3">
            <a:extLst>
              <a:ext uri="{FF2B5EF4-FFF2-40B4-BE49-F238E27FC236}">
                <a16:creationId xmlns:a16="http://schemas.microsoft.com/office/drawing/2014/main" id="{F77C3583-7E5A-437F-AA82-7663849634AB}"/>
              </a:ext>
            </a:extLst>
          </p:cNvPr>
          <p:cNvSpPr txBox="1"/>
          <p:nvPr/>
        </p:nvSpPr>
        <p:spPr>
          <a:xfrm>
            <a:off x="2493657" y="365416"/>
            <a:ext cx="4438587" cy="369332"/>
          </a:xfrm>
          <a:prstGeom prst="rect">
            <a:avLst/>
          </a:prstGeom>
          <a:noFill/>
        </p:spPr>
        <p:txBody>
          <a:bodyPr wrap="none" rtlCol="0" anchor="t">
            <a:spAutoFit/>
          </a:bodyPr>
          <a:lstStyle/>
          <a:p>
            <a:pPr algn="ctr"/>
            <a:r>
              <a:rPr lang="en-US" b="1" dirty="0">
                <a:cs typeface="Calibri"/>
              </a:rPr>
              <a:t>Know History, Know Self.  No history, no self.</a:t>
            </a:r>
          </a:p>
        </p:txBody>
      </p:sp>
    </p:spTree>
    <p:extLst>
      <p:ext uri="{BB962C8B-B14F-4D97-AF65-F5344CB8AC3E}">
        <p14:creationId xmlns:p14="http://schemas.microsoft.com/office/powerpoint/2010/main" val="358757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woman, photo&#10;&#10;Description generated with high confidence">
            <a:extLst>
              <a:ext uri="{FF2B5EF4-FFF2-40B4-BE49-F238E27FC236}">
                <a16:creationId xmlns:a16="http://schemas.microsoft.com/office/drawing/2014/main" id="{1433DD8A-564A-45E6-9538-81FB3158875A}"/>
              </a:ext>
            </a:extLst>
          </p:cNvPr>
          <p:cNvPicPr>
            <a:picLocks noChangeAspect="1"/>
          </p:cNvPicPr>
          <p:nvPr/>
        </p:nvPicPr>
        <p:blipFill>
          <a:blip r:embed="rId2"/>
          <a:stretch>
            <a:fillRect/>
          </a:stretch>
        </p:blipFill>
        <p:spPr>
          <a:xfrm>
            <a:off x="2907632" y="1319426"/>
            <a:ext cx="5839165" cy="3328248"/>
          </a:xfrm>
          <a:prstGeom prst="rect">
            <a:avLst/>
          </a:prstGeom>
        </p:spPr>
      </p:pic>
      <p:sp>
        <p:nvSpPr>
          <p:cNvPr id="4" name="TextBox 3">
            <a:extLst>
              <a:ext uri="{FF2B5EF4-FFF2-40B4-BE49-F238E27FC236}">
                <a16:creationId xmlns:a16="http://schemas.microsoft.com/office/drawing/2014/main" id="{0244BA95-CE61-45DB-813D-65BE712059B1}"/>
              </a:ext>
            </a:extLst>
          </p:cNvPr>
          <p:cNvSpPr txBox="1"/>
          <p:nvPr/>
        </p:nvSpPr>
        <p:spPr>
          <a:xfrm>
            <a:off x="3821814" y="290157"/>
            <a:ext cx="5029454" cy="523220"/>
          </a:xfrm>
          <a:prstGeom prst="rect">
            <a:avLst/>
          </a:prstGeom>
          <a:noFill/>
        </p:spPr>
        <p:txBody>
          <a:bodyPr wrap="none" rtlCol="0" anchor="t">
            <a:spAutoFit/>
          </a:bodyPr>
          <a:lstStyle/>
          <a:p>
            <a:pPr algn="ctr"/>
            <a:r>
              <a:rPr lang="en-US" sz="2800" b="1" dirty="0"/>
              <a:t>The Heart and Soul of FANHS-HR</a:t>
            </a:r>
            <a:endParaRPr lang="en-US"/>
          </a:p>
        </p:txBody>
      </p:sp>
      <p:sp>
        <p:nvSpPr>
          <p:cNvPr id="6" name="TextBox 5">
            <a:extLst>
              <a:ext uri="{FF2B5EF4-FFF2-40B4-BE49-F238E27FC236}">
                <a16:creationId xmlns:a16="http://schemas.microsoft.com/office/drawing/2014/main" id="{53CC5C14-2DA1-4E00-84A0-8A75E4D265E1}"/>
              </a:ext>
            </a:extLst>
          </p:cNvPr>
          <p:cNvSpPr txBox="1"/>
          <p:nvPr/>
        </p:nvSpPr>
        <p:spPr>
          <a:xfrm>
            <a:off x="573765" y="4790180"/>
            <a:ext cx="11323673" cy="2031325"/>
          </a:xfrm>
          <a:prstGeom prst="rect">
            <a:avLst/>
          </a:prstGeom>
          <a:noFill/>
        </p:spPr>
        <p:txBody>
          <a:bodyPr wrap="square" rtlCol="0" anchor="t">
            <a:spAutoFit/>
          </a:bodyPr>
          <a:lstStyle/>
          <a:p>
            <a:pPr algn="ctr"/>
            <a:r>
              <a:rPr lang="en-US" dirty="0"/>
              <a:t>The driving force</a:t>
            </a:r>
            <a:r>
              <a:rPr lang="en-US" dirty="0">
                <a:cs typeface="Calibri"/>
              </a:rPr>
              <a:t> for most FANHS-HR projects is Edwina Lapa </a:t>
            </a:r>
            <a:r>
              <a:rPr lang="en-US" dirty="0" err="1">
                <a:cs typeface="Calibri"/>
              </a:rPr>
              <a:t>Bergano</a:t>
            </a:r>
            <a:r>
              <a:rPr lang="en-US" dirty="0">
                <a:cs typeface="Calibri"/>
              </a:rPr>
              <a:t>.</a:t>
            </a:r>
            <a:endParaRPr lang="en-US"/>
          </a:p>
          <a:p>
            <a:pPr algn="ctr"/>
            <a:r>
              <a:rPr lang="en-US" dirty="0">
                <a:cs typeface="Calibri"/>
                <a:hlinkClick r:id="rId3"/>
              </a:rPr>
              <a:t>FACEBOOK PAGE</a:t>
            </a:r>
            <a:endParaRPr lang="en-US" dirty="0">
              <a:cs typeface="Calibri"/>
            </a:endParaRPr>
          </a:p>
          <a:p>
            <a:pPr algn="ctr"/>
            <a:r>
              <a:rPr lang="en-US" dirty="0">
                <a:cs typeface="Calibri"/>
                <a:hlinkClick r:id="rId4"/>
              </a:rPr>
              <a:t>FANHS LEGACY MONTH</a:t>
            </a:r>
            <a:endParaRPr lang="en-US" dirty="0">
              <a:cs typeface="Calibri"/>
            </a:endParaRPr>
          </a:p>
          <a:p>
            <a:pPr algn="ctr"/>
            <a:r>
              <a:rPr lang="en-US" dirty="0">
                <a:cs typeface="Calibri"/>
                <a:hlinkClick r:id="rId5"/>
              </a:rPr>
              <a:t>Facebook FANHS Legacy Month</a:t>
            </a:r>
            <a:endParaRPr lang="en-US" dirty="0">
              <a:cs typeface="Calibri"/>
            </a:endParaRPr>
          </a:p>
          <a:p>
            <a:pPr algn="ctr"/>
            <a:r>
              <a:rPr lang="en-US" dirty="0">
                <a:cs typeface="Calibri"/>
                <a:hlinkClick r:id="rId6"/>
              </a:rPr>
              <a:t>FANHS-HR Contact</a:t>
            </a:r>
            <a:endParaRPr lang="en-US" dirty="0">
              <a:cs typeface="Calibri"/>
            </a:endParaRPr>
          </a:p>
          <a:p>
            <a:pPr algn="ctr"/>
            <a:endParaRPr lang="en-US" dirty="0">
              <a:cs typeface="Calibri"/>
            </a:endParaRPr>
          </a:p>
          <a:p>
            <a:endParaRPr lang="en-US" dirty="0">
              <a:cs typeface="Calibri"/>
            </a:endParaRPr>
          </a:p>
        </p:txBody>
      </p:sp>
    </p:spTree>
    <p:extLst>
      <p:ext uri="{BB962C8B-B14F-4D97-AF65-F5344CB8AC3E}">
        <p14:creationId xmlns:p14="http://schemas.microsoft.com/office/powerpoint/2010/main" val="346762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209800" y="76200"/>
            <a:ext cx="7772400" cy="457200"/>
          </a:xfrm>
        </p:spPr>
        <p:txBody>
          <a:bodyPr/>
          <a:lstStyle/>
          <a:p>
            <a:pPr algn="ctr" eaLnBrk="1" hangingPunct="1"/>
            <a:r>
              <a:rPr lang="en-US" sz="2400" b="1" dirty="0"/>
              <a:t>Sources</a:t>
            </a:r>
          </a:p>
        </p:txBody>
      </p:sp>
      <p:sp>
        <p:nvSpPr>
          <p:cNvPr id="47106" name="TextBox 2"/>
          <p:cNvSpPr txBox="1">
            <a:spLocks noChangeArrowheads="1"/>
          </p:cNvSpPr>
          <p:nvPr/>
        </p:nvSpPr>
        <p:spPr bwMode="auto">
          <a:xfrm>
            <a:off x="223283" y="457201"/>
            <a:ext cx="11674549" cy="3662541"/>
          </a:xfrm>
          <a:prstGeom prst="rect">
            <a:avLst/>
          </a:prstGeom>
          <a:noFill/>
          <a:ln w="9525">
            <a:noFill/>
            <a:miter lim="800000"/>
            <a:headEnd/>
            <a:tailEnd/>
          </a:ln>
        </p:spPr>
        <p:txBody>
          <a:bodyPr wrap="square" anchor="t">
            <a:spAutoFit/>
          </a:bodyPr>
          <a:lstStyle/>
          <a:p>
            <a:endParaRPr lang="en-US" sz="1600" dirty="0">
              <a:cs typeface="Calibri Light"/>
            </a:endParaRPr>
          </a:p>
          <a:p>
            <a:r>
              <a:rPr lang="en-US" sz="1600" dirty="0"/>
              <a:t>Cordova, Fred. Filipinos: Forgotten Asian Americans (A Pictorial Essay/1763-Circa-1963). Dubuque, Iowa: Kendall/Hunt Publishing Company, 1983.</a:t>
            </a:r>
          </a:p>
          <a:p>
            <a:endParaRPr lang="en-US" sz="1600" dirty="0"/>
          </a:p>
          <a:p>
            <a:r>
              <a:rPr lang="en-US" sz="1600" dirty="0"/>
              <a:t>Filipino American National Historical Society – Hampton Roads Chapter. </a:t>
            </a:r>
            <a:r>
              <a:rPr lang="en-US" sz="1600" i="1" dirty="0"/>
              <a:t>In Our Uncles Words: We Fought for Freedom</a:t>
            </a:r>
            <a:r>
              <a:rPr lang="en-US" sz="1600" dirty="0"/>
              <a:t>. San </a:t>
            </a:r>
            <a:r>
              <a:rPr lang="en-US" sz="1600" dirty="0" err="1"/>
              <a:t>Francisico</a:t>
            </a:r>
            <a:r>
              <a:rPr lang="en-US" sz="1600" dirty="0"/>
              <a:t>: </a:t>
            </a:r>
            <a:r>
              <a:rPr lang="en-US" sz="1600" dirty="0" err="1"/>
              <a:t>T’Boli</a:t>
            </a:r>
            <a:r>
              <a:rPr lang="en-US" sz="1600" dirty="0"/>
              <a:t> Publishing and Distribution, 2006.</a:t>
            </a:r>
          </a:p>
          <a:p>
            <a:endParaRPr lang="en-US" sz="1600" dirty="0"/>
          </a:p>
          <a:p>
            <a:r>
              <a:rPr lang="en-US" sz="1600" dirty="0"/>
              <a:t>Filipino American National Historical Society – Hampton Roads Chapter. </a:t>
            </a:r>
            <a:r>
              <a:rPr lang="en-US" sz="1600" i="1" dirty="0"/>
              <a:t>In Our Aunties’ Words: The Filipino Spirit of Hampton Roads</a:t>
            </a:r>
            <a:r>
              <a:rPr lang="en-US" sz="1600" dirty="0"/>
              <a:t>. San </a:t>
            </a:r>
            <a:r>
              <a:rPr lang="en-US" sz="1600" dirty="0" err="1"/>
              <a:t>Francisico</a:t>
            </a:r>
            <a:r>
              <a:rPr lang="en-US" sz="1600" dirty="0"/>
              <a:t>: </a:t>
            </a:r>
            <a:r>
              <a:rPr lang="en-US" sz="1600" dirty="0" err="1"/>
              <a:t>T’Boli</a:t>
            </a:r>
            <a:r>
              <a:rPr lang="en-US" sz="1600" dirty="0"/>
              <a:t> Publishing and Distribution, 2004.</a:t>
            </a:r>
          </a:p>
          <a:p>
            <a:endParaRPr lang="en-US" sz="1600" dirty="0">
              <a:cs typeface="Calibri Light"/>
            </a:endParaRPr>
          </a:p>
          <a:p>
            <a:r>
              <a:rPr lang="en-US" sz="1600" dirty="0">
                <a:cs typeface="Calibri Light"/>
              </a:rPr>
              <a:t>Filipino Americans:  Discovering Their Past For the Future</a:t>
            </a:r>
            <a:br>
              <a:rPr lang="en-US" sz="1600" dirty="0">
                <a:cs typeface="Calibri"/>
              </a:rPr>
            </a:br>
            <a:r>
              <a:rPr lang="en-US" sz="1200" dirty="0">
                <a:cs typeface="Calibri Light"/>
                <a:hlinkClick r:id="rId2"/>
              </a:rPr>
              <a:t>https://youtu.be/Jt4OWOq4GLY?t=1m11s</a:t>
            </a:r>
            <a:endParaRPr lang="en-US" sz="1200" dirty="0">
              <a:cs typeface="Calibri Light"/>
            </a:endParaRPr>
          </a:p>
          <a:p>
            <a:endParaRPr lang="en-US" sz="1200" dirty="0">
              <a:cs typeface="Calibri Light"/>
            </a:endParaRPr>
          </a:p>
          <a:p>
            <a:endParaRPr lang="en-US" sz="1600" dirty="0"/>
          </a:p>
          <a:p>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a photo&#10;&#10;Description generated with very high confidence">
            <a:extLst>
              <a:ext uri="{FF2B5EF4-FFF2-40B4-BE49-F238E27FC236}">
                <a16:creationId xmlns:a16="http://schemas.microsoft.com/office/drawing/2014/main" id="{74D4757E-0E73-4FED-8FCF-3CA5E4E17B02}"/>
              </a:ext>
            </a:extLst>
          </p:cNvPr>
          <p:cNvPicPr>
            <a:picLocks noChangeAspect="1"/>
          </p:cNvPicPr>
          <p:nvPr/>
        </p:nvPicPr>
        <p:blipFill>
          <a:blip r:embed="rId2"/>
          <a:stretch>
            <a:fillRect/>
          </a:stretch>
        </p:blipFill>
        <p:spPr>
          <a:xfrm>
            <a:off x="5994401" y="697560"/>
            <a:ext cx="6054606" cy="5180657"/>
          </a:xfrm>
          <a:prstGeom prst="rect">
            <a:avLst/>
          </a:prstGeom>
        </p:spPr>
      </p:pic>
      <p:sp>
        <p:nvSpPr>
          <p:cNvPr id="4" name="TextBox 3">
            <a:extLst>
              <a:ext uri="{FF2B5EF4-FFF2-40B4-BE49-F238E27FC236}">
                <a16:creationId xmlns:a16="http://schemas.microsoft.com/office/drawing/2014/main" id="{DA06E1C9-00A6-478D-9A4C-D540D269F15B}"/>
              </a:ext>
            </a:extLst>
          </p:cNvPr>
          <p:cNvSpPr txBox="1"/>
          <p:nvPr/>
        </p:nvSpPr>
        <p:spPr>
          <a:xfrm>
            <a:off x="857956" y="693326"/>
            <a:ext cx="4652904" cy="72019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a:p>
            <a:endParaRPr lang="en-US" sz="1400" dirty="0">
              <a:cs typeface="Calibri"/>
            </a:endParaRPr>
          </a:p>
          <a:p>
            <a:endParaRPr lang="en-US" sz="1400" dirty="0">
              <a:cs typeface="Calibri"/>
            </a:endParaRPr>
          </a:p>
          <a:p>
            <a:endParaRPr lang="en-US" dirty="0">
              <a:cs typeface="Calibri"/>
            </a:endParaRPr>
          </a:p>
          <a:p>
            <a:pPr algn="ctr"/>
            <a:r>
              <a:rPr lang="en-US" dirty="0">
                <a:cs typeface="Calibri"/>
              </a:rPr>
              <a:t>INITIATIVES</a:t>
            </a:r>
          </a:p>
          <a:p>
            <a:r>
              <a:rPr lang="en-US" sz="1400" dirty="0">
                <a:cs typeface="Calibri"/>
              </a:rPr>
              <a:t>*October declared Filipino American History Month in the state of Virginia 1992 </a:t>
            </a:r>
            <a:endParaRPr lang="en-US" dirty="0">
              <a:cs typeface="Calibri"/>
            </a:endParaRPr>
          </a:p>
          <a:p>
            <a:r>
              <a:rPr lang="en-US" sz="1400" dirty="0">
                <a:cs typeface="Calibri"/>
              </a:rPr>
              <a:t>* Produced the FANHS video premiere..."Filipino Americans: Discovering Their Past For The Future" in Virginia Beach City Public Schools and at the Smithsonian </a:t>
            </a:r>
            <a:r>
              <a:rPr lang="en-US" sz="1400" dirty="0" err="1">
                <a:cs typeface="Calibri"/>
              </a:rPr>
              <a:t>Institue</a:t>
            </a:r>
            <a:r>
              <a:rPr lang="en-US" sz="1400" dirty="0">
                <a:cs typeface="Calibri"/>
              </a:rPr>
              <a:t>: American History Museum in Washington DC (1994) </a:t>
            </a:r>
            <a:endParaRPr lang="en-US">
              <a:cs typeface="Calibri"/>
            </a:endParaRPr>
          </a:p>
          <a:p>
            <a:r>
              <a:rPr lang="en-US" sz="1400" dirty="0">
                <a:cs typeface="Calibri"/>
              </a:rPr>
              <a:t>* Provided support for the formation of FASA- Old Dominion University, FASA - Virginia Tech, FASA - William &amp;Mary, FACT-VCU, FIND, FIND D-7, FACS Salem High School, FACA Bayside High School</a:t>
            </a:r>
            <a:endParaRPr lang="en-US" dirty="0">
              <a:cs typeface="Calibri"/>
            </a:endParaRPr>
          </a:p>
          <a:p>
            <a:r>
              <a:rPr lang="en-US" sz="1400" dirty="0">
                <a:cs typeface="Calibri"/>
              </a:rPr>
              <a:t>* Hosted the 2000 FANHS National Conference in Virginia Beach, VA </a:t>
            </a:r>
          </a:p>
          <a:p>
            <a:r>
              <a:rPr lang="en-US" sz="1400" dirty="0">
                <a:cs typeface="Calibri"/>
              </a:rPr>
              <a:t>* 4 </a:t>
            </a:r>
            <a:r>
              <a:rPr lang="en-US" sz="1400" dirty="0" err="1">
                <a:cs typeface="Calibri"/>
              </a:rPr>
              <a:t>Pinoy</a:t>
            </a:r>
            <a:r>
              <a:rPr lang="en-US" sz="1400" dirty="0">
                <a:cs typeface="Calibri"/>
              </a:rPr>
              <a:t> Symposiums </a:t>
            </a:r>
            <a:endParaRPr lang="en-US" dirty="0">
              <a:cs typeface="Calibri"/>
            </a:endParaRPr>
          </a:p>
          <a:p>
            <a:r>
              <a:rPr lang="en-US" sz="1400" dirty="0">
                <a:cs typeface="Calibri"/>
              </a:rPr>
              <a:t>* 6 Filipino American Youth Summits </a:t>
            </a:r>
            <a:endParaRPr lang="en-US" dirty="0">
              <a:cs typeface="Calibri"/>
            </a:endParaRPr>
          </a:p>
          <a:p>
            <a:r>
              <a:rPr lang="en-US" sz="1400" dirty="0">
                <a:cs typeface="Calibri"/>
              </a:rPr>
              <a:t>* 3 Summer Programs </a:t>
            </a:r>
            <a:endParaRPr lang="en-US" dirty="0">
              <a:cs typeface="Calibri"/>
            </a:endParaRPr>
          </a:p>
          <a:p>
            <a:r>
              <a:rPr lang="en-US" sz="1400" dirty="0">
                <a:cs typeface="Calibri"/>
              </a:rPr>
              <a:t>* Published 2 books: </a:t>
            </a:r>
            <a:endParaRPr lang="en-US" dirty="0">
              <a:cs typeface="Calibri"/>
            </a:endParaRPr>
          </a:p>
          <a:p>
            <a:r>
              <a:rPr lang="en-US" sz="1400" dirty="0">
                <a:cs typeface="Calibri"/>
              </a:rPr>
              <a:t>   * "In Our Auntie's Words: The Filipino Spirit of Hampton Roads" (2004) </a:t>
            </a:r>
            <a:endParaRPr lang="en-US" dirty="0">
              <a:cs typeface="Calibri"/>
            </a:endParaRPr>
          </a:p>
          <a:p>
            <a:r>
              <a:rPr lang="en-US" sz="1400" dirty="0">
                <a:cs typeface="Calibri"/>
              </a:rPr>
              <a:t>   * "In Our Uncle's Words: We Fought For Freedom" </a:t>
            </a:r>
            <a:endParaRPr lang="en-US" dirty="0">
              <a:cs typeface="Calibri"/>
            </a:endParaRPr>
          </a:p>
          <a:p>
            <a:r>
              <a:rPr lang="en-US" sz="1400" dirty="0">
                <a:cs typeface="Calibri"/>
              </a:rPr>
              <a:t>* One DVD: "The Aunties of the 757" </a:t>
            </a:r>
            <a:endParaRPr lang="en-US" dirty="0">
              <a:cs typeface="Calibri"/>
            </a:endParaRPr>
          </a:p>
          <a:p>
            <a:r>
              <a:rPr lang="en-US" sz="1400" dirty="0">
                <a:cs typeface="Calibri"/>
              </a:rPr>
              <a:t>* 10 FACS Lock-In's</a:t>
            </a:r>
            <a:endParaRPr lang="en-US" dirty="0">
              <a:cs typeface="Calibri"/>
            </a:endParaRPr>
          </a:p>
          <a:p>
            <a:pPr algn="ctr"/>
            <a:br>
              <a:rPr lang="en-US" dirty="0"/>
            </a:br>
            <a:endParaRPr lang="en-US" dirty="0"/>
          </a:p>
          <a:p>
            <a:pPr algn="ctr"/>
            <a:br>
              <a:rPr lang="en-US" dirty="0"/>
            </a:br>
            <a:endParaRPr lang="en-US" dirty="0"/>
          </a:p>
          <a:p>
            <a:pPr algn="ctr"/>
            <a:endParaRPr lang="en-US" dirty="0">
              <a:cs typeface="Calibri"/>
            </a:endParaRPr>
          </a:p>
        </p:txBody>
      </p:sp>
      <p:sp>
        <p:nvSpPr>
          <p:cNvPr id="5" name="TextBox 4">
            <a:extLst>
              <a:ext uri="{FF2B5EF4-FFF2-40B4-BE49-F238E27FC236}">
                <a16:creationId xmlns:a16="http://schemas.microsoft.com/office/drawing/2014/main" id="{9DEC0918-1CD4-4D9F-B5BF-9CAEB680EC09}"/>
              </a:ext>
            </a:extLst>
          </p:cNvPr>
          <p:cNvSpPr txBox="1"/>
          <p:nvPr/>
        </p:nvSpPr>
        <p:spPr>
          <a:xfrm>
            <a:off x="462845" y="552214"/>
            <a:ext cx="5574827" cy="104644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dirty="0">
              <a:cs typeface="Calibri"/>
            </a:endParaRPr>
          </a:p>
          <a:p>
            <a:r>
              <a:rPr lang="en-US" b="1" dirty="0">
                <a:cs typeface="Calibri"/>
              </a:rPr>
              <a:t>Filipino American National Historical Society/ Hampton Roads Chapter  (FANHS – HR)</a:t>
            </a:r>
          </a:p>
          <a:p>
            <a:r>
              <a:rPr lang="en-US" sz="1200" dirty="0">
                <a:cs typeface="Calibri"/>
              </a:rPr>
              <a:t>Founded in 1989 and chartered in June/1990 by Edwina and Allan L. </a:t>
            </a:r>
            <a:r>
              <a:rPr lang="en-US" sz="1200" dirty="0" err="1">
                <a:cs typeface="Calibri"/>
              </a:rPr>
              <a:t>Bergano</a:t>
            </a:r>
            <a:endParaRPr lang="en-US" sz="1400" dirty="0" err="1">
              <a:cs typeface="Calibri"/>
            </a:endParaRPr>
          </a:p>
        </p:txBody>
      </p:sp>
    </p:spTree>
    <p:extLst>
      <p:ext uri="{BB962C8B-B14F-4D97-AF65-F5344CB8AC3E}">
        <p14:creationId xmlns:p14="http://schemas.microsoft.com/office/powerpoint/2010/main" val="6773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piece of paper&#10;&#10;Description generated with high confidence">
            <a:extLst>
              <a:ext uri="{FF2B5EF4-FFF2-40B4-BE49-F238E27FC236}">
                <a16:creationId xmlns:a16="http://schemas.microsoft.com/office/drawing/2014/main" id="{B82FE404-370D-4A0F-B603-CF2C7C6F624B}"/>
              </a:ext>
            </a:extLst>
          </p:cNvPr>
          <p:cNvPicPr>
            <a:picLocks noChangeAspect="1"/>
          </p:cNvPicPr>
          <p:nvPr/>
        </p:nvPicPr>
        <p:blipFill>
          <a:blip r:embed="rId2"/>
          <a:stretch>
            <a:fillRect/>
          </a:stretch>
        </p:blipFill>
        <p:spPr>
          <a:xfrm>
            <a:off x="5886195" y="2158406"/>
            <a:ext cx="5906734" cy="3706545"/>
          </a:xfrm>
          <a:prstGeom prst="rect">
            <a:avLst/>
          </a:prstGeom>
        </p:spPr>
      </p:pic>
      <p:sp>
        <p:nvSpPr>
          <p:cNvPr id="3" name="TextBox 2">
            <a:extLst>
              <a:ext uri="{FF2B5EF4-FFF2-40B4-BE49-F238E27FC236}">
                <a16:creationId xmlns:a16="http://schemas.microsoft.com/office/drawing/2014/main" id="{0E32D772-E23A-4C16-99EB-53609B4BADB3}"/>
              </a:ext>
            </a:extLst>
          </p:cNvPr>
          <p:cNvSpPr txBox="1"/>
          <p:nvPr/>
        </p:nvSpPr>
        <p:spPr>
          <a:xfrm>
            <a:off x="4178595" y="425302"/>
            <a:ext cx="3607078" cy="646331"/>
          </a:xfrm>
          <a:prstGeom prst="rect">
            <a:avLst/>
          </a:prstGeom>
          <a:noFill/>
        </p:spPr>
        <p:txBody>
          <a:bodyPr wrap="none" rtlCol="0" anchor="t">
            <a:spAutoFit/>
          </a:bodyPr>
          <a:lstStyle/>
          <a:p>
            <a:pPr algn="ctr"/>
            <a:r>
              <a:rPr lang="en-US"/>
              <a:t>In Our Aunties' Words</a:t>
            </a:r>
            <a:r>
              <a:rPr lang="en-US">
                <a:cs typeface="Calibri"/>
              </a:rPr>
              <a:t>:</a:t>
            </a:r>
            <a:endParaRPr lang="en-US"/>
          </a:p>
          <a:p>
            <a:pPr algn="ctr"/>
            <a:r>
              <a:rPr lang="en-US">
                <a:cs typeface="Calibri"/>
              </a:rPr>
              <a:t>The Filipino Spirit of Hampton Roads</a:t>
            </a:r>
            <a:endParaRPr lang="en-US" dirty="0">
              <a:cs typeface="Calibri"/>
            </a:endParaRPr>
          </a:p>
        </p:txBody>
      </p:sp>
      <p:sp>
        <p:nvSpPr>
          <p:cNvPr id="4" name="TextBox 3">
            <a:extLst>
              <a:ext uri="{FF2B5EF4-FFF2-40B4-BE49-F238E27FC236}">
                <a16:creationId xmlns:a16="http://schemas.microsoft.com/office/drawing/2014/main" id="{1D12C48F-0CB8-4321-B9EA-BABB198A770C}"/>
              </a:ext>
            </a:extLst>
          </p:cNvPr>
          <p:cNvSpPr txBox="1"/>
          <p:nvPr/>
        </p:nvSpPr>
        <p:spPr>
          <a:xfrm>
            <a:off x="446567" y="1512075"/>
            <a:ext cx="5340694" cy="4678204"/>
          </a:xfrm>
          <a:prstGeom prst="rect">
            <a:avLst/>
          </a:prstGeom>
          <a:noFill/>
        </p:spPr>
        <p:txBody>
          <a:bodyPr wrap="square" rtlCol="0" anchor="t">
            <a:spAutoFit/>
          </a:bodyPr>
          <a:lstStyle/>
          <a:p>
            <a:r>
              <a:rPr lang="en-US" sz="1400"/>
              <a:t>We believe Filipino American history is more than the awareness of events, the remembrance of deaths, and the memorization of dates.  As descendants of colorful and courageous pioneers, we believe their inspirational stories are worth studying and preserving.  Why not learn and discover Filipino American history from the makers of our history?  Therefore, we choose to explore the lives of our pioneers by celebrating how they lived...how they survived...how they built families...how they endured...how they felt...in making America our home.  We believe Filipino American history starts at home...with family history...the price our parents paid in the past for the freedoms, we, their children, enjoy today. </a:t>
            </a:r>
            <a:endParaRPr lang="en-US" sz="1400" dirty="0"/>
          </a:p>
          <a:p>
            <a:endParaRPr lang="en-US" sz="1400" dirty="0">
              <a:cs typeface="Calibri"/>
            </a:endParaRPr>
          </a:p>
          <a:p>
            <a:r>
              <a:rPr lang="en-US" sz="1400"/>
              <a:t>This work respectfully pays homage to those who left the Philippines to make America our home.  We claim and cherish every trial and tribulation to be Americans as our history.  Their price for Filipino Americanism will not be forgotten.  We gratefully thank our aunties, our uncles and our parents for the countless sacrifices to remind us...who we are and what we are not. </a:t>
            </a:r>
            <a:endParaRPr lang="en-US" sz="1400" dirty="0">
              <a:cs typeface="Calibri"/>
            </a:endParaRPr>
          </a:p>
          <a:p>
            <a:r>
              <a:rPr lang="en-US" sz="1400" dirty="0"/>
              <a:t> </a:t>
            </a:r>
            <a:r>
              <a:rPr lang="en-US" sz="1400"/>
              <a:t>Dahil sa yo....</a:t>
            </a:r>
            <a:endParaRPr lang="en-US" sz="1400" dirty="0">
              <a:cs typeface="Calibri"/>
            </a:endParaRPr>
          </a:p>
          <a:p>
            <a:r>
              <a:rPr lang="en-US" sz="1400"/>
              <a:t>ALLAN L.</a:t>
            </a:r>
            <a:r>
              <a:rPr lang="en-US" sz="1400">
                <a:cs typeface="Calibri"/>
              </a:rPr>
              <a:t> BERGANO, DDS</a:t>
            </a:r>
            <a:endParaRPr lang="en-US" sz="1400" dirty="0">
              <a:cs typeface="Calibri"/>
            </a:endParaRPr>
          </a:p>
          <a:p>
            <a:endParaRPr lang="en-US" dirty="0">
              <a:cs typeface="Calibri"/>
            </a:endParaRPr>
          </a:p>
        </p:txBody>
      </p:sp>
    </p:spTree>
    <p:extLst>
      <p:ext uri="{BB962C8B-B14F-4D97-AF65-F5344CB8AC3E}">
        <p14:creationId xmlns:p14="http://schemas.microsoft.com/office/powerpoint/2010/main" val="279164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 man, wall, text&#10;&#10;Description generated with very high confidence">
            <a:extLst>
              <a:ext uri="{FF2B5EF4-FFF2-40B4-BE49-F238E27FC236}">
                <a16:creationId xmlns:a16="http://schemas.microsoft.com/office/drawing/2014/main" id="{6C25F042-CA6E-4C6D-9411-2B267343697F}"/>
              </a:ext>
            </a:extLst>
          </p:cNvPr>
          <p:cNvPicPr>
            <a:picLocks noChangeAspect="1"/>
          </p:cNvPicPr>
          <p:nvPr/>
        </p:nvPicPr>
        <p:blipFill>
          <a:blip r:embed="rId2"/>
          <a:stretch>
            <a:fillRect/>
          </a:stretch>
        </p:blipFill>
        <p:spPr>
          <a:xfrm>
            <a:off x="3929285" y="256540"/>
            <a:ext cx="7988395" cy="6131560"/>
          </a:xfrm>
          <a:prstGeom prst="rect">
            <a:avLst/>
          </a:prstGeom>
        </p:spPr>
      </p:pic>
      <p:sp>
        <p:nvSpPr>
          <p:cNvPr id="3" name="TextBox 2">
            <a:extLst>
              <a:ext uri="{FF2B5EF4-FFF2-40B4-BE49-F238E27FC236}">
                <a16:creationId xmlns:a16="http://schemas.microsoft.com/office/drawing/2014/main" id="{34E3664E-9DE5-4351-AC94-7DF798D7F549}"/>
              </a:ext>
            </a:extLst>
          </p:cNvPr>
          <p:cNvSpPr txBox="1"/>
          <p:nvPr/>
        </p:nvSpPr>
        <p:spPr>
          <a:xfrm>
            <a:off x="237066" y="448733"/>
            <a:ext cx="3524014"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 Book</a:t>
            </a:r>
          </a:p>
          <a:p>
            <a:r>
              <a:rPr lang="en-US" dirty="0">
                <a:cs typeface="Calibri"/>
              </a:rPr>
              <a:t>6 Chapters</a:t>
            </a:r>
          </a:p>
          <a:p>
            <a:r>
              <a:rPr lang="en-US" dirty="0">
                <a:cs typeface="Calibri"/>
              </a:rPr>
              <a:t>12 Authors</a:t>
            </a:r>
          </a:p>
          <a:p>
            <a:r>
              <a:rPr lang="en-US" dirty="0">
                <a:cs typeface="Calibri"/>
              </a:rPr>
              <a:t>18 Aunties</a:t>
            </a:r>
          </a:p>
          <a:p>
            <a:r>
              <a:rPr lang="en-US" dirty="0">
                <a:cs typeface="Calibri"/>
              </a:rPr>
              <a:t>31 Oral History Team</a:t>
            </a:r>
          </a:p>
          <a:p>
            <a:r>
              <a:rPr lang="en-US" dirty="0">
                <a:cs typeface="Calibri"/>
              </a:rPr>
              <a:t>7 Graphic Design Team</a:t>
            </a:r>
          </a:p>
          <a:p>
            <a:r>
              <a:rPr lang="en-US" dirty="0">
                <a:cs typeface="Calibri"/>
              </a:rPr>
              <a:t>5 High Schools</a:t>
            </a:r>
          </a:p>
          <a:p>
            <a:r>
              <a:rPr lang="en-US" dirty="0">
                <a:cs typeface="Calibri"/>
              </a:rPr>
              <a:t>6 Universities</a:t>
            </a:r>
          </a:p>
          <a:p>
            <a:r>
              <a:rPr lang="en-US" dirty="0">
                <a:cs typeface="Calibri"/>
              </a:rPr>
              <a:t>7 Community Organizations</a:t>
            </a:r>
          </a:p>
          <a:p>
            <a:r>
              <a:rPr lang="en-US" dirty="0">
                <a:cs typeface="Calibri"/>
              </a:rPr>
              <a:t>2 Consultants</a:t>
            </a:r>
          </a:p>
          <a:p>
            <a:r>
              <a:rPr lang="en-US" dirty="0">
                <a:cs typeface="Calibri"/>
              </a:rPr>
              <a:t>12 months</a:t>
            </a:r>
          </a:p>
          <a:p>
            <a:r>
              <a:rPr lang="en-US" dirty="0">
                <a:cs typeface="Calibri"/>
              </a:rPr>
              <a:t>Total:  Over 50 committed community-based volunteers involved in this priceless labor of love</a:t>
            </a:r>
          </a:p>
          <a:p>
            <a:pPr algn="ctr"/>
            <a:endParaRPr lang="en-US" dirty="0">
              <a:cs typeface="Calibri"/>
            </a:endParaRPr>
          </a:p>
        </p:txBody>
      </p:sp>
    </p:spTree>
    <p:extLst>
      <p:ext uri="{BB962C8B-B14F-4D97-AF65-F5344CB8AC3E}">
        <p14:creationId xmlns:p14="http://schemas.microsoft.com/office/powerpoint/2010/main" val="160566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a photo&#10;&#10;Description generated with very high confidence">
            <a:extLst>
              <a:ext uri="{FF2B5EF4-FFF2-40B4-BE49-F238E27FC236}">
                <a16:creationId xmlns:a16="http://schemas.microsoft.com/office/drawing/2014/main" id="{68B41B06-ED52-4F82-80EB-851FC6F7C9B4}"/>
              </a:ext>
            </a:extLst>
          </p:cNvPr>
          <p:cNvPicPr>
            <a:picLocks noChangeAspect="1"/>
          </p:cNvPicPr>
          <p:nvPr/>
        </p:nvPicPr>
        <p:blipFill>
          <a:blip r:embed="rId2"/>
          <a:stretch>
            <a:fillRect/>
          </a:stretch>
        </p:blipFill>
        <p:spPr>
          <a:xfrm>
            <a:off x="200457" y="1439821"/>
            <a:ext cx="7231701" cy="4074513"/>
          </a:xfrm>
          <a:prstGeom prst="rect">
            <a:avLst/>
          </a:prstGeom>
        </p:spPr>
      </p:pic>
      <p:sp>
        <p:nvSpPr>
          <p:cNvPr id="3" name="TextBox 2">
            <a:extLst>
              <a:ext uri="{FF2B5EF4-FFF2-40B4-BE49-F238E27FC236}">
                <a16:creationId xmlns:a16="http://schemas.microsoft.com/office/drawing/2014/main" id="{E74672C8-00B6-41F4-B234-0ABD2CA2369B}"/>
              </a:ext>
            </a:extLst>
          </p:cNvPr>
          <p:cNvSpPr txBox="1"/>
          <p:nvPr/>
        </p:nvSpPr>
        <p:spPr>
          <a:xfrm>
            <a:off x="4572532" y="627321"/>
            <a:ext cx="4186980" cy="369332"/>
          </a:xfrm>
          <a:prstGeom prst="rect">
            <a:avLst/>
          </a:prstGeom>
          <a:noFill/>
        </p:spPr>
        <p:txBody>
          <a:bodyPr wrap="none" rtlCol="0" anchor="t">
            <a:spAutoFit/>
          </a:bodyPr>
          <a:lstStyle/>
          <a:p>
            <a:pPr algn="ctr"/>
            <a:r>
              <a:rPr lang="en-US" b="1">
                <a:cs typeface="Calibri"/>
              </a:rPr>
              <a:t>Oral History Interviewers and Transcribers</a:t>
            </a:r>
            <a:endParaRPr lang="en-US" b="1" dirty="0">
              <a:cs typeface="Calibri"/>
            </a:endParaRPr>
          </a:p>
        </p:txBody>
      </p:sp>
      <p:sp>
        <p:nvSpPr>
          <p:cNvPr id="4" name="TextBox 3">
            <a:extLst>
              <a:ext uri="{FF2B5EF4-FFF2-40B4-BE49-F238E27FC236}">
                <a16:creationId xmlns:a16="http://schemas.microsoft.com/office/drawing/2014/main" id="{E9170EAE-8433-4DCA-B77A-A74C1C1BEB6A}"/>
              </a:ext>
            </a:extLst>
          </p:cNvPr>
          <p:cNvSpPr txBox="1"/>
          <p:nvPr/>
        </p:nvSpPr>
        <p:spPr>
          <a:xfrm>
            <a:off x="7855011" y="1080967"/>
            <a:ext cx="4263909" cy="5539978"/>
          </a:xfrm>
          <a:prstGeom prst="rect">
            <a:avLst/>
          </a:prstGeom>
          <a:noFill/>
        </p:spPr>
        <p:txBody>
          <a:bodyPr wrap="square" rtlCol="0" anchor="t">
            <a:spAutoFit/>
          </a:bodyPr>
          <a:lstStyle/>
          <a:p>
            <a:r>
              <a:rPr lang="en-US" sz="1600" dirty="0"/>
              <a:t>Filipino American Cultural </a:t>
            </a:r>
            <a:r>
              <a:rPr lang="en-US" sz="1600" dirty="0">
                <a:cs typeface="Calibri"/>
              </a:rPr>
              <a:t>Society of Salem High School</a:t>
            </a:r>
          </a:p>
          <a:p>
            <a:r>
              <a:rPr lang="en-US" sz="1600" dirty="0">
                <a:cs typeface="Calibri"/>
              </a:rPr>
              <a:t>Filipino American Cultural Association of Bayside High School</a:t>
            </a:r>
          </a:p>
          <a:p>
            <a:r>
              <a:rPr lang="en-US" sz="1600" dirty="0">
                <a:cs typeface="Calibri"/>
              </a:rPr>
              <a:t>Filipino Heritage Club of Kempsville High School</a:t>
            </a:r>
          </a:p>
          <a:p>
            <a:r>
              <a:rPr lang="en-US" sz="1600" dirty="0">
                <a:cs typeface="Calibri"/>
              </a:rPr>
              <a:t>Asian Pacific Islander Cultural Society of </a:t>
            </a:r>
            <a:r>
              <a:rPr lang="en-US" sz="1600" dirty="0" err="1">
                <a:cs typeface="Calibri"/>
              </a:rPr>
              <a:t>Landstown</a:t>
            </a:r>
            <a:r>
              <a:rPr lang="en-US" sz="1600" dirty="0">
                <a:cs typeface="Calibri"/>
              </a:rPr>
              <a:t> High School</a:t>
            </a:r>
          </a:p>
          <a:p>
            <a:r>
              <a:rPr lang="en-US" sz="1600" dirty="0">
                <a:cs typeface="Calibri"/>
              </a:rPr>
              <a:t>Catholic High School</a:t>
            </a:r>
          </a:p>
          <a:p>
            <a:r>
              <a:rPr lang="en-US" sz="1600" dirty="0" err="1">
                <a:cs typeface="Calibri"/>
              </a:rPr>
              <a:t>Tallwood</a:t>
            </a:r>
            <a:r>
              <a:rPr lang="en-US" sz="1600" dirty="0">
                <a:cs typeface="Calibri"/>
              </a:rPr>
              <a:t> High School</a:t>
            </a:r>
          </a:p>
          <a:p>
            <a:r>
              <a:rPr lang="en-US" sz="1600" dirty="0">
                <a:cs typeface="Calibri"/>
              </a:rPr>
              <a:t>Filipino American Student Association of Old Dominion University</a:t>
            </a:r>
          </a:p>
          <a:p>
            <a:r>
              <a:rPr lang="en-US" sz="1600" dirty="0">
                <a:cs typeface="Calibri"/>
              </a:rPr>
              <a:t>Filipino American Student Association of College of William and Mary</a:t>
            </a:r>
          </a:p>
          <a:p>
            <a:r>
              <a:rPr lang="en-US" sz="1600" dirty="0">
                <a:cs typeface="Calibri"/>
              </a:rPr>
              <a:t>Filipino Americans Coming Together of Virginia Commonwealth University</a:t>
            </a:r>
          </a:p>
          <a:p>
            <a:r>
              <a:rPr lang="en-US" sz="1600" dirty="0">
                <a:cs typeface="Calibri"/>
              </a:rPr>
              <a:t>Organization of Young Filipino Americans of University of Virginia</a:t>
            </a:r>
          </a:p>
          <a:p>
            <a:r>
              <a:rPr lang="en-US" sz="1600" dirty="0">
                <a:cs typeface="Calibri"/>
              </a:rPr>
              <a:t>Filipino American Student Association of Virginia Tech</a:t>
            </a:r>
          </a:p>
          <a:p>
            <a:r>
              <a:rPr lang="en-US" sz="1600" dirty="0">
                <a:cs typeface="Calibri"/>
              </a:rPr>
              <a:t>Filipino American Student Association of George Mason</a:t>
            </a:r>
          </a:p>
          <a:p>
            <a:endParaRPr lang="en-US" dirty="0">
              <a:cs typeface="Calibri"/>
            </a:endParaRPr>
          </a:p>
        </p:txBody>
      </p:sp>
      <p:sp>
        <p:nvSpPr>
          <p:cNvPr id="5" name="TextBox 4">
            <a:extLst>
              <a:ext uri="{FF2B5EF4-FFF2-40B4-BE49-F238E27FC236}">
                <a16:creationId xmlns:a16="http://schemas.microsoft.com/office/drawing/2014/main" id="{9EF86ECD-360D-43AB-A927-EB52AD20282E}"/>
              </a:ext>
            </a:extLst>
          </p:cNvPr>
          <p:cNvSpPr txBox="1"/>
          <p:nvPr/>
        </p:nvSpPr>
        <p:spPr>
          <a:xfrm>
            <a:off x="1471475" y="5792198"/>
            <a:ext cx="5129703" cy="738664"/>
          </a:xfrm>
          <a:prstGeom prst="rect">
            <a:avLst/>
          </a:prstGeom>
          <a:noFill/>
        </p:spPr>
        <p:txBody>
          <a:bodyPr wrap="square" rtlCol="0" anchor="t">
            <a:spAutoFit/>
          </a:bodyPr>
          <a:lstStyle/>
          <a:p>
            <a:r>
              <a:rPr lang="en-US" sz="1400" i="1"/>
              <a:t>This book is evidence</a:t>
            </a:r>
            <a:r>
              <a:rPr lang="en-US" sz="1400" i="1">
                <a:cs typeface="Calibri"/>
              </a:rPr>
              <a:t> demonstrating how the pursuit of creating and preserving Filipino American history is a labor of unconditional love....a gift of sharing and caring.</a:t>
            </a:r>
            <a:endParaRPr lang="en-US" sz="1400" i="1" dirty="0"/>
          </a:p>
        </p:txBody>
      </p:sp>
    </p:spTree>
    <p:extLst>
      <p:ext uri="{BB962C8B-B14F-4D97-AF65-F5344CB8AC3E}">
        <p14:creationId xmlns:p14="http://schemas.microsoft.com/office/powerpoint/2010/main" val="121557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uthors and consultants&#10;&#10;">
            <a:extLst>
              <a:ext uri="{FF2B5EF4-FFF2-40B4-BE49-F238E27FC236}">
                <a16:creationId xmlns:a16="http://schemas.microsoft.com/office/drawing/2014/main" id="{B4A9DB8D-3ACC-490E-B906-E6274B6FCA6A}"/>
              </a:ext>
            </a:extLst>
          </p:cNvPr>
          <p:cNvPicPr>
            <a:picLocks noChangeAspect="1"/>
          </p:cNvPicPr>
          <p:nvPr/>
        </p:nvPicPr>
        <p:blipFill>
          <a:blip r:embed="rId2"/>
          <a:stretch>
            <a:fillRect/>
          </a:stretch>
        </p:blipFill>
        <p:spPr>
          <a:xfrm>
            <a:off x="1860696" y="656412"/>
            <a:ext cx="7788231" cy="4616954"/>
          </a:xfrm>
          <a:prstGeom prst="rect">
            <a:avLst/>
          </a:prstGeom>
        </p:spPr>
      </p:pic>
      <p:sp>
        <p:nvSpPr>
          <p:cNvPr id="3" name="TextBox 2">
            <a:extLst>
              <a:ext uri="{FF2B5EF4-FFF2-40B4-BE49-F238E27FC236}">
                <a16:creationId xmlns:a16="http://schemas.microsoft.com/office/drawing/2014/main" id="{F7527671-8C10-46E6-A033-5943945AFA09}"/>
              </a:ext>
            </a:extLst>
          </p:cNvPr>
          <p:cNvSpPr txBox="1"/>
          <p:nvPr/>
        </p:nvSpPr>
        <p:spPr>
          <a:xfrm>
            <a:off x="4604825" y="287080"/>
            <a:ext cx="3265254" cy="369332"/>
          </a:xfrm>
          <a:prstGeom prst="rect">
            <a:avLst/>
          </a:prstGeom>
          <a:noFill/>
        </p:spPr>
        <p:txBody>
          <a:bodyPr wrap="none" rtlCol="0" anchor="t">
            <a:spAutoFit/>
          </a:bodyPr>
          <a:lstStyle/>
          <a:p>
            <a:pPr algn="ctr"/>
            <a:r>
              <a:rPr lang="en-US" b="1" dirty="0">
                <a:cs typeface="Calibri"/>
              </a:rPr>
              <a:t>Authors and Project Consultants</a:t>
            </a:r>
          </a:p>
        </p:txBody>
      </p:sp>
      <p:sp>
        <p:nvSpPr>
          <p:cNvPr id="4" name="TextBox 3">
            <a:extLst>
              <a:ext uri="{FF2B5EF4-FFF2-40B4-BE49-F238E27FC236}">
                <a16:creationId xmlns:a16="http://schemas.microsoft.com/office/drawing/2014/main" id="{ADF6D75C-2849-4A1B-A453-C9C079B42C57}"/>
              </a:ext>
            </a:extLst>
          </p:cNvPr>
          <p:cNvSpPr txBox="1"/>
          <p:nvPr/>
        </p:nvSpPr>
        <p:spPr>
          <a:xfrm>
            <a:off x="489098" y="5476921"/>
            <a:ext cx="11323673" cy="923330"/>
          </a:xfrm>
          <a:prstGeom prst="rect">
            <a:avLst/>
          </a:prstGeom>
          <a:noFill/>
        </p:spPr>
        <p:txBody>
          <a:bodyPr wrap="square" rtlCol="0" anchor="t">
            <a:spAutoFit/>
          </a:bodyPr>
          <a:lstStyle/>
          <a:p>
            <a:r>
              <a:rPr lang="en-US"/>
              <a:t>The FANHS Hampton Roads Chapter</a:t>
            </a:r>
            <a:r>
              <a:rPr lang="en-US">
                <a:cs typeface="Calibri"/>
              </a:rPr>
              <a:t> is truly blessed to have an intergenerational team of collaborators, who in turn, have blessed us, too, with our "Aunties Words".     EMILY P. LAWSIN</a:t>
            </a:r>
          </a:p>
          <a:p>
            <a:endParaRPr lang="en-US" dirty="0">
              <a:cs typeface="Calibri"/>
            </a:endParaRPr>
          </a:p>
        </p:txBody>
      </p:sp>
    </p:spTree>
    <p:extLst>
      <p:ext uri="{BB962C8B-B14F-4D97-AF65-F5344CB8AC3E}">
        <p14:creationId xmlns:p14="http://schemas.microsoft.com/office/powerpoint/2010/main" val="331059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a photo in front of a crowd&#10;&#10;Description generated with very high confidence">
            <a:extLst>
              <a:ext uri="{FF2B5EF4-FFF2-40B4-BE49-F238E27FC236}">
                <a16:creationId xmlns:a16="http://schemas.microsoft.com/office/drawing/2014/main" id="{EE5F955B-E068-43C1-91FB-C0398B353684}"/>
              </a:ext>
            </a:extLst>
          </p:cNvPr>
          <p:cNvPicPr>
            <a:picLocks noChangeAspect="1"/>
          </p:cNvPicPr>
          <p:nvPr/>
        </p:nvPicPr>
        <p:blipFill>
          <a:blip r:embed="rId2"/>
          <a:stretch>
            <a:fillRect/>
          </a:stretch>
        </p:blipFill>
        <p:spPr>
          <a:xfrm>
            <a:off x="726252" y="1355055"/>
            <a:ext cx="4775200" cy="3555223"/>
          </a:xfrm>
          <a:prstGeom prst="rect">
            <a:avLst/>
          </a:prstGeom>
        </p:spPr>
      </p:pic>
      <p:pic>
        <p:nvPicPr>
          <p:cNvPr id="4" name="Picture 4" descr="A group of people posing for a photo&#10;&#10;Description generated with very high confidence">
            <a:extLst>
              <a:ext uri="{FF2B5EF4-FFF2-40B4-BE49-F238E27FC236}">
                <a16:creationId xmlns:a16="http://schemas.microsoft.com/office/drawing/2014/main" id="{E6AFD63A-0E48-437D-940B-0B78DAC7901E}"/>
              </a:ext>
            </a:extLst>
          </p:cNvPr>
          <p:cNvPicPr>
            <a:picLocks noChangeAspect="1"/>
          </p:cNvPicPr>
          <p:nvPr/>
        </p:nvPicPr>
        <p:blipFill>
          <a:blip r:embed="rId3"/>
          <a:stretch>
            <a:fillRect/>
          </a:stretch>
        </p:blipFill>
        <p:spPr>
          <a:xfrm>
            <a:off x="6097881" y="1354631"/>
            <a:ext cx="5292607" cy="3518440"/>
          </a:xfrm>
          <a:prstGeom prst="rect">
            <a:avLst/>
          </a:prstGeom>
        </p:spPr>
      </p:pic>
      <p:sp>
        <p:nvSpPr>
          <p:cNvPr id="6" name="TextBox 5">
            <a:extLst>
              <a:ext uri="{FF2B5EF4-FFF2-40B4-BE49-F238E27FC236}">
                <a16:creationId xmlns:a16="http://schemas.microsoft.com/office/drawing/2014/main" id="{9707756B-7281-4BF8-BBFE-B2A46253C354}"/>
              </a:ext>
            </a:extLst>
          </p:cNvPr>
          <p:cNvSpPr txBox="1"/>
          <p:nvPr/>
        </p:nvSpPr>
        <p:spPr>
          <a:xfrm>
            <a:off x="782697" y="5349992"/>
            <a:ext cx="10231495"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cs typeface="Calibri"/>
              </a:rPr>
              <a:t>This unique project became a many layered collage of voices, and intergenerational dialogue that engages each other to participate. The dialogue engages us all in questioning how cultural identities are uprooted, adapted, reclaimed and transformed in making America home. This book prompts us to consider, perhaps for the first time, the place of Filipino Americans in the history of Hampton Roads, VA as well as the broader landscape of American history.                                    JOAN MAY CORDOVA  </a:t>
            </a:r>
            <a:endParaRPr lang="en-US" dirty="0">
              <a:cs typeface="Calibri"/>
            </a:endParaRPr>
          </a:p>
        </p:txBody>
      </p:sp>
      <p:sp>
        <p:nvSpPr>
          <p:cNvPr id="7" name="TextBox 6">
            <a:extLst>
              <a:ext uri="{FF2B5EF4-FFF2-40B4-BE49-F238E27FC236}">
                <a16:creationId xmlns:a16="http://schemas.microsoft.com/office/drawing/2014/main" id="{7B3F151F-BF65-40FB-AC2C-2D6FE4DB68E6}"/>
              </a:ext>
            </a:extLst>
          </p:cNvPr>
          <p:cNvSpPr txBox="1"/>
          <p:nvPr/>
        </p:nvSpPr>
        <p:spPr>
          <a:xfrm>
            <a:off x="1196622" y="552214"/>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From the Philippines</a:t>
            </a:r>
            <a:r>
              <a:rPr lang="en-US">
                <a:cs typeface="Calibri"/>
              </a:rPr>
              <a:t>, they came as individual nurses.</a:t>
            </a:r>
            <a:endParaRPr lang="en-US"/>
          </a:p>
        </p:txBody>
      </p:sp>
      <p:sp>
        <p:nvSpPr>
          <p:cNvPr id="8" name="TextBox 7">
            <a:extLst>
              <a:ext uri="{FF2B5EF4-FFF2-40B4-BE49-F238E27FC236}">
                <a16:creationId xmlns:a16="http://schemas.microsoft.com/office/drawing/2014/main" id="{F5744C59-FD9C-4BA5-8940-723082681B4E}"/>
              </a:ext>
            </a:extLst>
          </p:cNvPr>
          <p:cNvSpPr txBox="1"/>
          <p:nvPr/>
        </p:nvSpPr>
        <p:spPr>
          <a:xfrm>
            <a:off x="7349066" y="222955"/>
            <a:ext cx="3552237"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Forty</a:t>
            </a:r>
            <a:r>
              <a:rPr lang="en-US">
                <a:cs typeface="Calibri"/>
              </a:rPr>
              <a:t> years later, they became the foundation of the Filipino American community of Hampton Roads</a:t>
            </a:r>
            <a:endParaRPr lang="en-US"/>
          </a:p>
        </p:txBody>
      </p:sp>
    </p:spTree>
    <p:extLst>
      <p:ext uri="{BB962C8B-B14F-4D97-AF65-F5344CB8AC3E}">
        <p14:creationId xmlns:p14="http://schemas.microsoft.com/office/powerpoint/2010/main" val="2769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posing for a photo&#10;&#10;Description generated with very high confidence">
            <a:extLst>
              <a:ext uri="{FF2B5EF4-FFF2-40B4-BE49-F238E27FC236}">
                <a16:creationId xmlns:a16="http://schemas.microsoft.com/office/drawing/2014/main" id="{E10EE7F8-C284-4C43-8B19-B68EB8750F48}"/>
              </a:ext>
            </a:extLst>
          </p:cNvPr>
          <p:cNvPicPr>
            <a:picLocks noChangeAspect="1"/>
          </p:cNvPicPr>
          <p:nvPr/>
        </p:nvPicPr>
        <p:blipFill>
          <a:blip r:embed="rId2"/>
          <a:stretch>
            <a:fillRect/>
          </a:stretch>
        </p:blipFill>
        <p:spPr>
          <a:xfrm>
            <a:off x="2661679" y="734748"/>
            <a:ext cx="6868642" cy="3521759"/>
          </a:xfrm>
          <a:prstGeom prst="rect">
            <a:avLst/>
          </a:prstGeom>
        </p:spPr>
      </p:pic>
      <p:sp>
        <p:nvSpPr>
          <p:cNvPr id="3" name="TextBox 2">
            <a:extLst>
              <a:ext uri="{FF2B5EF4-FFF2-40B4-BE49-F238E27FC236}">
                <a16:creationId xmlns:a16="http://schemas.microsoft.com/office/drawing/2014/main" id="{E0E2F0D5-304B-4542-ACAE-3887C6F75F89}"/>
              </a:ext>
            </a:extLst>
          </p:cNvPr>
          <p:cNvSpPr txBox="1"/>
          <p:nvPr/>
        </p:nvSpPr>
        <p:spPr>
          <a:xfrm>
            <a:off x="489098" y="5476921"/>
            <a:ext cx="11323673" cy="369332"/>
          </a:xfrm>
          <a:prstGeom prst="rect">
            <a:avLst/>
          </a:prstGeom>
          <a:noFill/>
        </p:spPr>
        <p:txBody>
          <a:bodyPr wrap="square" rtlCol="0" anchor="t">
            <a:spAutoFit/>
          </a:bodyPr>
          <a:lstStyle/>
          <a:p>
            <a:pPr algn="ctr"/>
            <a:r>
              <a:rPr lang="en-US"/>
              <a:t>Book launch in</a:t>
            </a:r>
            <a:r>
              <a:rPr lang="en-US">
                <a:cs typeface="Calibri"/>
              </a:rPr>
              <a:t> Manila, Philippines in January/2005.</a:t>
            </a:r>
            <a:endParaRPr lang="en-US" dirty="0">
              <a:cs typeface="Calibri"/>
            </a:endParaRPr>
          </a:p>
        </p:txBody>
      </p:sp>
    </p:spTree>
    <p:extLst>
      <p:ext uri="{BB962C8B-B14F-4D97-AF65-F5344CB8AC3E}">
        <p14:creationId xmlns:p14="http://schemas.microsoft.com/office/powerpoint/2010/main" val="100583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 man, wall, indoor&#10;&#10;Description generated with very high confidence">
            <a:extLst>
              <a:ext uri="{FF2B5EF4-FFF2-40B4-BE49-F238E27FC236}">
                <a16:creationId xmlns:a16="http://schemas.microsoft.com/office/drawing/2014/main" id="{36B72B2C-0587-4260-A275-96AA4F5279FD}"/>
              </a:ext>
            </a:extLst>
          </p:cNvPr>
          <p:cNvPicPr>
            <a:picLocks noChangeAspect="1"/>
          </p:cNvPicPr>
          <p:nvPr/>
        </p:nvPicPr>
        <p:blipFill>
          <a:blip r:embed="rId2"/>
          <a:stretch>
            <a:fillRect/>
          </a:stretch>
        </p:blipFill>
        <p:spPr>
          <a:xfrm>
            <a:off x="2711305" y="743654"/>
            <a:ext cx="6933958" cy="3977202"/>
          </a:xfrm>
          <a:prstGeom prst="rect">
            <a:avLst/>
          </a:prstGeom>
        </p:spPr>
      </p:pic>
      <p:sp>
        <p:nvSpPr>
          <p:cNvPr id="3" name="TextBox 2">
            <a:extLst>
              <a:ext uri="{FF2B5EF4-FFF2-40B4-BE49-F238E27FC236}">
                <a16:creationId xmlns:a16="http://schemas.microsoft.com/office/drawing/2014/main" id="{2B229AA2-C53B-4CAB-9769-73E496431A62}"/>
              </a:ext>
            </a:extLst>
          </p:cNvPr>
          <p:cNvSpPr txBox="1"/>
          <p:nvPr/>
        </p:nvSpPr>
        <p:spPr>
          <a:xfrm>
            <a:off x="776177" y="4940598"/>
            <a:ext cx="11111023" cy="646331"/>
          </a:xfrm>
          <a:prstGeom prst="rect">
            <a:avLst/>
          </a:prstGeom>
          <a:noFill/>
        </p:spPr>
        <p:txBody>
          <a:bodyPr wrap="square" rtlCol="0" anchor="t">
            <a:spAutoFit/>
          </a:bodyPr>
          <a:lstStyle/>
          <a:p>
            <a:r>
              <a:rPr lang="en-US" dirty="0"/>
              <a:t>Veronica Salcedo and Raymond Obispo</a:t>
            </a:r>
            <a:r>
              <a:rPr lang="en-US">
                <a:cs typeface="Calibri"/>
              </a:rPr>
              <a:t> are Virginia Beach high school teachers instrumental in engaging students to become productive, responsible members of our community by becoming beacons of Filipino American history.</a:t>
            </a:r>
            <a:endParaRPr lang="en-US" dirty="0"/>
          </a:p>
        </p:txBody>
      </p:sp>
    </p:spTree>
    <p:extLst>
      <p:ext uri="{BB962C8B-B14F-4D97-AF65-F5344CB8AC3E}">
        <p14:creationId xmlns:p14="http://schemas.microsoft.com/office/powerpoint/2010/main" val="32610715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663</Words>
  <Application>Microsoft Office PowerPoint</Application>
  <PresentationFormat>Widescreen</PresentationFormat>
  <Paragraphs>120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  Born of Empires: Filipino Americans in the United States and Virginia, 1565 to the Present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Acosta</dc:creator>
  <cp:lastModifiedBy>Celeste Acosta</cp:lastModifiedBy>
  <cp:revision>346</cp:revision>
  <dcterms:created xsi:type="dcterms:W3CDTF">2013-07-15T20:26:40Z</dcterms:created>
  <dcterms:modified xsi:type="dcterms:W3CDTF">2018-08-05T15:58:06Z</dcterms:modified>
</cp:coreProperties>
</file>