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61" r:id="rId4"/>
    <p:sldId id="263" r:id="rId5"/>
    <p:sldId id="262" r:id="rId6"/>
    <p:sldId id="264" r:id="rId7"/>
    <p:sldId id="265" r:id="rId8"/>
    <p:sldId id="303" r:id="rId9"/>
    <p:sldId id="293" r:id="rId10"/>
    <p:sldId id="266" r:id="rId11"/>
    <p:sldId id="301" r:id="rId12"/>
    <p:sldId id="311" r:id="rId13"/>
    <p:sldId id="267" r:id="rId14"/>
    <p:sldId id="286" r:id="rId15"/>
    <p:sldId id="285" r:id="rId16"/>
    <p:sldId id="268" r:id="rId17"/>
    <p:sldId id="299" r:id="rId18"/>
    <p:sldId id="269" r:id="rId19"/>
    <p:sldId id="270" r:id="rId20"/>
    <p:sldId id="309" r:id="rId21"/>
    <p:sldId id="300" r:id="rId22"/>
    <p:sldId id="278" r:id="rId23"/>
    <p:sldId id="313" r:id="rId24"/>
    <p:sldId id="312" r:id="rId25"/>
    <p:sldId id="288" r:id="rId26"/>
    <p:sldId id="271" r:id="rId27"/>
    <p:sldId id="287" r:id="rId28"/>
    <p:sldId id="289" r:id="rId29"/>
    <p:sldId id="279" r:id="rId30"/>
    <p:sldId id="294" r:id="rId31"/>
    <p:sldId id="318" r:id="rId32"/>
    <p:sldId id="319" r:id="rId33"/>
    <p:sldId id="322" r:id="rId34"/>
    <p:sldId id="323" r:id="rId35"/>
    <p:sldId id="272" r:id="rId36"/>
    <p:sldId id="273" r:id="rId37"/>
    <p:sldId id="275" r:id="rId38"/>
    <p:sldId id="274" r:id="rId39"/>
    <p:sldId id="304" r:id="rId40"/>
    <p:sldId id="320" r:id="rId41"/>
    <p:sldId id="305" r:id="rId42"/>
    <p:sldId id="276" r:id="rId43"/>
    <p:sldId id="321" r:id="rId44"/>
    <p:sldId id="290" r:id="rId45"/>
    <p:sldId id="277" r:id="rId46"/>
    <p:sldId id="329" r:id="rId47"/>
    <p:sldId id="291" r:id="rId48"/>
    <p:sldId id="280" r:id="rId49"/>
    <p:sldId id="325" r:id="rId50"/>
    <p:sldId id="324" r:id="rId51"/>
    <p:sldId id="281" r:id="rId52"/>
    <p:sldId id="282" r:id="rId53"/>
    <p:sldId id="327" r:id="rId54"/>
    <p:sldId id="284" r:id="rId55"/>
    <p:sldId id="326" r:id="rId56"/>
    <p:sldId id="283" r:id="rId57"/>
    <p:sldId id="317" r:id="rId58"/>
    <p:sldId id="315" r:id="rId59"/>
    <p:sldId id="296" r:id="rId60"/>
    <p:sldId id="328" r:id="rId61"/>
    <p:sldId id="310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0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>
            <a:extLst>
              <a:ext uri="{FF2B5EF4-FFF2-40B4-BE49-F238E27FC236}">
                <a16:creationId xmlns:a16="http://schemas.microsoft.com/office/drawing/2014/main" id="{6CCEC1C4-EC4B-460F-BB0A-45CE0276242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6147" name="Freeform 3">
              <a:extLst>
                <a:ext uri="{FF2B5EF4-FFF2-40B4-BE49-F238E27FC236}">
                  <a16:creationId xmlns:a16="http://schemas.microsoft.com/office/drawing/2014/main" id="{37DADBC1-F1C6-430C-807C-E10F287945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8" name="Freeform 4">
              <a:extLst>
                <a:ext uri="{FF2B5EF4-FFF2-40B4-BE49-F238E27FC236}">
                  <a16:creationId xmlns:a16="http://schemas.microsoft.com/office/drawing/2014/main" id="{6146BCE3-ACC3-4A45-9D7F-61EA7A19A8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9" name="Freeform 5">
              <a:extLst>
                <a:ext uri="{FF2B5EF4-FFF2-40B4-BE49-F238E27FC236}">
                  <a16:creationId xmlns:a16="http://schemas.microsoft.com/office/drawing/2014/main" id="{BED2C98D-80EC-4094-BB33-9C96F3A892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50" name="Group 6">
              <a:extLst>
                <a:ext uri="{FF2B5EF4-FFF2-40B4-BE49-F238E27FC236}">
                  <a16:creationId xmlns:a16="http://schemas.microsoft.com/office/drawing/2014/main" id="{37D6DA8D-E98D-4190-BD27-43DAF6C60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151" name="Freeform 7">
                <a:extLst>
                  <a:ext uri="{FF2B5EF4-FFF2-40B4-BE49-F238E27FC236}">
                    <a16:creationId xmlns:a16="http://schemas.microsoft.com/office/drawing/2014/main" id="{82636DE8-7DC6-46CD-B34B-FB2F5CDA568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2" name="Freeform 8">
                <a:extLst>
                  <a:ext uri="{FF2B5EF4-FFF2-40B4-BE49-F238E27FC236}">
                    <a16:creationId xmlns:a16="http://schemas.microsoft.com/office/drawing/2014/main" id="{416C8CF1-7525-4BA4-814E-5FA55F19B45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3" name="Freeform 9">
                <a:extLst>
                  <a:ext uri="{FF2B5EF4-FFF2-40B4-BE49-F238E27FC236}">
                    <a16:creationId xmlns:a16="http://schemas.microsoft.com/office/drawing/2014/main" id="{65235B82-2B51-4468-AF8A-1B2678A8A1E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4" name="Freeform 10">
                <a:extLst>
                  <a:ext uri="{FF2B5EF4-FFF2-40B4-BE49-F238E27FC236}">
                    <a16:creationId xmlns:a16="http://schemas.microsoft.com/office/drawing/2014/main" id="{7F06BA94-9229-4B52-BE27-A68CFAC9C60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5" name="Freeform 11">
                <a:extLst>
                  <a:ext uri="{FF2B5EF4-FFF2-40B4-BE49-F238E27FC236}">
                    <a16:creationId xmlns:a16="http://schemas.microsoft.com/office/drawing/2014/main" id="{1236D5FD-4F47-48F5-A625-83CE3C0C413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6" name="Freeform 12">
                <a:extLst>
                  <a:ext uri="{FF2B5EF4-FFF2-40B4-BE49-F238E27FC236}">
                    <a16:creationId xmlns:a16="http://schemas.microsoft.com/office/drawing/2014/main" id="{4020AEBA-A5BD-44B1-B30B-AC1860015A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Freeform 13">
                <a:extLst>
                  <a:ext uri="{FF2B5EF4-FFF2-40B4-BE49-F238E27FC236}">
                    <a16:creationId xmlns:a16="http://schemas.microsoft.com/office/drawing/2014/main" id="{CC5B901F-200A-4E00-B267-821B3532A9D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Freeform 14">
                <a:extLst>
                  <a:ext uri="{FF2B5EF4-FFF2-40B4-BE49-F238E27FC236}">
                    <a16:creationId xmlns:a16="http://schemas.microsoft.com/office/drawing/2014/main" id="{00571FA9-69E5-40A9-8E09-9D31A5E931A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Freeform 15">
                <a:extLst>
                  <a:ext uri="{FF2B5EF4-FFF2-40B4-BE49-F238E27FC236}">
                    <a16:creationId xmlns:a16="http://schemas.microsoft.com/office/drawing/2014/main" id="{7C814BD3-C428-4966-872B-10232CB206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0" name="Freeform 16">
                <a:extLst>
                  <a:ext uri="{FF2B5EF4-FFF2-40B4-BE49-F238E27FC236}">
                    <a16:creationId xmlns:a16="http://schemas.microsoft.com/office/drawing/2014/main" id="{7C9868B4-F439-4C37-83BB-A750082683A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1" name="Freeform 17">
                <a:extLst>
                  <a:ext uri="{FF2B5EF4-FFF2-40B4-BE49-F238E27FC236}">
                    <a16:creationId xmlns:a16="http://schemas.microsoft.com/office/drawing/2014/main" id="{B7716729-1119-412D-B8F1-15612DAA895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2" name="Freeform 18">
                <a:extLst>
                  <a:ext uri="{FF2B5EF4-FFF2-40B4-BE49-F238E27FC236}">
                    <a16:creationId xmlns:a16="http://schemas.microsoft.com/office/drawing/2014/main" id="{F893B4F3-33DB-48D8-9B53-388E7B0B14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3" name="Freeform 19">
                <a:extLst>
                  <a:ext uri="{FF2B5EF4-FFF2-40B4-BE49-F238E27FC236}">
                    <a16:creationId xmlns:a16="http://schemas.microsoft.com/office/drawing/2014/main" id="{EE97E56B-1F48-4790-9CBE-050BB6A48B1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4" name="Freeform 20">
              <a:extLst>
                <a:ext uri="{FF2B5EF4-FFF2-40B4-BE49-F238E27FC236}">
                  <a16:creationId xmlns:a16="http://schemas.microsoft.com/office/drawing/2014/main" id="{3A3FE57E-64A7-4A77-AB81-441E7BB38DF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Freeform 21">
              <a:extLst>
                <a:ext uri="{FF2B5EF4-FFF2-40B4-BE49-F238E27FC236}">
                  <a16:creationId xmlns:a16="http://schemas.microsoft.com/office/drawing/2014/main" id="{9F7E6B11-C89F-417C-B9A7-77520BFAF80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6" name="Freeform 22">
              <a:extLst>
                <a:ext uri="{FF2B5EF4-FFF2-40B4-BE49-F238E27FC236}">
                  <a16:creationId xmlns:a16="http://schemas.microsoft.com/office/drawing/2014/main" id="{D48FD789-D888-4B32-896D-91E2DE627A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7" name="Freeform 23">
              <a:extLst>
                <a:ext uri="{FF2B5EF4-FFF2-40B4-BE49-F238E27FC236}">
                  <a16:creationId xmlns:a16="http://schemas.microsoft.com/office/drawing/2014/main" id="{46A4B8A4-CEB0-446E-89A7-F7E3D651B1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Freeform 24">
              <a:extLst>
                <a:ext uri="{FF2B5EF4-FFF2-40B4-BE49-F238E27FC236}">
                  <a16:creationId xmlns:a16="http://schemas.microsoft.com/office/drawing/2014/main" id="{4861E010-CF5B-4035-85E8-087B6A5279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Freeform 25">
              <a:extLst>
                <a:ext uri="{FF2B5EF4-FFF2-40B4-BE49-F238E27FC236}">
                  <a16:creationId xmlns:a16="http://schemas.microsoft.com/office/drawing/2014/main" id="{12C69E36-63EA-4C28-9874-7F69B446DAF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0" name="Freeform 26">
              <a:extLst>
                <a:ext uri="{FF2B5EF4-FFF2-40B4-BE49-F238E27FC236}">
                  <a16:creationId xmlns:a16="http://schemas.microsoft.com/office/drawing/2014/main" id="{F2388F03-59D8-4644-A9D8-E90A7F4536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27">
              <a:extLst>
                <a:ext uri="{FF2B5EF4-FFF2-40B4-BE49-F238E27FC236}">
                  <a16:creationId xmlns:a16="http://schemas.microsoft.com/office/drawing/2014/main" id="{3F4AEEEA-0F05-4B57-99ED-F822B862D3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Line 28">
              <a:extLst>
                <a:ext uri="{FF2B5EF4-FFF2-40B4-BE49-F238E27FC236}">
                  <a16:creationId xmlns:a16="http://schemas.microsoft.com/office/drawing/2014/main" id="{8457AB15-0FF4-4C25-A922-FB6064CC767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Line 29">
              <a:extLst>
                <a:ext uri="{FF2B5EF4-FFF2-40B4-BE49-F238E27FC236}">
                  <a16:creationId xmlns:a16="http://schemas.microsoft.com/office/drawing/2014/main" id="{84F2BA27-8495-4691-BEB9-E845D07716D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Line 30">
              <a:extLst>
                <a:ext uri="{FF2B5EF4-FFF2-40B4-BE49-F238E27FC236}">
                  <a16:creationId xmlns:a16="http://schemas.microsoft.com/office/drawing/2014/main" id="{7460B5B5-4854-4EC3-83C2-24B458106A4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75" name="Group 31">
              <a:extLst>
                <a:ext uri="{FF2B5EF4-FFF2-40B4-BE49-F238E27FC236}">
                  <a16:creationId xmlns:a16="http://schemas.microsoft.com/office/drawing/2014/main" id="{2DE610A7-7BBD-4BE8-B632-4B75C5E590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176" name="Line 32">
                <a:extLst>
                  <a:ext uri="{FF2B5EF4-FFF2-40B4-BE49-F238E27FC236}">
                    <a16:creationId xmlns:a16="http://schemas.microsoft.com/office/drawing/2014/main" id="{FD55368E-5EA5-4AB7-A388-E1FE6574BA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7" name="Line 33">
                <a:extLst>
                  <a:ext uri="{FF2B5EF4-FFF2-40B4-BE49-F238E27FC236}">
                    <a16:creationId xmlns:a16="http://schemas.microsoft.com/office/drawing/2014/main" id="{7EF9F18B-6B6F-4BE4-98C1-B4584A4BBC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Line 34">
                <a:extLst>
                  <a:ext uri="{FF2B5EF4-FFF2-40B4-BE49-F238E27FC236}">
                    <a16:creationId xmlns:a16="http://schemas.microsoft.com/office/drawing/2014/main" id="{F41BD447-37A3-4400-AE77-7CBF8475EF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9" name="Line 35">
                <a:extLst>
                  <a:ext uri="{FF2B5EF4-FFF2-40B4-BE49-F238E27FC236}">
                    <a16:creationId xmlns:a16="http://schemas.microsoft.com/office/drawing/2014/main" id="{3D2C311F-417D-4E2A-9264-2C1342552E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0" name="Line 36">
                <a:extLst>
                  <a:ext uri="{FF2B5EF4-FFF2-40B4-BE49-F238E27FC236}">
                    <a16:creationId xmlns:a16="http://schemas.microsoft.com/office/drawing/2014/main" id="{9BA7C257-EB73-4DA6-95B2-1D96158D28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81" name="Line 37">
              <a:extLst>
                <a:ext uri="{FF2B5EF4-FFF2-40B4-BE49-F238E27FC236}">
                  <a16:creationId xmlns:a16="http://schemas.microsoft.com/office/drawing/2014/main" id="{E251DAF5-81C8-40AF-9E82-276EB46D53A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Line 38">
              <a:extLst>
                <a:ext uri="{FF2B5EF4-FFF2-40B4-BE49-F238E27FC236}">
                  <a16:creationId xmlns:a16="http://schemas.microsoft.com/office/drawing/2014/main" id="{8662B9D1-7750-4CC3-A933-5FCD9A21DEDA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83" name="Rectangle 39">
            <a:extLst>
              <a:ext uri="{FF2B5EF4-FFF2-40B4-BE49-F238E27FC236}">
                <a16:creationId xmlns:a16="http://schemas.microsoft.com/office/drawing/2014/main" id="{DD3A0872-2F7A-4443-BF7E-C51B6B10A94E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184" name="Rectangle 40">
            <a:extLst>
              <a:ext uri="{FF2B5EF4-FFF2-40B4-BE49-F238E27FC236}">
                <a16:creationId xmlns:a16="http://schemas.microsoft.com/office/drawing/2014/main" id="{FB54EDB2-FAF7-4B5C-A0E4-02E9826B7F69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185" name="Rectangle 41">
            <a:extLst>
              <a:ext uri="{FF2B5EF4-FFF2-40B4-BE49-F238E27FC236}">
                <a16:creationId xmlns:a16="http://schemas.microsoft.com/office/drawing/2014/main" id="{E00CE311-628B-41BD-B396-BC39644136C8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86" name="Rectangle 42">
            <a:extLst>
              <a:ext uri="{FF2B5EF4-FFF2-40B4-BE49-F238E27FC236}">
                <a16:creationId xmlns:a16="http://schemas.microsoft.com/office/drawing/2014/main" id="{8BA20CA0-26FC-4091-827B-67E6F47E1A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87" name="Rectangle 43">
            <a:extLst>
              <a:ext uri="{FF2B5EF4-FFF2-40B4-BE49-F238E27FC236}">
                <a16:creationId xmlns:a16="http://schemas.microsoft.com/office/drawing/2014/main" id="{38B9D200-25E1-429D-A8CD-CCD3638ED1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15D6B38-3093-4EB7-AE0B-19756CD1983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0B87-A2A5-4AB7-9194-F9C9DD75C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0A22B-4953-4545-9F81-556C902D8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FD343-82ED-41E4-AF04-D1A34175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8116A-6D6F-439B-A08B-B07266738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47042-8D5D-4610-8DD1-07F50F51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FD61F-D679-402F-98DE-E2B85C24B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598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796733-3A53-4D44-8A1B-8059B4A5C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F634C5-053B-4FC4-A72B-C8A9CA529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3F7B3-5DFE-4C24-B78F-B328B05C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B18B2-4506-495A-B7F0-AA1B61CA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921C9-A2C4-48D9-8A94-5CDD905B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4EE4B-C4DB-4F96-B0C9-D6ECDC45B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573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8BCF46-E8D7-439F-98B3-D3806D97133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CDF57-F5EB-49CE-A44F-BA316848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BC310-3187-414C-BF8D-FDEB52BD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8E586-2F16-4A19-9D7A-3061DB21C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F53D0E4-8752-4C72-B5DC-6334A891A1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8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69467-AFE3-4067-B4B0-A75FFDE0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8C31-E12B-47D2-AE68-EADC39C01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1872C-D9FD-4672-8764-8B0A0545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7BDD0-A416-4C62-BD50-0BB982C5D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9637D-E374-467D-B522-5B70AB9A5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43BC5-0F49-40D6-B32F-00DE535FD9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35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3109-9365-43CE-89B7-21DDE7AE1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2D9A3-FCC0-474A-894B-754E08B4D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D9402-612B-4F70-874E-83E2BC89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1A45D-5A93-4ACE-84CB-14B1D34D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EF5A3-8BF5-4F02-9979-F7FFF64E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3D1D2-CFC3-402B-96B4-B44827E37A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51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0958-A2A6-49C7-BEAE-B793BAB85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6B2F7-9736-4E69-B00E-62E7FA831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BBF3C-C089-4FC3-874F-85F90F28F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9BB83-706F-4DAA-9EBB-D7821D33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4E1B7-2383-4207-85C8-D10565A5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EC861-8903-4D61-B468-276D53C7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64B88-1116-478F-9BF8-934651BFF5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5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C58F-DE56-4E3C-AA37-EEDFA4885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64B46-D8BD-4A25-A97C-8202A1C1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0ECF6-CDBC-48B6-92E3-26B1684A3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F7EF8-5659-4D37-83F5-05DC14595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5DF6E-7BAC-4253-B237-9C5C7F07A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A80970-9C9C-449A-A29F-B2C82BF4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FBC51-F1F9-4456-BCCA-E7FF0BA1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38663-C1FD-40B7-A70F-B95A4289A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5024E-43FD-4033-97CE-435D1D4CA2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49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01E5-D7AD-4B87-AA89-128BB0B0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AF093E-09EE-40F5-B4DF-3EA87450A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0B35A-3F3E-4B2E-8603-8407EBD6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07508-0361-4C97-8155-B4091608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CCA79-8979-41EE-A46E-BB3D598D9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33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5E1C89-9E4C-47D9-A4C4-B52EAD7E2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C1364-0FAF-4BA9-9805-AF7B76268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819B-AC7D-4458-9EC9-BC1252E8C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B791A-7148-4EA4-85BD-7298AC9A9C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59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81158-B1FD-42B4-B6B8-2988779C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46F34-EA1B-4CD2-873C-FD64B8D9F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EC5AF-617D-4DF1-9F10-09E0E95AC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6AD38-E1D6-4BF9-9371-198F0485F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27EC-74A9-4293-A7CB-32DBEE260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9CC3A-2E5A-4FAE-B241-A14433C09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2F73D-B8F1-44CB-9E09-B74B0E5DB3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69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C5D22-FDAE-41AC-8F7F-91655682B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A2870D-8C85-4921-A4F3-D57F77416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BD3DF-397C-49EA-A4E6-8F1EB6562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1D7B2-7A44-4BE7-8DFB-1A030DA67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B68EB-A9CA-4351-9BCF-2DE44023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D94ED-87A2-4CC7-B214-70CDBD9F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57E46-12F5-414B-9BD7-979105ACDD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99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29E7C02D-F25D-4F6E-A4A9-AF37035ECC5E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123" name="Freeform 3">
              <a:extLst>
                <a:ext uri="{FF2B5EF4-FFF2-40B4-BE49-F238E27FC236}">
                  <a16:creationId xmlns:a16="http://schemas.microsoft.com/office/drawing/2014/main" id="{2E0B4A04-7A6F-4D44-B9E6-60409E97E9F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>
              <a:extLst>
                <a:ext uri="{FF2B5EF4-FFF2-40B4-BE49-F238E27FC236}">
                  <a16:creationId xmlns:a16="http://schemas.microsoft.com/office/drawing/2014/main" id="{DB79189D-6697-4F76-8D7F-AA915C00C1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Freeform 5">
              <a:extLst>
                <a:ext uri="{FF2B5EF4-FFF2-40B4-BE49-F238E27FC236}">
                  <a16:creationId xmlns:a16="http://schemas.microsoft.com/office/drawing/2014/main" id="{8489EF05-5E3A-430A-B02B-388BDABF51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6" name="Group 6">
              <a:extLst>
                <a:ext uri="{FF2B5EF4-FFF2-40B4-BE49-F238E27FC236}">
                  <a16:creationId xmlns:a16="http://schemas.microsoft.com/office/drawing/2014/main" id="{A5BA0FEF-2232-4135-9AFC-73737BA6FC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27" name="Freeform 7">
                <a:extLst>
                  <a:ext uri="{FF2B5EF4-FFF2-40B4-BE49-F238E27FC236}">
                    <a16:creationId xmlns:a16="http://schemas.microsoft.com/office/drawing/2014/main" id="{40786583-7493-499F-B10C-336B66BEC09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Freeform 8">
                <a:extLst>
                  <a:ext uri="{FF2B5EF4-FFF2-40B4-BE49-F238E27FC236}">
                    <a16:creationId xmlns:a16="http://schemas.microsoft.com/office/drawing/2014/main" id="{DE568B82-2881-4D1D-9923-A0C154D88D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" name="Freeform 9">
                <a:extLst>
                  <a:ext uri="{FF2B5EF4-FFF2-40B4-BE49-F238E27FC236}">
                    <a16:creationId xmlns:a16="http://schemas.microsoft.com/office/drawing/2014/main" id="{9CA33A2E-A507-4EE4-9B67-FD2D214ED57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>
                <a:extLst>
                  <a:ext uri="{FF2B5EF4-FFF2-40B4-BE49-F238E27FC236}">
                    <a16:creationId xmlns:a16="http://schemas.microsoft.com/office/drawing/2014/main" id="{003D9E2A-798C-4FE1-A4DB-83A1A23C78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>
                <a:extLst>
                  <a:ext uri="{FF2B5EF4-FFF2-40B4-BE49-F238E27FC236}">
                    <a16:creationId xmlns:a16="http://schemas.microsoft.com/office/drawing/2014/main" id="{72B38909-6E60-4740-B229-F8D5B841192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>
                <a:extLst>
                  <a:ext uri="{FF2B5EF4-FFF2-40B4-BE49-F238E27FC236}">
                    <a16:creationId xmlns:a16="http://schemas.microsoft.com/office/drawing/2014/main" id="{108E2194-AAAD-4A17-89F4-B49E0A7C22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>
                <a:extLst>
                  <a:ext uri="{FF2B5EF4-FFF2-40B4-BE49-F238E27FC236}">
                    <a16:creationId xmlns:a16="http://schemas.microsoft.com/office/drawing/2014/main" id="{44730614-17AE-4C0B-9FDC-5FD1C75BA7C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4" name="Freeform 14">
                <a:extLst>
                  <a:ext uri="{FF2B5EF4-FFF2-40B4-BE49-F238E27FC236}">
                    <a16:creationId xmlns:a16="http://schemas.microsoft.com/office/drawing/2014/main" id="{0A66CC0B-3DEF-4C9D-A033-4E0189DA497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Freeform 15">
                <a:extLst>
                  <a:ext uri="{FF2B5EF4-FFF2-40B4-BE49-F238E27FC236}">
                    <a16:creationId xmlns:a16="http://schemas.microsoft.com/office/drawing/2014/main" id="{70060EE5-2D6B-4935-B7D5-CD4B70C7D64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Freeform 16">
                <a:extLst>
                  <a:ext uri="{FF2B5EF4-FFF2-40B4-BE49-F238E27FC236}">
                    <a16:creationId xmlns:a16="http://schemas.microsoft.com/office/drawing/2014/main" id="{0EE15D03-4600-423E-A7BC-AD68FC98B2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Freeform 17">
                <a:extLst>
                  <a:ext uri="{FF2B5EF4-FFF2-40B4-BE49-F238E27FC236}">
                    <a16:creationId xmlns:a16="http://schemas.microsoft.com/office/drawing/2014/main" id="{08999DB5-2FE5-4482-ABFE-238189FA0E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Freeform 18">
                <a:extLst>
                  <a:ext uri="{FF2B5EF4-FFF2-40B4-BE49-F238E27FC236}">
                    <a16:creationId xmlns:a16="http://schemas.microsoft.com/office/drawing/2014/main" id="{CDF17062-9B48-4894-9C67-D89064707C3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Freeform 19">
                <a:extLst>
                  <a:ext uri="{FF2B5EF4-FFF2-40B4-BE49-F238E27FC236}">
                    <a16:creationId xmlns:a16="http://schemas.microsoft.com/office/drawing/2014/main" id="{CB97F47C-B8E1-44FB-8CA2-F04E393C99A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40" name="Freeform 20">
              <a:extLst>
                <a:ext uri="{FF2B5EF4-FFF2-40B4-BE49-F238E27FC236}">
                  <a16:creationId xmlns:a16="http://schemas.microsoft.com/office/drawing/2014/main" id="{7E157D42-5C2F-4DDE-B8E7-5BDFFE6B63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>
              <a:extLst>
                <a:ext uri="{FF2B5EF4-FFF2-40B4-BE49-F238E27FC236}">
                  <a16:creationId xmlns:a16="http://schemas.microsoft.com/office/drawing/2014/main" id="{14A42D23-EC90-48C0-9141-64E531FDD0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22">
              <a:extLst>
                <a:ext uri="{FF2B5EF4-FFF2-40B4-BE49-F238E27FC236}">
                  <a16:creationId xmlns:a16="http://schemas.microsoft.com/office/drawing/2014/main" id="{CC26BC8B-A069-43D3-AB53-1044C64D16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23">
              <a:extLst>
                <a:ext uri="{FF2B5EF4-FFF2-40B4-BE49-F238E27FC236}">
                  <a16:creationId xmlns:a16="http://schemas.microsoft.com/office/drawing/2014/main" id="{B380072D-E137-4FAB-8D0B-2220A5209A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4">
              <a:extLst>
                <a:ext uri="{FF2B5EF4-FFF2-40B4-BE49-F238E27FC236}">
                  <a16:creationId xmlns:a16="http://schemas.microsoft.com/office/drawing/2014/main" id="{CE0F37B5-E637-44A0-821C-417633D8C1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25">
              <a:extLst>
                <a:ext uri="{FF2B5EF4-FFF2-40B4-BE49-F238E27FC236}">
                  <a16:creationId xmlns:a16="http://schemas.microsoft.com/office/drawing/2014/main" id="{298DAF25-D5C0-44CE-A559-4DB9040C61A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26">
              <a:extLst>
                <a:ext uri="{FF2B5EF4-FFF2-40B4-BE49-F238E27FC236}">
                  <a16:creationId xmlns:a16="http://schemas.microsoft.com/office/drawing/2014/main" id="{257DA367-A0E9-40A9-B5DB-34AA41820C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27">
              <a:extLst>
                <a:ext uri="{FF2B5EF4-FFF2-40B4-BE49-F238E27FC236}">
                  <a16:creationId xmlns:a16="http://schemas.microsoft.com/office/drawing/2014/main" id="{1EF5D504-1365-4D0B-8206-E458D9E13ED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Line 28">
              <a:extLst>
                <a:ext uri="{FF2B5EF4-FFF2-40B4-BE49-F238E27FC236}">
                  <a16:creationId xmlns:a16="http://schemas.microsoft.com/office/drawing/2014/main" id="{0B55C327-76B0-4D17-BC74-1E7212468794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Line 29">
              <a:extLst>
                <a:ext uri="{FF2B5EF4-FFF2-40B4-BE49-F238E27FC236}">
                  <a16:creationId xmlns:a16="http://schemas.microsoft.com/office/drawing/2014/main" id="{3093B952-4F31-40EB-AF42-06E86712B3A4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Line 30">
              <a:extLst>
                <a:ext uri="{FF2B5EF4-FFF2-40B4-BE49-F238E27FC236}">
                  <a16:creationId xmlns:a16="http://schemas.microsoft.com/office/drawing/2014/main" id="{1EE0A9C6-3D92-4D74-ACC0-F3E327BC2C1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51" name="Group 31">
              <a:extLst>
                <a:ext uri="{FF2B5EF4-FFF2-40B4-BE49-F238E27FC236}">
                  <a16:creationId xmlns:a16="http://schemas.microsoft.com/office/drawing/2014/main" id="{B1858148-DB17-49B1-A9DB-8BB38742B0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52" name="Line 32">
                <a:extLst>
                  <a:ext uri="{FF2B5EF4-FFF2-40B4-BE49-F238E27FC236}">
                    <a16:creationId xmlns:a16="http://schemas.microsoft.com/office/drawing/2014/main" id="{D811DFE2-B308-43C9-92B8-CCE0870CB5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3" name="Line 33">
                <a:extLst>
                  <a:ext uri="{FF2B5EF4-FFF2-40B4-BE49-F238E27FC236}">
                    <a16:creationId xmlns:a16="http://schemas.microsoft.com/office/drawing/2014/main" id="{AB42393F-0D8F-4C8F-B92C-8F3D6089F7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4" name="Line 34">
                <a:extLst>
                  <a:ext uri="{FF2B5EF4-FFF2-40B4-BE49-F238E27FC236}">
                    <a16:creationId xmlns:a16="http://schemas.microsoft.com/office/drawing/2014/main" id="{62416816-19F2-4FE0-9990-4CFD24C19E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5" name="Line 35">
                <a:extLst>
                  <a:ext uri="{FF2B5EF4-FFF2-40B4-BE49-F238E27FC236}">
                    <a16:creationId xmlns:a16="http://schemas.microsoft.com/office/drawing/2014/main" id="{F42C6A84-0BE9-4A99-96E8-B81F4E2440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6" name="Line 36">
                <a:extLst>
                  <a:ext uri="{FF2B5EF4-FFF2-40B4-BE49-F238E27FC236}">
                    <a16:creationId xmlns:a16="http://schemas.microsoft.com/office/drawing/2014/main" id="{16FF770C-9AFA-4F7A-BE12-C1AFAB4E54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57" name="Line 37">
              <a:extLst>
                <a:ext uri="{FF2B5EF4-FFF2-40B4-BE49-F238E27FC236}">
                  <a16:creationId xmlns:a16="http://schemas.microsoft.com/office/drawing/2014/main" id="{B5CF9DA7-1600-4AB5-BE4C-3E69E2A8750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Line 38">
              <a:extLst>
                <a:ext uri="{FF2B5EF4-FFF2-40B4-BE49-F238E27FC236}">
                  <a16:creationId xmlns:a16="http://schemas.microsoft.com/office/drawing/2014/main" id="{EC17E1C6-2678-488E-AFEB-DC1465D709D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59" name="Rectangle 39">
            <a:extLst>
              <a:ext uri="{FF2B5EF4-FFF2-40B4-BE49-F238E27FC236}">
                <a16:creationId xmlns:a16="http://schemas.microsoft.com/office/drawing/2014/main" id="{4EA670CF-272F-444D-8A2B-31CABB2CD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60" name="Rectangle 40">
            <a:extLst>
              <a:ext uri="{FF2B5EF4-FFF2-40B4-BE49-F238E27FC236}">
                <a16:creationId xmlns:a16="http://schemas.microsoft.com/office/drawing/2014/main" id="{450AB65E-DD71-4E1D-BF6C-72D71C7FE01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5161" name="Rectangle 41">
            <a:extLst>
              <a:ext uri="{FF2B5EF4-FFF2-40B4-BE49-F238E27FC236}">
                <a16:creationId xmlns:a16="http://schemas.microsoft.com/office/drawing/2014/main" id="{7040B470-34C7-40E9-9C61-87D0180621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5162" name="Rectangle 42">
            <a:extLst>
              <a:ext uri="{FF2B5EF4-FFF2-40B4-BE49-F238E27FC236}">
                <a16:creationId xmlns:a16="http://schemas.microsoft.com/office/drawing/2014/main" id="{61D6412E-1D83-493C-A043-569D7B7429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3AD1148-0069-49E6-A7C5-E31112CEB55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163" name="Rectangle 43">
            <a:extLst>
              <a:ext uri="{FF2B5EF4-FFF2-40B4-BE49-F238E27FC236}">
                <a16:creationId xmlns:a16="http://schemas.microsoft.com/office/drawing/2014/main" id="{A1D52345-49CF-4715-AD4A-3FDCE1134A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AppData/Local/Microsoft/Windows/INetCache/romerocc/AppData/Local/Microsoft/Windows/Temporary%20Internet%20Files/Content.IE5/1N6K9TBL/CUFOT%20Logo%202016_files/saved_resource(3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i&amp;rct=j&amp;q=&amp;esrc=s&amp;source=images&amp;cd=&amp;ved=2ahUKEwiiupyDkNLcAhVGvFMKHX_RBDAQjRx6BAgBEAU&amp;url=https%3A%2F%2Fwww.aseanbriefing.com%2Fnews%2F2017%2F03%2F09%2Feconomic-social-background-philippines-2017.html&amp;psig=AOvVaw1h6FvzjvofSUVjZXSbBnam&amp;ust=1533428369513864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AppData/Local/Microsoft/Windows/INetCache/romerocc/AppData/Local/Microsoft/Windows/Temporary%20Internet%20Files/Content.IE5/1N6K9TBL/CUFOT%20Logo%202016_files/saved_resource(3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15C36AF1-6C23-4E72-BC00-FB39DACEB3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676400"/>
          </a:xfrm>
        </p:spPr>
        <p:txBody>
          <a:bodyPr/>
          <a:lstStyle/>
          <a:p>
            <a:br>
              <a:rPr lang="en-US" altLang="en-US" sz="3600" i="1" dirty="0"/>
            </a:br>
            <a:br>
              <a:rPr lang="en-US" altLang="en-US" sz="3600" i="1" dirty="0"/>
            </a:br>
            <a:r>
              <a:rPr lang="en-US" alt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for</a:t>
            </a:r>
            <a:br>
              <a:rPr lang="en-US" altLang="en-US" sz="3600" dirty="0">
                <a:effectLst/>
              </a:rPr>
            </a:br>
            <a:r>
              <a:rPr lang="en-US" altLang="en-US" sz="2400" i="1" dirty="0"/>
              <a:t>Welcome to the Philippine Cultural Center of Virginia</a:t>
            </a:r>
            <a:br>
              <a:rPr lang="en-US" altLang="en-US" sz="2400" i="1" dirty="0"/>
            </a:br>
            <a:r>
              <a:rPr lang="en-US" altLang="en-US" sz="1600" i="1" dirty="0"/>
              <a:t>Tuesday, 7 August 2018, 8:45-9:59 AM</a:t>
            </a:r>
            <a:br>
              <a:rPr lang="en-US" altLang="en-US" sz="3600" i="1" dirty="0"/>
            </a:br>
            <a:endParaRPr lang="en-US" altLang="en-US" sz="1800" dirty="0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8FE8DD07-8EC2-4E56-931E-F2135E11F37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200400"/>
            <a:ext cx="7391400" cy="1676400"/>
          </a:xfrm>
        </p:spPr>
        <p:txBody>
          <a:bodyPr/>
          <a:lstStyle/>
          <a:p>
            <a:r>
              <a:rPr lang="en-US" altLang="en-US" sz="1600" b="1" i="1" dirty="0"/>
              <a:t>Prepared by:</a:t>
            </a:r>
          </a:p>
          <a:p>
            <a:r>
              <a:rPr lang="en-US" altLang="en-US" sz="1600" b="1" i="1" dirty="0"/>
              <a:t>Cynthia C. Romero, MD, FAAFP</a:t>
            </a:r>
          </a:p>
          <a:p>
            <a:r>
              <a:rPr lang="en-US" altLang="en-US" sz="1600" b="1" i="1" dirty="0"/>
              <a:t>Chairman, CUFOT, Inc.</a:t>
            </a:r>
          </a:p>
          <a:p>
            <a:r>
              <a:rPr lang="en-US" altLang="en-US" sz="1600" b="1" i="1" dirty="0"/>
              <a:t>PCCVA – An Educational Resource</a:t>
            </a:r>
          </a:p>
          <a:p>
            <a:r>
              <a:rPr lang="en-US" altLang="en-US" sz="1600" dirty="0"/>
              <a:t>Sponsored by</a:t>
            </a:r>
          </a:p>
        </p:txBody>
      </p:sp>
      <p:pic>
        <p:nvPicPr>
          <p:cNvPr id="2057" name="Picture 9" descr="Displaying cufot logo.jpg">
            <a:extLst>
              <a:ext uri="{FF2B5EF4-FFF2-40B4-BE49-F238E27FC236}">
                <a16:creationId xmlns:a16="http://schemas.microsoft.com/office/drawing/2014/main" id="{CBC9FD36-BC55-4B8F-B11D-4943D83D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40" y="5029200"/>
            <a:ext cx="150876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4BA83D-34BC-4DD0-B458-67A3923EDF83}"/>
              </a:ext>
            </a:extLst>
          </p:cNvPr>
          <p:cNvSpPr/>
          <p:nvPr/>
        </p:nvSpPr>
        <p:spPr>
          <a:xfrm>
            <a:off x="914400" y="6858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u="none" strike="noStrike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sym typeface="Times New Roman"/>
              </a:rPr>
              <a:t>Born of Empires: Filipino Americans in the United States and Virginia, 1565 to the Present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4B8DE1-D6CF-4325-A91B-415DDB22F6A2}"/>
              </a:ext>
            </a:extLst>
          </p:cNvPr>
          <p:cNvSpPr/>
          <p:nvPr/>
        </p:nvSpPr>
        <p:spPr>
          <a:xfrm>
            <a:off x="2880992" y="287867"/>
            <a:ext cx="3752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In-House Content Academy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Google Shape;131;p19">
            <a:extLst>
              <a:ext uri="{FF2B5EF4-FFF2-40B4-BE49-F238E27FC236}">
                <a16:creationId xmlns:a16="http://schemas.microsoft.com/office/drawing/2014/main" id="{6DBD7966-64DE-4BCD-B56D-7502E7FB31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5197078"/>
            <a:ext cx="2576192" cy="89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6;p19">
            <a:extLst>
              <a:ext uri="{FF2B5EF4-FFF2-40B4-BE49-F238E27FC236}">
                <a16:creationId xmlns:a16="http://schemas.microsoft.com/office/drawing/2014/main" id="{E9BDF960-B266-4995-8605-167DAE7105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5600" y="5105400"/>
            <a:ext cx="21336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9;p19">
            <a:extLst>
              <a:ext uri="{FF2B5EF4-FFF2-40B4-BE49-F238E27FC236}">
                <a16:creationId xmlns:a16="http://schemas.microsoft.com/office/drawing/2014/main" id="{9A339DFE-B003-4599-9BA1-E8D692460F9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4020" y="5065678"/>
            <a:ext cx="14478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30;p19">
            <a:extLst>
              <a:ext uri="{FF2B5EF4-FFF2-40B4-BE49-F238E27FC236}">
                <a16:creationId xmlns:a16="http://schemas.microsoft.com/office/drawing/2014/main" id="{C897E3ED-96A6-40FD-90EC-1127DF0D3A11}"/>
              </a:ext>
            </a:extLst>
          </p:cNvPr>
          <p:cNvSpPr txBox="1"/>
          <p:nvPr/>
        </p:nvSpPr>
        <p:spPr>
          <a:xfrm>
            <a:off x="5309818" y="6248400"/>
            <a:ext cx="192918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The MacArthur Memorial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E1182E5-96C8-43E0-BCA5-A9D0897791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folHlink"/>
                </a:solidFill>
              </a:rPr>
              <a:t>Envisioning PCCVA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C85BA3A-3CB8-4D11-956F-0D447EEF1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Mrs. Philippines of Virginia contest launched as primary fundraiser</a:t>
            </a:r>
          </a:p>
          <a:p>
            <a:r>
              <a:rPr lang="en-US" altLang="en-US"/>
              <a:t>Member organizations held fundraisers then contributed to building fund</a:t>
            </a:r>
          </a:p>
          <a:p>
            <a:r>
              <a:rPr lang="en-US" altLang="en-US"/>
              <a:t>“Dollar-a-brick” and Millennium Tree campaigns started </a:t>
            </a:r>
          </a:p>
          <a:p>
            <a:r>
              <a:rPr lang="en-US" altLang="en-US"/>
              <a:t>Small house and property purchased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>
            <a:extLst>
              <a:ext uri="{FF2B5EF4-FFF2-40B4-BE49-F238E27FC236}">
                <a16:creationId xmlns:a16="http://schemas.microsoft.com/office/drawing/2014/main" id="{940C27AC-E847-451E-8965-CECFF070C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508635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>
            <a:extLst>
              <a:ext uri="{FF2B5EF4-FFF2-40B4-BE49-F238E27FC236}">
                <a16:creationId xmlns:a16="http://schemas.microsoft.com/office/drawing/2014/main" id="{531944A4-0813-49B7-B416-025B3843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29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3070C6B-41FE-4E70-95C9-335AD27304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folHlink"/>
                </a:solidFill>
              </a:rPr>
              <a:t>Board of Guarantors/Trustees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753875F-BC44-4258-B6D7-51268A8A4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Initial 25-yr construction loan of $988,500</a:t>
            </a:r>
          </a:p>
          <a:p>
            <a:r>
              <a:rPr lang="en-US" altLang="en-US"/>
              <a:t>22 years of fundraising not close</a:t>
            </a:r>
          </a:p>
          <a:p>
            <a:r>
              <a:rPr lang="en-US" altLang="en-US"/>
              <a:t>32 families stepped forward and financially backed the initial loan</a:t>
            </a:r>
          </a:p>
          <a:p>
            <a:r>
              <a:rPr lang="en-US" altLang="en-US"/>
              <a:t>Loan paid off in 14 years</a:t>
            </a:r>
          </a:p>
          <a:p>
            <a:pPr lvl="1"/>
            <a:r>
              <a:rPr lang="en-US" altLang="en-US"/>
              <a:t>Leadership of 32 BOT families</a:t>
            </a:r>
          </a:p>
          <a:p>
            <a:pPr lvl="1"/>
            <a:r>
              <a:rPr lang="en-US" altLang="en-US"/>
              <a:t>Joint effort with Fil-Am community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>
            <a:extLst>
              <a:ext uri="{FF2B5EF4-FFF2-40B4-BE49-F238E27FC236}">
                <a16:creationId xmlns:a16="http://schemas.microsoft.com/office/drawing/2014/main" id="{568394FC-5699-4588-9564-23AB69F3B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58200" cy="618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>
            <a:extLst>
              <a:ext uri="{FF2B5EF4-FFF2-40B4-BE49-F238E27FC236}">
                <a16:creationId xmlns:a16="http://schemas.microsoft.com/office/drawing/2014/main" id="{96923662-53B6-48AD-B36C-C3B4D4EEC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29600" cy="62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7B418F3-4432-47A3-9E14-4ECD8EFC7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Philippine Cultural Center of Virginia (PCCVA)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7F3141A-DA9C-4B66-8CB0-D5238DD89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1060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Dream became a reality June 24, 2000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Operated and maintained by the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	Fil-Am community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Place for Fil-Am activities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Pageants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Meetings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SCAPA classes and performances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Classes (zumba, Kuntaw – karate, rondalla) 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Place for community events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Receptions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Celebrations</a:t>
            </a:r>
          </a:p>
          <a:p>
            <a:pPr>
              <a:lnSpc>
                <a:spcPct val="80000"/>
              </a:lnSpc>
            </a:pPr>
            <a:endParaRPr lang="en-US" altLang="en-US" sz="28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lnSpc>
                <a:spcPct val="80000"/>
              </a:lnSpc>
            </a:pPr>
            <a:endParaRPr lang="en-US" altLang="en-US" sz="2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>
            <a:extLst>
              <a:ext uri="{FF2B5EF4-FFF2-40B4-BE49-F238E27FC236}">
                <a16:creationId xmlns:a16="http://schemas.microsoft.com/office/drawing/2014/main" id="{D2F1B2FF-CE72-4C55-83C5-B9AE928F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4CDC230-2237-4E03-9575-9F7FF2D90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E2F6754-1EF7-4BDC-ABB9-CB6C83C828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30725"/>
          </a:xfrm>
        </p:spPr>
        <p:txBody>
          <a:bodyPr/>
          <a:lstStyle/>
          <a:p>
            <a:r>
              <a:rPr lang="en-US" altLang="en-US"/>
              <a:t>Site of history </a:t>
            </a:r>
          </a:p>
          <a:p>
            <a:pPr lvl="1"/>
            <a:r>
              <a:rPr lang="en-US" altLang="en-US"/>
              <a:t>Filipino immigrants’ journeys</a:t>
            </a:r>
          </a:p>
          <a:p>
            <a:pPr lvl="1"/>
            <a:r>
              <a:rPr lang="en-US" altLang="en-US"/>
              <a:t>Resilience, determination and perseverance of Filipinos</a:t>
            </a:r>
          </a:p>
          <a:p>
            <a:pPr lvl="1"/>
            <a:r>
              <a:rPr lang="en-US" altLang="en-US"/>
              <a:t>Birth and growth of the Filipino-American community of Hampton Roads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E17790E-45CE-4EB8-8300-84B91A3ED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9A85671-4F56-496E-B36A-66063618C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229600" cy="4530725"/>
          </a:xfrm>
        </p:spPr>
        <p:txBody>
          <a:bodyPr/>
          <a:lstStyle/>
          <a:p>
            <a:r>
              <a:rPr lang="en-US" altLang="en-US"/>
              <a:t>Site of donated historical artifacts</a:t>
            </a:r>
          </a:p>
          <a:p>
            <a:pPr lvl="1"/>
            <a:r>
              <a:rPr lang="en-US" altLang="en-US"/>
              <a:t>Wooden sculptures and statues</a:t>
            </a:r>
          </a:p>
          <a:p>
            <a:pPr lvl="1"/>
            <a:r>
              <a:rPr lang="en-US" altLang="en-US"/>
              <a:t>Paintings and drawings</a:t>
            </a:r>
          </a:p>
          <a:p>
            <a:pPr lvl="1"/>
            <a:r>
              <a:rPr lang="en-US" altLang="en-US"/>
              <a:t>Dr. Jose Rizal Library (named after Philippine national hero and physician)</a:t>
            </a:r>
          </a:p>
          <a:p>
            <a:pPr lvl="2"/>
            <a:r>
              <a:rPr lang="en-US" altLang="en-US"/>
              <a:t>Original copy of “Noli Me Tangere” written in 1887</a:t>
            </a:r>
          </a:p>
          <a:p>
            <a:pPr lvl="2"/>
            <a:r>
              <a:rPr lang="en-US" altLang="en-US"/>
              <a:t>Selected books from collection of Dr. Alex and Annie Fangonil </a:t>
            </a:r>
          </a:p>
          <a:p>
            <a:pPr lvl="2"/>
            <a:endParaRPr lang="en-US" altLang="en-US"/>
          </a:p>
          <a:p>
            <a:pPr lvl="2"/>
            <a:endParaRPr lang="en-US" altLang="en-US"/>
          </a:p>
          <a:p>
            <a:pPr lvl="1"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3FF16D8-0F19-40AC-9AE0-7189D6030C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39825"/>
          </a:xfrm>
        </p:spPr>
        <p:txBody>
          <a:bodyPr/>
          <a:lstStyle/>
          <a:p>
            <a:r>
              <a:rPr lang="en-US" altLang="en-US" sz="3600" b="1">
                <a:solidFill>
                  <a:schemeClr val="folHlink"/>
                </a:solidFill>
              </a:rPr>
              <a:t>Philippine Cultural Center of Virginia- An Educational Resource</a:t>
            </a:r>
            <a:br>
              <a:rPr lang="en-US" altLang="en-US" sz="3600" b="1">
                <a:solidFill>
                  <a:schemeClr val="folHlink"/>
                </a:solidFill>
              </a:rPr>
            </a:br>
            <a:r>
              <a:rPr lang="en-US" altLang="en-US" sz="3600" b="1">
                <a:solidFill>
                  <a:schemeClr val="folHlink"/>
                </a:solidFill>
              </a:rPr>
              <a:t>Objectives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5D125AA-8895-4D3E-A97A-4DA8EAEAD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Review history of the Council of United Filipino Organizations of Tidewater, CUFOT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lnSpc>
                <a:spcPct val="90000"/>
              </a:lnSpc>
            </a:pPr>
            <a:r>
              <a:rPr lang="en-US" altLang="en-US" sz="2800"/>
              <a:t>Describe the historic construction and enduring existence of PCCVA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lnSpc>
                <a:spcPct val="90000"/>
              </a:lnSpc>
            </a:pPr>
            <a:r>
              <a:rPr lang="en-US" altLang="en-US" sz="2800"/>
              <a:t>Discuss PCCVA as the hub of Filipino- American learning and education about the values, traditions and culture of the Philippines</a:t>
            </a:r>
          </a:p>
          <a:p>
            <a:pPr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Wooden #1">
            <a:extLst>
              <a:ext uri="{FF2B5EF4-FFF2-40B4-BE49-F238E27FC236}">
                <a16:creationId xmlns:a16="http://schemas.microsoft.com/office/drawing/2014/main" id="{B9832CF7-AA02-4AD7-B4F2-B6B6433C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>
            <a:extLst>
              <a:ext uri="{FF2B5EF4-FFF2-40B4-BE49-F238E27FC236}">
                <a16:creationId xmlns:a16="http://schemas.microsoft.com/office/drawing/2014/main" id="{52C9B418-3AEE-4D37-836E-BCB8FA5A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667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7">
            <a:extLst>
              <a:ext uri="{FF2B5EF4-FFF2-40B4-BE49-F238E27FC236}">
                <a16:creationId xmlns:a16="http://schemas.microsoft.com/office/drawing/2014/main" id="{12FE39A5-052D-48C8-BD97-F96E247D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124200"/>
            <a:ext cx="248602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>
            <a:extLst>
              <a:ext uri="{FF2B5EF4-FFF2-40B4-BE49-F238E27FC236}">
                <a16:creationId xmlns:a16="http://schemas.microsoft.com/office/drawing/2014/main" id="{35C800FE-60FE-4866-AB77-56545710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84651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>
            <a:extLst>
              <a:ext uri="{FF2B5EF4-FFF2-40B4-BE49-F238E27FC236}">
                <a16:creationId xmlns:a16="http://schemas.microsoft.com/office/drawing/2014/main" id="{85EB431F-CC12-4CB8-8A92-0E22C943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62597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64E4A3A-CAF0-4515-AFCC-BCD27BC6E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D92FE17-F296-4F7C-9591-4A63B021D0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Site to celebrate Philippine Independence Day – June 12, 1898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Re-enact public reading of the Act of Declaration of Independence from Spain by General Emilio Aguinaldo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Review the Evolution of the Philippine Flag with replicas of the 10 flags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Incorporate the Philippine national anthem and youth dance and instrument performances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>
            <a:extLst>
              <a:ext uri="{FF2B5EF4-FFF2-40B4-BE49-F238E27FC236}">
                <a16:creationId xmlns:a16="http://schemas.microsoft.com/office/drawing/2014/main" id="{CD8F8085-9475-490B-B509-83EC9FB5F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>
            <a:extLst>
              <a:ext uri="{FF2B5EF4-FFF2-40B4-BE49-F238E27FC236}">
                <a16:creationId xmlns:a16="http://schemas.microsoft.com/office/drawing/2014/main" id="{A49795F1-78D3-4C27-84A0-E3E28A8D5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495800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1" name="Picture 5">
            <a:extLst>
              <a:ext uri="{FF2B5EF4-FFF2-40B4-BE49-F238E27FC236}">
                <a16:creationId xmlns:a16="http://schemas.microsoft.com/office/drawing/2014/main" id="{9975B022-6C06-4331-9DA8-51DAF077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"/>
            <a:ext cx="46482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>
            <a:extLst>
              <a:ext uri="{FF2B5EF4-FFF2-40B4-BE49-F238E27FC236}">
                <a16:creationId xmlns:a16="http://schemas.microsoft.com/office/drawing/2014/main" id="{0E7CCF73-413C-49FC-B3BC-AD0389984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8CA7B92-30D1-4AEB-A944-1D5745D34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CAAC705-0CC1-4288-914B-13159FBED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22960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Site of Filipino-American Veteran Memorial Garden – FilAm Vets of Hampton Roads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Memorial service on Veterans Day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Memorial service on Memorial Day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Replica model of USS Philippine Sea CG-58 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Flight II Ticonderoga-class guided missile cruiser on active service in the United States Navy.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Named for the Battle of the </a:t>
            </a:r>
            <a:r>
              <a:rPr lang="en-US" altLang="en-US" sz="2400" b="1"/>
              <a:t>Philippine Sea</a:t>
            </a:r>
            <a:r>
              <a:rPr lang="en-US" altLang="en-US" sz="2400"/>
              <a:t> during World War II and is the second ship to bear the name.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>
            <a:extLst>
              <a:ext uri="{FF2B5EF4-FFF2-40B4-BE49-F238E27FC236}">
                <a16:creationId xmlns:a16="http://schemas.microsoft.com/office/drawing/2014/main" id="{D39AE8C5-E759-4C4B-B375-E6CA847CF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200025"/>
            <a:ext cx="4600575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>
            <a:extLst>
              <a:ext uri="{FF2B5EF4-FFF2-40B4-BE49-F238E27FC236}">
                <a16:creationId xmlns:a16="http://schemas.microsoft.com/office/drawing/2014/main" id="{14101648-D233-4F3B-A0CE-09C91817C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05800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5B5F1D9-04A2-4E60-AED0-DC4ED89B7B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472572B-964D-4876-8D57-FDF3F6011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22475"/>
            <a:ext cx="8229600" cy="4530725"/>
          </a:xfrm>
        </p:spPr>
        <p:txBody>
          <a:bodyPr/>
          <a:lstStyle/>
          <a:p>
            <a:r>
              <a:rPr lang="en-US" altLang="en-US"/>
              <a:t>Organizational identities</a:t>
            </a:r>
          </a:p>
          <a:p>
            <a:pPr lvl="1"/>
            <a:r>
              <a:rPr lang="en-US" altLang="en-US"/>
              <a:t>Provincial language, food, attire, music, dances, family/social structures</a:t>
            </a:r>
          </a:p>
          <a:p>
            <a:pPr lvl="1"/>
            <a:r>
              <a:rPr lang="en-US" altLang="en-US"/>
              <a:t>Religious activities of prayer services, novenas, devotional fiestas</a:t>
            </a:r>
          </a:p>
          <a:p>
            <a:pPr lvl="1"/>
            <a:r>
              <a:rPr lang="en-US" altLang="en-US"/>
              <a:t>Pageants </a:t>
            </a:r>
          </a:p>
          <a:p>
            <a:pPr lvl="1"/>
            <a:r>
              <a:rPr lang="en-US" altLang="en-US"/>
              <a:t>Parades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CD2EFA2-2C03-4A0D-883E-7D5D5C1F0B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folHlink"/>
                </a:solidFill>
              </a:rPr>
              <a:t>Filipino Immigration to U.S.A.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D919B5B-909B-4A1E-AFC9-A35D80387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After World War II Filipinos came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as war brides to servicemen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as recruits in armed forces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as health care worker trainees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1965 Immigration Act removed national origin quotas</a:t>
            </a:r>
          </a:p>
          <a:p>
            <a:pPr>
              <a:lnSpc>
                <a:spcPct val="90000"/>
              </a:lnSpc>
            </a:pPr>
            <a:r>
              <a:rPr lang="en-US" altLang="en-US"/>
              <a:t>Labor migration for development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Government, Military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Economic, Educational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Healthcare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4ECF6E74-39D3-4735-8340-F94A670F8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096000"/>
            <a:ext cx="3151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-Migration Policy Institute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>
            <a:extLst>
              <a:ext uri="{FF2B5EF4-FFF2-40B4-BE49-F238E27FC236}">
                <a16:creationId xmlns:a16="http://schemas.microsoft.com/office/drawing/2014/main" id="{02D1FADB-E57F-4C45-84EB-7BBE231D6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58200" cy="632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>
            <a:extLst>
              <a:ext uri="{FF2B5EF4-FFF2-40B4-BE49-F238E27FC236}">
                <a16:creationId xmlns:a16="http://schemas.microsoft.com/office/drawing/2014/main" id="{4231F633-5F6D-4FE9-A13D-F43C93950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11480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5">
            <a:extLst>
              <a:ext uri="{FF2B5EF4-FFF2-40B4-BE49-F238E27FC236}">
                <a16:creationId xmlns:a16="http://schemas.microsoft.com/office/drawing/2014/main" id="{DF25F1C7-3A59-436C-B22D-7D6A56B26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3810000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6" name="Picture 6">
            <a:extLst>
              <a:ext uri="{FF2B5EF4-FFF2-40B4-BE49-F238E27FC236}">
                <a16:creationId xmlns:a16="http://schemas.microsoft.com/office/drawing/2014/main" id="{30FAF0D7-F347-49D4-BEBE-29D2A2A6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39624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7" name="Picture 7">
            <a:extLst>
              <a:ext uri="{FF2B5EF4-FFF2-40B4-BE49-F238E27FC236}">
                <a16:creationId xmlns:a16="http://schemas.microsoft.com/office/drawing/2014/main" id="{0DAD978E-48C5-4ADB-8D40-B26B24D30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8862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>
            <a:extLst>
              <a:ext uri="{FF2B5EF4-FFF2-40B4-BE49-F238E27FC236}">
                <a16:creationId xmlns:a16="http://schemas.microsoft.com/office/drawing/2014/main" id="{7B3B92D5-871C-4A29-BD59-02171926A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35814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9" name="Picture 5">
            <a:extLst>
              <a:ext uri="{FF2B5EF4-FFF2-40B4-BE49-F238E27FC236}">
                <a16:creationId xmlns:a16="http://schemas.microsoft.com/office/drawing/2014/main" id="{0AA8D37B-F3C8-46A1-8738-8D750E6A6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6">
            <a:extLst>
              <a:ext uri="{FF2B5EF4-FFF2-40B4-BE49-F238E27FC236}">
                <a16:creationId xmlns:a16="http://schemas.microsoft.com/office/drawing/2014/main" id="{3F277616-73F9-4870-9958-408C0D3E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Mrs Philippines 2018">
            <a:extLst>
              <a:ext uri="{FF2B5EF4-FFF2-40B4-BE49-F238E27FC236}">
                <a16:creationId xmlns:a16="http://schemas.microsoft.com/office/drawing/2014/main" id="{0414C9DA-48E2-4BC6-A10A-5F55CB34BF8C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533400"/>
            <a:ext cx="7805738" cy="5853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IMG_20140728_004625 (Custom)">
            <a:extLst>
              <a:ext uri="{FF2B5EF4-FFF2-40B4-BE49-F238E27FC236}">
                <a16:creationId xmlns:a16="http://schemas.microsoft.com/office/drawing/2014/main" id="{2D519219-5CFF-4F51-8B60-6D69F5FDDF1C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04800"/>
            <a:ext cx="3886200" cy="290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90" name="Picture 6" descr="FilAm Vets in Va Beach Parade 1978">
            <a:extLst>
              <a:ext uri="{FF2B5EF4-FFF2-40B4-BE49-F238E27FC236}">
                <a16:creationId xmlns:a16="http://schemas.microsoft.com/office/drawing/2014/main" id="{112241C7-B09E-4BC0-81D2-2CD7302C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114800" cy="28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2017-18 Mrs">
            <a:extLst>
              <a:ext uri="{FF2B5EF4-FFF2-40B4-BE49-F238E27FC236}">
                <a16:creationId xmlns:a16="http://schemas.microsoft.com/office/drawing/2014/main" id="{E896226E-D88C-4DDD-9A75-F9D64DEED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2018 FilAm Vets at Pavilion Vet Day">
            <a:extLst>
              <a:ext uri="{FF2B5EF4-FFF2-40B4-BE49-F238E27FC236}">
                <a16:creationId xmlns:a16="http://schemas.microsoft.com/office/drawing/2014/main" id="{DB6F73D3-D373-45E9-BB9C-EE68FA32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4114800" cy="30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F700B4F-CE84-4246-8E7E-3C3FBD3E71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27E73D3-BD8D-422B-820E-69D4F18D3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30725"/>
          </a:xfrm>
        </p:spPr>
        <p:txBody>
          <a:bodyPr/>
          <a:lstStyle/>
          <a:p>
            <a:r>
              <a:rPr lang="en-US" altLang="en-US"/>
              <a:t>School of Creative and Performing Arts (SCAPA)</a:t>
            </a:r>
          </a:p>
          <a:p>
            <a:pPr lvl="1"/>
            <a:r>
              <a:rPr lang="en-US" altLang="en-US"/>
              <a:t>Volunteer dedicated trained faculty to execute lesson plans</a:t>
            </a:r>
          </a:p>
          <a:p>
            <a:pPr lvl="1"/>
            <a:r>
              <a:rPr lang="en-US" altLang="en-US"/>
              <a:t>Recognized by Virginia Beach Arts &amp; Humanities</a:t>
            </a:r>
          </a:p>
          <a:p>
            <a:pPr lvl="1"/>
            <a:r>
              <a:rPr lang="en-US" altLang="en-US"/>
              <a:t>Self – sustaining</a:t>
            </a:r>
          </a:p>
          <a:p>
            <a:pPr lvl="1"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C20AF4A-B86C-483B-98D9-49AC16410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BAAC51B-180F-4C30-B743-90F1B6571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School of Creative and Performing Arts (SCAPA) - continued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Main purpose to preserve and share the culture and tradition of the Philippines by passing it on to our youth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Objective to teach children 5 yrs old +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Creative arts</a:t>
            </a:r>
          </a:p>
          <a:p>
            <a:pPr lvl="3">
              <a:lnSpc>
                <a:spcPct val="90000"/>
              </a:lnSpc>
            </a:pPr>
            <a:r>
              <a:rPr lang="en-US" altLang="en-US" sz="1800"/>
              <a:t>Language arts</a:t>
            </a:r>
          </a:p>
          <a:p>
            <a:pPr lvl="3">
              <a:lnSpc>
                <a:spcPct val="90000"/>
              </a:lnSpc>
            </a:pPr>
            <a:r>
              <a:rPr lang="en-US" altLang="en-US" sz="1800"/>
              <a:t>Singing</a:t>
            </a:r>
          </a:p>
          <a:p>
            <a:pPr lvl="3">
              <a:lnSpc>
                <a:spcPct val="90000"/>
              </a:lnSpc>
            </a:pPr>
            <a:r>
              <a:rPr lang="en-US" altLang="en-US" sz="1800"/>
              <a:t>Dancing </a:t>
            </a:r>
          </a:p>
          <a:p>
            <a:pPr lvl="3">
              <a:lnSpc>
                <a:spcPct val="90000"/>
              </a:lnSpc>
            </a:pPr>
            <a:r>
              <a:rPr lang="en-US" altLang="en-US" sz="1800"/>
              <a:t>Folklore</a:t>
            </a:r>
          </a:p>
          <a:p>
            <a:pPr lvl="3">
              <a:lnSpc>
                <a:spcPct val="90000"/>
              </a:lnSpc>
            </a:pPr>
            <a:r>
              <a:rPr lang="en-US" altLang="en-US" sz="1800"/>
              <a:t>Theater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Heritage workshop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5D97D58-0447-40D1-8784-87C0FB9B1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4F80A61-CEED-4802-9F0A-6BDF27A2E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30725"/>
          </a:xfrm>
        </p:spPr>
        <p:txBody>
          <a:bodyPr/>
          <a:lstStyle/>
          <a:p>
            <a:r>
              <a:rPr lang="en-US" altLang="en-US"/>
              <a:t>School of Creative and Performing Arts (SCAPA) – values for students</a:t>
            </a:r>
          </a:p>
          <a:p>
            <a:pPr lvl="1"/>
            <a:r>
              <a:rPr lang="en-US" altLang="en-US"/>
              <a:t>Love and respect of immediate and extended family</a:t>
            </a:r>
          </a:p>
          <a:p>
            <a:pPr lvl="1"/>
            <a:r>
              <a:rPr lang="en-US" altLang="en-US"/>
              <a:t>Importance of religion and its practice in our daily lives</a:t>
            </a:r>
          </a:p>
          <a:p>
            <a:pPr lvl="1"/>
            <a:r>
              <a:rPr lang="en-US" altLang="en-US"/>
              <a:t>College education is a must in this competitive world</a:t>
            </a:r>
          </a:p>
          <a:p>
            <a:pPr lvl="1"/>
            <a:endParaRPr lang="en-US" altLang="en-US"/>
          </a:p>
          <a:p>
            <a:pPr lvl="1"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7428D5D-E074-4189-AE35-3B12FFC43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1601CC3-5333-4013-B9AD-BACB2DEFE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30725"/>
          </a:xfrm>
        </p:spPr>
        <p:txBody>
          <a:bodyPr/>
          <a:lstStyle/>
          <a:p>
            <a:r>
              <a:rPr lang="en-US" altLang="en-US"/>
              <a:t>School of Creative and Performing Arts (SCAPA) – continued</a:t>
            </a:r>
          </a:p>
          <a:p>
            <a:pPr lvl="1"/>
            <a:r>
              <a:rPr lang="en-US" altLang="en-US"/>
              <a:t>Saturday classes, 1030am-1230pm</a:t>
            </a:r>
          </a:p>
          <a:p>
            <a:pPr lvl="1"/>
            <a:r>
              <a:rPr lang="en-US" altLang="en-US"/>
              <a:t>October- February; Spring Showcase</a:t>
            </a:r>
          </a:p>
          <a:p>
            <a:pPr lvl="1"/>
            <a:r>
              <a:rPr lang="en-US" altLang="en-US"/>
              <a:t>Invitations to perform approx. monthly</a:t>
            </a:r>
          </a:p>
          <a:p>
            <a:pPr lvl="2"/>
            <a:r>
              <a:rPr lang="en-US" altLang="en-US"/>
              <a:t>Philippine Embassy, Wash., DC competitions</a:t>
            </a:r>
          </a:p>
          <a:p>
            <a:pPr lvl="1"/>
            <a:r>
              <a:rPr lang="en-US" altLang="en-US"/>
              <a:t>Exposed to world of Arts</a:t>
            </a:r>
          </a:p>
          <a:p>
            <a:pPr lvl="2"/>
            <a:r>
              <a:rPr lang="en-US" altLang="en-US"/>
              <a:t>Enhance cognitive and intellectual abilities</a:t>
            </a:r>
          </a:p>
          <a:p>
            <a:pPr lvl="2"/>
            <a:r>
              <a:rPr lang="en-US" altLang="en-US"/>
              <a:t>Attend stage plays, symphony, ballet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F85DD7A5-E115-4513-B441-0BA45CBA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848600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map of the philippines with 3 regions">
            <a:hlinkClick r:id="rId2"/>
            <a:extLst>
              <a:ext uri="{FF2B5EF4-FFF2-40B4-BE49-F238E27FC236}">
                <a16:creationId xmlns:a16="http://schemas.microsoft.com/office/drawing/2014/main" id="{85106AF6-71DF-47C1-816E-D1DA062E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05765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 descr="SCAPA Showcase">
            <a:extLst>
              <a:ext uri="{FF2B5EF4-FFF2-40B4-BE49-F238E27FC236}">
                <a16:creationId xmlns:a16="http://schemas.microsoft.com/office/drawing/2014/main" id="{36ADC16E-DBD9-49EC-B1F2-00B734B4B6E1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04800"/>
            <a:ext cx="8305800" cy="6230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41D1066F-F994-48E1-92ED-90DBC72E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58200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E2874D4-7192-4E3C-882C-B0A7CF339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C2FC078-16AA-4801-8F68-6D6F1E645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Kuntaw Classes- Karate originated in Philippines</a:t>
            </a:r>
          </a:p>
          <a:p>
            <a:r>
              <a:rPr lang="en-US" altLang="en-US"/>
              <a:t>Philippine Rondalla Ensemble of Virginia- ensemble of stringed instruments</a:t>
            </a:r>
          </a:p>
          <a:p>
            <a:r>
              <a:rPr lang="en-US" altLang="en-US"/>
              <a:t>Tagalog Classes for adults</a:t>
            </a:r>
          </a:p>
          <a:p>
            <a:r>
              <a:rPr lang="en-US" altLang="en-US"/>
              <a:t>Filipino Christmas Star “Parol” workshop during holiday season</a:t>
            </a:r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 descr="PREVA at SCAPA">
            <a:extLst>
              <a:ext uri="{FF2B5EF4-FFF2-40B4-BE49-F238E27FC236}">
                <a16:creationId xmlns:a16="http://schemas.microsoft.com/office/drawing/2014/main" id="{00228BC4-C783-4F72-878A-690F59A3BF52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09600"/>
            <a:ext cx="7804150" cy="5853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>
            <a:extLst>
              <a:ext uri="{FF2B5EF4-FFF2-40B4-BE49-F238E27FC236}">
                <a16:creationId xmlns:a16="http://schemas.microsoft.com/office/drawing/2014/main" id="{4304B846-49B1-41AC-9456-C831B7887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85800"/>
            <a:ext cx="314483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 descr="2017 Parol making">
            <a:extLst>
              <a:ext uri="{FF2B5EF4-FFF2-40B4-BE49-F238E27FC236}">
                <a16:creationId xmlns:a16="http://schemas.microsoft.com/office/drawing/2014/main" id="{263408DD-0610-4E0A-BD13-B51E06B20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5105400" cy="38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E0CDD9CD-1BC6-4C9F-81A6-0153B22A06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4DCDA1F-B47B-487D-B99A-7A21409B94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22960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Wellness and Fitness Classes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Zumba Fitness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Zumba Strong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Zumba Toning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MixxedFit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Line Dancing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Hip Hop 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Beginners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Interim/Adult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Young Fil-Am Dancers Advanced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Line Dancing for Seniors 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7" name="Picture 5" descr="Justine ">
            <a:extLst>
              <a:ext uri="{FF2B5EF4-FFF2-40B4-BE49-F238E27FC236}">
                <a16:creationId xmlns:a16="http://schemas.microsoft.com/office/drawing/2014/main" id="{53C5283C-DF05-4B05-A1B6-6F9875549E8F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04800"/>
            <a:ext cx="3211513" cy="358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8" name="Picture 6" descr="Justine Zumba 2018 FilAm Friendship Day">
            <a:extLst>
              <a:ext uri="{FF2B5EF4-FFF2-40B4-BE49-F238E27FC236}">
                <a16:creationId xmlns:a16="http://schemas.microsoft.com/office/drawing/2014/main" id="{3264F8C7-282E-4647-8E4C-884739ACE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124200"/>
            <a:ext cx="5105400" cy="3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>
            <a:extLst>
              <a:ext uri="{FF2B5EF4-FFF2-40B4-BE49-F238E27FC236}">
                <a16:creationId xmlns:a16="http://schemas.microsoft.com/office/drawing/2014/main" id="{EE1438E3-229B-4C18-9EEC-015A5EE7F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16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A0774EC-46AC-4D1E-ABA8-6A9996B8B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E5C6769-1AD2-44D0-9253-F3FE66D660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Annual Scholarship Events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Celebrate academic accomplishments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Encourage further academic effort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Express Fil-Am community support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United Ilocano Assoc. of Tidewater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Recognize outstanding students in each grade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Has endowed scholarships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Council of United Filipino Orgs. of Tidewater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Honors graduates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5" name="Picture 5" descr="UIAT Scholarship #1">
            <a:extLst>
              <a:ext uri="{FF2B5EF4-FFF2-40B4-BE49-F238E27FC236}">
                <a16:creationId xmlns:a16="http://schemas.microsoft.com/office/drawing/2014/main" id="{153CC7C5-7889-467A-910A-2027BB85A3EA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8600"/>
            <a:ext cx="3521075" cy="264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6" name="Picture 6" descr="UIAT #2">
            <a:extLst>
              <a:ext uri="{FF2B5EF4-FFF2-40B4-BE49-F238E27FC236}">
                <a16:creationId xmlns:a16="http://schemas.microsoft.com/office/drawing/2014/main" id="{CBB51FC2-673C-401F-BD43-159080DC1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7" name="Picture 7" descr="UIAT 3 Jayne">
            <a:extLst>
              <a:ext uri="{FF2B5EF4-FFF2-40B4-BE49-F238E27FC236}">
                <a16:creationId xmlns:a16="http://schemas.microsoft.com/office/drawing/2014/main" id="{DB892F3B-31F0-407D-8A49-7A5DD8107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2971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E37AE88-D1E4-4AFF-A896-9D91DA94C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Filipinos in Hampton Roads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formed organizations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AC1A4BB-BB49-4FB1-8D5A-D236550272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820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400"/>
              <a:t>Filipino Women’s Club of Tidewater in 1964</a:t>
            </a:r>
          </a:p>
          <a:p>
            <a:pPr>
              <a:lnSpc>
                <a:spcPct val="80000"/>
              </a:lnSpc>
            </a:pPr>
            <a:r>
              <a:rPr lang="en-US" altLang="en-US" sz="1400"/>
              <a:t>Professional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American College of International Physicians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Fil-Am Poastal Employees of Hampton Roads Association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Philippine Nurses for Cultural Advancement</a:t>
            </a:r>
          </a:p>
          <a:p>
            <a:pPr>
              <a:lnSpc>
                <a:spcPct val="80000"/>
              </a:lnSpc>
            </a:pPr>
            <a:r>
              <a:rPr lang="en-US" altLang="en-US" sz="1400"/>
              <a:t>Philippine Regional and City 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Batangas Association of Hampton Roads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Bataan Association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Botolan Association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Pampango Language Club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Pangasinan Association of Virginia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United Ilocano Association of Tidewater</a:t>
            </a:r>
          </a:p>
          <a:p>
            <a:pPr>
              <a:lnSpc>
                <a:spcPct val="80000"/>
              </a:lnSpc>
            </a:pPr>
            <a:r>
              <a:rPr lang="en-US" altLang="en-US" sz="1400"/>
              <a:t>Religious/Spiritual 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Holy Mary Mother of God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Our Lady of Namacpacan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Samahang Tagalog</a:t>
            </a:r>
          </a:p>
          <a:p>
            <a:pPr>
              <a:lnSpc>
                <a:spcPct val="80000"/>
              </a:lnSpc>
            </a:pPr>
            <a:r>
              <a:rPr lang="en-US" altLang="en-US" sz="1400"/>
              <a:t>Special Identities and for socialization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Fil-Am Veterans of Hampton Roads (Seafarers)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Fil-Am Bayanihan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Kahirup Association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Mrs. Philippines and Court Society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United Fellowship Association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United Ilocano Association of Tidewater, Seniors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Young Filipino American Modern Dancers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Salute to Graduates 2000 2">
            <a:extLst>
              <a:ext uri="{FF2B5EF4-FFF2-40B4-BE49-F238E27FC236}">
                <a16:creationId xmlns:a16="http://schemas.microsoft.com/office/drawing/2014/main" id="{74DBAE99-BC2D-4C6C-855E-1E4AD2E13139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25" y="346075"/>
            <a:ext cx="3648075" cy="2741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8" name="Picture 6" descr="Salute to Graduates 2000">
            <a:extLst>
              <a:ext uri="{FF2B5EF4-FFF2-40B4-BE49-F238E27FC236}">
                <a16:creationId xmlns:a16="http://schemas.microsoft.com/office/drawing/2014/main" id="{F7799C2D-0E1A-49D5-BAFD-608B5B099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57981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630255F-F2C9-4D84-A99C-CC932606D7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03511C3-8C7E-4FFD-803D-3CB387939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Services and Community outreach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AARP-supported senior health fairs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Philippine Embassy Consular Events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Fundraisers for disasters in Philippines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Eruption of Mt. Pinatubo &amp; Mayon Volcano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Floods, typhoons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Site for search party planning and press conference for missing mother – Bellamy Gamboa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New school supply drive during Aug. 2018 for students and teachers of Virginia Beach Title 1 schools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7A799208-0B4F-461C-A51D-30ADBEF2F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E9E7CC9-4703-46DB-A277-405381DDAE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Convener for Filipino generations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Taste of Art drew young Filipino culinary, visual and performing artists to share their crafts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Legacy Celebration bringing founding mothers and fathers together with next generations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Source for Filipino guidance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Filipino families from same province 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Filipino professionals and services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Filipino restaurants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Trusted recommendations for newcomers to the region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2014 Legacy Aming Utang">
            <a:extLst>
              <a:ext uri="{FF2B5EF4-FFF2-40B4-BE49-F238E27FC236}">
                <a16:creationId xmlns:a16="http://schemas.microsoft.com/office/drawing/2014/main" id="{7FF1CB8F-39F8-46CE-95B2-6C302B32FD8F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28600"/>
            <a:ext cx="4743450" cy="632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>
            <a:extLst>
              <a:ext uri="{FF2B5EF4-FFF2-40B4-BE49-F238E27FC236}">
                <a16:creationId xmlns:a16="http://schemas.microsoft.com/office/drawing/2014/main" id="{2228B19D-2EF0-41BD-97F6-489381159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3" name="Picture 5" descr="2018 Team Taste">
            <a:extLst>
              <a:ext uri="{FF2B5EF4-FFF2-40B4-BE49-F238E27FC236}">
                <a16:creationId xmlns:a16="http://schemas.microsoft.com/office/drawing/2014/main" id="{AC2EFD89-9527-4E79-88B1-5D1152FA7CB8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33400"/>
            <a:ext cx="7804150" cy="5853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0E2D051-E3F4-4AE1-AE7D-C84B7B0E3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PCCVA as an </a:t>
            </a:r>
            <a:br>
              <a:rPr lang="en-US" altLang="en-US" sz="4000" b="1">
                <a:solidFill>
                  <a:schemeClr val="folHlink"/>
                </a:solidFill>
              </a:rPr>
            </a:br>
            <a:r>
              <a:rPr lang="en-US" altLang="en-US" sz="4000" b="1">
                <a:solidFill>
                  <a:schemeClr val="folHlink"/>
                </a:solidFill>
              </a:rPr>
              <a:t>Educational Resource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D733C97-29B3-4C33-A89B-88E9D948A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229600" cy="4530725"/>
          </a:xfrm>
        </p:spPr>
        <p:txBody>
          <a:bodyPr/>
          <a:lstStyle/>
          <a:p>
            <a:r>
              <a:rPr lang="en-US" altLang="en-US"/>
              <a:t>Hub of regional Filipino activities and collaborations</a:t>
            </a:r>
          </a:p>
          <a:p>
            <a:pPr lvl="1"/>
            <a:r>
              <a:rPr lang="en-US" altLang="en-US"/>
              <a:t>Visit of Miss Universe Pia Wurtzbach during FilFest 2016</a:t>
            </a:r>
          </a:p>
          <a:p>
            <a:pPr lvl="1"/>
            <a:r>
              <a:rPr lang="en-US" altLang="en-US"/>
              <a:t>Fil-Am Friendship Day</a:t>
            </a:r>
          </a:p>
          <a:p>
            <a:pPr lvl="1"/>
            <a:r>
              <a:rPr lang="en-US" altLang="en-US"/>
              <a:t>Support Filipino and other leaders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>
            <a:extLst>
              <a:ext uri="{FF2B5EF4-FFF2-40B4-BE49-F238E27FC236}">
                <a16:creationId xmlns:a16="http://schemas.microsoft.com/office/drawing/2014/main" id="{1832F87D-C9E8-46EE-867A-ED4A6B973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A1D7465F-D454-4D33-8BA8-038F8773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>
            <a:extLst>
              <a:ext uri="{FF2B5EF4-FFF2-40B4-BE49-F238E27FC236}">
                <a16:creationId xmlns:a16="http://schemas.microsoft.com/office/drawing/2014/main" id="{1749746D-D243-4C51-B680-BB97EDF3F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33C9BEC3-F362-47B7-AEAB-1C63D560E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Rectangle 6">
            <a:extLst>
              <a:ext uri="{FF2B5EF4-FFF2-40B4-BE49-F238E27FC236}">
                <a16:creationId xmlns:a16="http://schemas.microsoft.com/office/drawing/2014/main" id="{D09ABB24-872F-451A-9FC1-56657F384C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8534400" cy="4419600"/>
          </a:xfrm>
        </p:spPr>
        <p:txBody>
          <a:bodyPr/>
          <a:lstStyle/>
          <a:p>
            <a:r>
              <a:rPr lang="en-US" altLang="en-US" sz="2400"/>
              <a:t>Council of United Filipino Organizations of Tidewater established in 1976 as a 501C3 entity</a:t>
            </a:r>
          </a:p>
          <a:p>
            <a:r>
              <a:rPr lang="en-US" altLang="en-US" sz="2400"/>
              <a:t>Logo</a:t>
            </a:r>
          </a:p>
          <a:p>
            <a:pPr lvl="1"/>
            <a:r>
              <a:rPr lang="en-US" altLang="en-US" sz="2000"/>
              <a:t>U.S. and Philippine Flags – 2 domiciles</a:t>
            </a:r>
          </a:p>
          <a:p>
            <a:pPr lvl="1"/>
            <a:r>
              <a:rPr lang="en-US" altLang="en-US" sz="2000"/>
              <a:t>Map of Virginia – birthplace of CUFOT</a:t>
            </a:r>
          </a:p>
          <a:p>
            <a:pPr lvl="1"/>
            <a:r>
              <a:rPr lang="en-US" altLang="en-US" sz="2000"/>
              <a:t>Firm Hand Clasp -friendship/cohesiveness</a:t>
            </a:r>
          </a:p>
          <a:p>
            <a:pPr lvl="1"/>
            <a:r>
              <a:rPr lang="en-US" altLang="en-US" sz="2000"/>
              <a:t>Sampaguita flower- peace/purity</a:t>
            </a:r>
          </a:p>
          <a:p>
            <a:pPr lvl="1"/>
            <a:r>
              <a:rPr lang="en-US" altLang="en-US" sz="2000"/>
              <a:t>Philippine Eagle- national bird; 6 feathers for founding organizations</a:t>
            </a:r>
          </a:p>
          <a:p>
            <a:pPr lvl="1"/>
            <a:r>
              <a:rPr lang="en-US" altLang="en-US" sz="2000"/>
              <a:t>Manila rope- strength and unity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 descr="3 CUFOT Chairmen 2017-18 and to 2020">
            <a:extLst>
              <a:ext uri="{FF2B5EF4-FFF2-40B4-BE49-F238E27FC236}">
                <a16:creationId xmlns:a16="http://schemas.microsoft.com/office/drawing/2014/main" id="{B7BB056B-2D7D-4ED6-8BFF-6CC68686B1FB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304800"/>
            <a:ext cx="4743450" cy="632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>
            <a:extLst>
              <a:ext uri="{FF2B5EF4-FFF2-40B4-BE49-F238E27FC236}">
                <a16:creationId xmlns:a16="http://schemas.microsoft.com/office/drawing/2014/main" id="{B539CCE6-1F06-4EAE-975E-6634162F6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09800"/>
            <a:ext cx="8915400" cy="44958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altLang="en-US" sz="2400" b="1" i="1" dirty="0" err="1">
                <a:solidFill>
                  <a:schemeClr val="folHlink"/>
                </a:solidFill>
              </a:rPr>
              <a:t>Maraming</a:t>
            </a:r>
            <a:r>
              <a:rPr lang="en-US" altLang="en-US" sz="2400" b="1" i="1" dirty="0">
                <a:solidFill>
                  <a:schemeClr val="folHlink"/>
                </a:solidFill>
              </a:rPr>
              <a:t> Salamat, po!</a:t>
            </a:r>
            <a:br>
              <a:rPr lang="en-US" altLang="en-US" sz="2400" b="1" i="1" dirty="0">
                <a:solidFill>
                  <a:schemeClr val="folHlink"/>
                </a:solidFill>
              </a:rPr>
            </a:br>
            <a:br>
              <a:rPr lang="en-US" altLang="en-US" sz="2400" b="1" i="1" dirty="0">
                <a:solidFill>
                  <a:schemeClr val="folHlink"/>
                </a:solidFill>
              </a:rPr>
            </a:br>
            <a:r>
              <a:rPr lang="en-US" altLang="en-US" sz="2400" b="1" i="1" dirty="0">
                <a:solidFill>
                  <a:schemeClr val="folHlink"/>
                </a:solidFill>
              </a:rPr>
              <a:t>Thank you very much!</a:t>
            </a:r>
            <a:br>
              <a:rPr lang="en-US" altLang="en-US" sz="2400" b="1" i="1" dirty="0">
                <a:solidFill>
                  <a:schemeClr val="folHlink"/>
                </a:solidFill>
              </a:rPr>
            </a:br>
            <a:br>
              <a:rPr lang="en-US" altLang="en-US" sz="2400" b="1" i="1" dirty="0">
                <a:solidFill>
                  <a:schemeClr val="folHlink"/>
                </a:solidFill>
              </a:rPr>
            </a:br>
            <a:br>
              <a:rPr lang="en-US" altLang="en-US" sz="2400" b="1" i="1" dirty="0">
                <a:solidFill>
                  <a:schemeClr val="folHlink"/>
                </a:solidFill>
              </a:rPr>
            </a:br>
            <a:r>
              <a:rPr lang="en-US" altLang="en-US" sz="2400" b="1" i="1" dirty="0">
                <a:solidFill>
                  <a:schemeClr val="folHlink"/>
                </a:solidFill>
              </a:rPr>
              <a:t>Mabuhay, PCCVA!</a:t>
            </a:r>
            <a:br>
              <a:rPr lang="en-US" altLang="en-US" sz="2400" b="1" i="1" dirty="0">
                <a:solidFill>
                  <a:schemeClr val="folHlink"/>
                </a:solidFill>
              </a:rPr>
            </a:br>
            <a:br>
              <a:rPr lang="en-US" altLang="en-US" sz="2400" b="1" i="1" dirty="0">
                <a:solidFill>
                  <a:schemeClr val="folHlink"/>
                </a:solidFill>
              </a:rPr>
            </a:br>
            <a:r>
              <a:rPr lang="en-US" altLang="en-US" sz="2400" b="1" i="1" dirty="0">
                <a:solidFill>
                  <a:schemeClr val="folHlink"/>
                </a:solidFill>
              </a:rPr>
              <a:t>Cheers and long live, PCCVA!</a:t>
            </a:r>
            <a:br>
              <a:rPr lang="en-US" altLang="en-US" sz="2400" b="1" i="1" dirty="0">
                <a:solidFill>
                  <a:schemeClr val="folHlink"/>
                </a:solidFill>
              </a:rPr>
            </a:br>
            <a:br>
              <a:rPr lang="en-US" altLang="en-US" sz="2400" b="1" i="1" dirty="0">
                <a:solidFill>
                  <a:schemeClr val="folHlink"/>
                </a:solidFill>
              </a:rPr>
            </a:br>
            <a:r>
              <a:rPr lang="en-US" altLang="en-US" sz="2400" b="1" i="1" dirty="0">
                <a:solidFill>
                  <a:schemeClr val="folHlink"/>
                </a:solidFill>
              </a:rPr>
              <a:t>Philippine Cultural Center</a:t>
            </a:r>
            <a:br>
              <a:rPr lang="en-US" altLang="en-US" sz="2400" b="1" i="1" dirty="0">
                <a:solidFill>
                  <a:schemeClr val="folHlink"/>
                </a:solidFill>
              </a:rPr>
            </a:br>
            <a:r>
              <a:rPr lang="en-US" altLang="en-US" sz="2400" b="1" i="1" dirty="0">
                <a:solidFill>
                  <a:schemeClr val="folHlink"/>
                </a:solidFill>
              </a:rPr>
              <a:t>4857 Baxter Road</a:t>
            </a:r>
            <a:br>
              <a:rPr lang="en-US" altLang="en-US" sz="2400" b="1" i="1" dirty="0">
                <a:solidFill>
                  <a:schemeClr val="folHlink"/>
                </a:solidFill>
              </a:rPr>
            </a:br>
            <a:r>
              <a:rPr lang="en-US" altLang="en-US" sz="2400" b="1" i="1" dirty="0">
                <a:solidFill>
                  <a:schemeClr val="folHlink"/>
                </a:solidFill>
              </a:rPr>
              <a:t>Virginia Beach, Virginia 23462</a:t>
            </a:r>
            <a:br>
              <a:rPr lang="en-US" altLang="en-US" sz="2400" b="1" i="1" dirty="0">
                <a:solidFill>
                  <a:schemeClr val="folHlink"/>
                </a:solidFill>
              </a:rPr>
            </a:br>
            <a:br>
              <a:rPr lang="en-US" altLang="en-US" sz="2400" b="1" i="1" dirty="0">
                <a:solidFill>
                  <a:schemeClr val="folHlink"/>
                </a:solidFill>
              </a:rPr>
            </a:br>
            <a:r>
              <a:rPr lang="en-US" altLang="en-US" sz="2400" b="1" i="1" dirty="0">
                <a:solidFill>
                  <a:schemeClr val="folHlink"/>
                </a:solidFill>
              </a:rPr>
              <a:t>Telephone: 757-490-7600</a:t>
            </a:r>
            <a:br>
              <a:rPr lang="en-US" altLang="en-US" sz="2400" b="1" i="1" dirty="0">
                <a:solidFill>
                  <a:schemeClr val="folHlink"/>
                </a:solidFill>
              </a:rPr>
            </a:br>
            <a:r>
              <a:rPr lang="en-US" altLang="en-US" sz="2400" b="1" i="1" dirty="0">
                <a:solidFill>
                  <a:schemeClr val="folHlink"/>
                </a:solidFill>
              </a:rPr>
              <a:t>Web: http://philippineculturalcenter.com</a:t>
            </a:r>
          </a:p>
        </p:txBody>
      </p:sp>
      <p:pic>
        <p:nvPicPr>
          <p:cNvPr id="67589" name="Picture 5" descr="Displaying cufot logo.jpg">
            <a:extLst>
              <a:ext uri="{FF2B5EF4-FFF2-40B4-BE49-F238E27FC236}">
                <a16:creationId xmlns:a16="http://schemas.microsoft.com/office/drawing/2014/main" id="{F4572253-D85D-4920-A74F-5A09A67E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17335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F3FDB1B-4969-48B0-BA7E-4D27BD0B7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39825"/>
          </a:xfrm>
        </p:spPr>
        <p:txBody>
          <a:bodyPr/>
          <a:lstStyle/>
          <a:p>
            <a:r>
              <a:rPr lang="en-US" altLang="en-US" sz="4000" b="1">
                <a:solidFill>
                  <a:schemeClr val="folHlink"/>
                </a:solidFill>
              </a:rPr>
              <a:t>Council of United Filipino Organizations of Tidewater (CUFOT)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93FB2CF-01BF-4A7B-A6F1-BCFDAE5881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Established 1976; incorporated in 1979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Formed to unite Filipinos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Formed with mission to build a community center to  showcase and perpetuate Filipino culture and traditions for future generations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School of Creative and Performing Arts (SCAPA) formed in 1982 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Initial six organizations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Batangas Assoc. of Hampton Roads, Bataan Assoc., Filipino Women’s Club of Tidewater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United Ilocano Assoc. of Tidewater, Pampango Language Club, Seafarers                                          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D519D18E-FD40-4941-9D41-15DEC933C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077200" cy="6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>
            <a:extLst>
              <a:ext uri="{FF2B5EF4-FFF2-40B4-BE49-F238E27FC236}">
                <a16:creationId xmlns:a16="http://schemas.microsoft.com/office/drawing/2014/main" id="{176CEC24-36EA-4A07-9DE0-0FD66B6A0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106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1190</TotalTime>
  <Words>1161</Words>
  <Application>Microsoft Office PowerPoint</Application>
  <PresentationFormat>On-screen Show (4:3)</PresentationFormat>
  <Paragraphs>205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Times New Roman</vt:lpstr>
      <vt:lpstr>Verdana</vt:lpstr>
      <vt:lpstr>Wingdings</vt:lpstr>
      <vt:lpstr>Globe</vt:lpstr>
      <vt:lpstr>  Presentation for Welcome to the Philippine Cultural Center of Virginia Tuesday, 7 August 2018, 8:45-9:59 AM </vt:lpstr>
      <vt:lpstr>Philippine Cultural Center of Virginia- An Educational Resource Objectives</vt:lpstr>
      <vt:lpstr>Filipino Immigration to U.S.A.</vt:lpstr>
      <vt:lpstr>PowerPoint Presentation</vt:lpstr>
      <vt:lpstr>Filipinos in Hampton Roads formed organizations</vt:lpstr>
      <vt:lpstr>PowerPoint Presentation</vt:lpstr>
      <vt:lpstr>Council of United Filipino Organizations of Tidewater (CUFOT)</vt:lpstr>
      <vt:lpstr>PowerPoint Presentation</vt:lpstr>
      <vt:lpstr>PowerPoint Presentation</vt:lpstr>
      <vt:lpstr>Envisioning PCCVA</vt:lpstr>
      <vt:lpstr>PowerPoint Presentation</vt:lpstr>
      <vt:lpstr>PowerPoint Presentation</vt:lpstr>
      <vt:lpstr>Board of Guarantors/Trustees</vt:lpstr>
      <vt:lpstr>PowerPoint Presentation</vt:lpstr>
      <vt:lpstr>PowerPoint Presentation</vt:lpstr>
      <vt:lpstr>Philippine Cultural Center of Virginia (PCCVA)</vt:lpstr>
      <vt:lpstr>PowerPoint Presentation</vt:lpstr>
      <vt:lpstr>PCCVA as an  Educational Resource</vt:lpstr>
      <vt:lpstr>PCCVA as an  Educational Resource</vt:lpstr>
      <vt:lpstr>PowerPoint Presentation</vt:lpstr>
      <vt:lpstr>PowerPoint Presentation</vt:lpstr>
      <vt:lpstr>PCCVA as an  Educational Resource</vt:lpstr>
      <vt:lpstr>PowerPoint Presentation</vt:lpstr>
      <vt:lpstr>PowerPoint Presentation</vt:lpstr>
      <vt:lpstr>PowerPoint Presentation</vt:lpstr>
      <vt:lpstr>PCCVA as an  Educational Resource</vt:lpstr>
      <vt:lpstr>PowerPoint Presentation</vt:lpstr>
      <vt:lpstr>PowerPoint Presentation</vt:lpstr>
      <vt:lpstr>PCCVA as an  Educational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PCCVA as an  Educational Resource</vt:lpstr>
      <vt:lpstr>PCCVA as an  Educational Resource</vt:lpstr>
      <vt:lpstr>PCCVA as an  Educational Resource</vt:lpstr>
      <vt:lpstr>PCCVA as an  Educational Resource</vt:lpstr>
      <vt:lpstr>PowerPoint Presentation</vt:lpstr>
      <vt:lpstr>PowerPoint Presentation</vt:lpstr>
      <vt:lpstr>PowerPoint Presentation</vt:lpstr>
      <vt:lpstr>PCCVA as an  Educational Resource</vt:lpstr>
      <vt:lpstr>PowerPoint Presentation</vt:lpstr>
      <vt:lpstr>PowerPoint Presentation</vt:lpstr>
      <vt:lpstr>PCCVA as an  Educational Resource</vt:lpstr>
      <vt:lpstr>PowerPoint Presentation</vt:lpstr>
      <vt:lpstr>PowerPoint Presentation</vt:lpstr>
      <vt:lpstr>PCCVA as an  Educational Resource</vt:lpstr>
      <vt:lpstr>PowerPoint Presentation</vt:lpstr>
      <vt:lpstr>PowerPoint Presentation</vt:lpstr>
      <vt:lpstr>PCCVA as an  Educational Resource</vt:lpstr>
      <vt:lpstr>PCCVA as an  Educational Resource</vt:lpstr>
      <vt:lpstr>PowerPoint Presentation</vt:lpstr>
      <vt:lpstr>PowerPoint Presentation</vt:lpstr>
      <vt:lpstr>PowerPoint Presentation</vt:lpstr>
      <vt:lpstr>PCCVA as an  Educational Resource</vt:lpstr>
      <vt:lpstr>PowerPoint Presentation</vt:lpstr>
      <vt:lpstr>PowerPoint Presentation</vt:lpstr>
      <vt:lpstr>PowerPoint Presentation</vt:lpstr>
      <vt:lpstr>PowerPoint Presentation</vt:lpstr>
      <vt:lpstr>Maraming Salamat, po!  Thank you very much!   Mabuhay, PCCVA!  Cheers and long live, PCCVA!  Philippine Cultural Center 4857 Baxter Road Virginia Beach, Virginia 23462  Telephone: 757-490-7600 Web: http://philippineculturalcenter.com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Cyn</dc:creator>
  <cp:lastModifiedBy>Celeste Acosta</cp:lastModifiedBy>
  <cp:revision>77</cp:revision>
  <dcterms:created xsi:type="dcterms:W3CDTF">2018-08-03T23:35:02Z</dcterms:created>
  <dcterms:modified xsi:type="dcterms:W3CDTF">2018-08-04T22:26:12Z</dcterms:modified>
</cp:coreProperties>
</file>