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43" r:id="rId2"/>
    <p:sldId id="320" r:id="rId3"/>
    <p:sldId id="317" r:id="rId4"/>
    <p:sldId id="319" r:id="rId5"/>
    <p:sldId id="321" r:id="rId6"/>
    <p:sldId id="323" r:id="rId7"/>
    <p:sldId id="266" r:id="rId8"/>
    <p:sldId id="340" r:id="rId9"/>
    <p:sldId id="291" r:id="rId10"/>
    <p:sldId id="335" r:id="rId11"/>
    <p:sldId id="339" r:id="rId12"/>
    <p:sldId id="315" r:id="rId13"/>
    <p:sldId id="341" r:id="rId14"/>
    <p:sldId id="342" r:id="rId15"/>
    <p:sldId id="262" r:id="rId16"/>
    <p:sldId id="276" r:id="rId17"/>
    <p:sldId id="338" r:id="rId18"/>
    <p:sldId id="275" r:id="rId19"/>
    <p:sldId id="256" r:id="rId20"/>
    <p:sldId id="260" r:id="rId21"/>
    <p:sldId id="258" r:id="rId22"/>
    <p:sldId id="261" r:id="rId23"/>
    <p:sldId id="347" r:id="rId24"/>
    <p:sldId id="345" r:id="rId25"/>
    <p:sldId id="349" r:id="rId26"/>
    <p:sldId id="273" r:id="rId27"/>
    <p:sldId id="352" r:id="rId28"/>
    <p:sldId id="358" r:id="rId29"/>
    <p:sldId id="360" r:id="rId30"/>
    <p:sldId id="362" r:id="rId31"/>
    <p:sldId id="346" r:id="rId32"/>
    <p:sldId id="364" r:id="rId33"/>
    <p:sldId id="361" r:id="rId34"/>
    <p:sldId id="365" r:id="rId35"/>
    <p:sldId id="297" r:id="rId36"/>
    <p:sldId id="366" r:id="rId37"/>
    <p:sldId id="368" r:id="rId38"/>
    <p:sldId id="337" r:id="rId39"/>
    <p:sldId id="369" r:id="rId40"/>
    <p:sldId id="370" r:id="rId41"/>
    <p:sldId id="372" r:id="rId42"/>
    <p:sldId id="285" r:id="rId43"/>
    <p:sldId id="371" r:id="rId44"/>
    <p:sldId id="373" r:id="rId45"/>
    <p:sldId id="282" r:id="rId46"/>
    <p:sldId id="324" r:id="rId47"/>
    <p:sldId id="353" r:id="rId48"/>
    <p:sldId id="355" r:id="rId49"/>
    <p:sldId id="356" r:id="rId50"/>
    <p:sldId id="357" r:id="rId51"/>
    <p:sldId id="354" r:id="rId52"/>
    <p:sldId id="279" r:id="rId53"/>
    <p:sldId id="325" r:id="rId54"/>
    <p:sldId id="280" r:id="rId55"/>
    <p:sldId id="281" r:id="rId56"/>
    <p:sldId id="350" r:id="rId57"/>
    <p:sldId id="318" r:id="rId58"/>
    <p:sldId id="348" r:id="rId59"/>
    <p:sldId id="359" r:id="rId60"/>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0963" autoAdjust="0"/>
  </p:normalViewPr>
  <p:slideViewPr>
    <p:cSldViewPr>
      <p:cViewPr varScale="1">
        <p:scale>
          <a:sx n="90" d="100"/>
          <a:sy n="90"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94"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defRPr sz="1200">
                <a:latin typeface="Times New Roman" charset="0"/>
                <a:cs typeface="+mn-cs"/>
              </a:defRPr>
            </a:lvl1pPr>
          </a:lstStyle>
          <a:p>
            <a:pPr>
              <a:defRPr/>
            </a:pPr>
            <a:endParaRPr lang="en-US" altLang="en-US"/>
          </a:p>
        </p:txBody>
      </p:sp>
      <p:sp>
        <p:nvSpPr>
          <p:cNvPr id="22531" name="Rectangle 3"/>
          <p:cNvSpPr>
            <a:spLocks noGrp="1" noChangeArrowheads="1"/>
          </p:cNvSpPr>
          <p:nvPr>
            <p:ph type="dt" idx="1"/>
          </p:nvPr>
        </p:nvSpPr>
        <p:spPr bwMode="auto">
          <a:xfrm>
            <a:off x="4024736"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Times New Roman" charset="0"/>
                <a:cs typeface="+mn-cs"/>
              </a:defRPr>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46997" y="4459526"/>
            <a:ext cx="5208482"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2534" name="Rectangle 6"/>
          <p:cNvSpPr>
            <a:spLocks noGrp="1" noChangeArrowheads="1"/>
          </p:cNvSpPr>
          <p:nvPr>
            <p:ph type="ftr" sz="quarter" idx="4"/>
          </p:nvPr>
        </p:nvSpPr>
        <p:spPr bwMode="auto">
          <a:xfrm>
            <a:off x="0" y="8919051"/>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defRPr sz="1200">
                <a:latin typeface="Times New Roman" charset="0"/>
                <a:cs typeface="+mn-cs"/>
              </a:defRPr>
            </a:lvl1pPr>
          </a:lstStyle>
          <a:p>
            <a:pPr>
              <a:defRPr/>
            </a:pPr>
            <a:endParaRPr lang="en-US" altLang="en-US"/>
          </a:p>
        </p:txBody>
      </p:sp>
      <p:sp>
        <p:nvSpPr>
          <p:cNvPr id="22535" name="Rectangle 7"/>
          <p:cNvSpPr>
            <a:spLocks noGrp="1" noChangeArrowheads="1"/>
          </p:cNvSpPr>
          <p:nvPr>
            <p:ph type="sldNum" sz="quarter" idx="5"/>
          </p:nvPr>
        </p:nvSpPr>
        <p:spPr bwMode="auto">
          <a:xfrm>
            <a:off x="4024736" y="8919051"/>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Times New Roman" charset="0"/>
                <a:cs typeface="+mn-cs"/>
              </a:defRPr>
            </a:lvl1pPr>
          </a:lstStyle>
          <a:p>
            <a:pPr>
              <a:defRPr/>
            </a:pPr>
            <a:fld id="{07095C07-8146-4A53-89E5-99A0E939F3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95C07-8146-4A53-89E5-99A0E939F3B4}" type="slidenum">
              <a:rPr lang="en-US" altLang="en-US" smtClean="0"/>
              <a:pPr>
                <a:defRPr/>
              </a:pPr>
              <a:t>1</a:t>
            </a:fld>
            <a:endParaRPr lang="en-US" altLang="en-US"/>
          </a:p>
        </p:txBody>
      </p:sp>
    </p:spTree>
    <p:extLst>
      <p:ext uri="{BB962C8B-B14F-4D97-AF65-F5344CB8AC3E}">
        <p14:creationId xmlns:p14="http://schemas.microsoft.com/office/powerpoint/2010/main" val="350188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F3D9A02-2858-4E9E-A55E-224BBB162E26}" type="slidenum">
              <a:rPr lang="en-US" sz="1200"/>
              <a:pPr eaLnBrk="1" hangingPunct="1"/>
              <a:t>43</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3CF06F8F-5F08-4424-91EE-BF658196BFF3}" type="slidenum">
              <a:rPr lang="en-US" smtClean="0">
                <a:latin typeface="Times New Roman" pitchFamily="18" charset="0"/>
                <a:cs typeface="Arial" charset="0"/>
              </a:rPr>
              <a:pPr/>
              <a:t>6</a:t>
            </a:fld>
            <a:endParaRPr lang="en-US">
              <a:latin typeface="Times New Roman" pitchFamily="18" charset="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charset="0"/>
              </a:defRPr>
            </a:lvl1pPr>
            <a:lvl2pPr marL="765610" indent="-294465" eaLnBrk="0" hangingPunct="0">
              <a:defRPr sz="2500">
                <a:solidFill>
                  <a:schemeClr val="tx1"/>
                </a:solidFill>
                <a:latin typeface="Times New Roman" charset="0"/>
              </a:defRPr>
            </a:lvl2pPr>
            <a:lvl3pPr marL="1177862" indent="-235572" eaLnBrk="0" hangingPunct="0">
              <a:defRPr sz="2500">
                <a:solidFill>
                  <a:schemeClr val="tx1"/>
                </a:solidFill>
                <a:latin typeface="Times New Roman" charset="0"/>
              </a:defRPr>
            </a:lvl3pPr>
            <a:lvl4pPr marL="1649006" indent="-235572" eaLnBrk="0" hangingPunct="0">
              <a:defRPr sz="2500">
                <a:solidFill>
                  <a:schemeClr val="tx1"/>
                </a:solidFill>
                <a:latin typeface="Times New Roman" charset="0"/>
              </a:defRPr>
            </a:lvl4pPr>
            <a:lvl5pPr marL="2120151" indent="-235572" eaLnBrk="0" hangingPunct="0">
              <a:defRPr sz="2500">
                <a:solidFill>
                  <a:schemeClr val="tx1"/>
                </a:solidFill>
                <a:latin typeface="Times New Roman" charset="0"/>
              </a:defRPr>
            </a:lvl5pPr>
            <a:lvl6pPr marL="2591295" indent="-235572" eaLnBrk="0" fontAlgn="base" hangingPunct="0">
              <a:spcBef>
                <a:spcPct val="0"/>
              </a:spcBef>
              <a:spcAft>
                <a:spcPct val="0"/>
              </a:spcAft>
              <a:defRPr sz="2500">
                <a:solidFill>
                  <a:schemeClr val="tx1"/>
                </a:solidFill>
                <a:latin typeface="Times New Roman" charset="0"/>
              </a:defRPr>
            </a:lvl6pPr>
            <a:lvl7pPr marL="3062440" indent="-235572" eaLnBrk="0" fontAlgn="base" hangingPunct="0">
              <a:spcBef>
                <a:spcPct val="0"/>
              </a:spcBef>
              <a:spcAft>
                <a:spcPct val="0"/>
              </a:spcAft>
              <a:defRPr sz="2500">
                <a:solidFill>
                  <a:schemeClr val="tx1"/>
                </a:solidFill>
                <a:latin typeface="Times New Roman" charset="0"/>
              </a:defRPr>
            </a:lvl7pPr>
            <a:lvl8pPr marL="3533585" indent="-235572" eaLnBrk="0" fontAlgn="base" hangingPunct="0">
              <a:spcBef>
                <a:spcPct val="0"/>
              </a:spcBef>
              <a:spcAft>
                <a:spcPct val="0"/>
              </a:spcAft>
              <a:defRPr sz="2500">
                <a:solidFill>
                  <a:schemeClr val="tx1"/>
                </a:solidFill>
                <a:latin typeface="Times New Roman" charset="0"/>
              </a:defRPr>
            </a:lvl8pPr>
            <a:lvl9pPr marL="4004729" indent="-235572" eaLnBrk="0" fontAlgn="base" hangingPunct="0">
              <a:spcBef>
                <a:spcPct val="0"/>
              </a:spcBef>
              <a:spcAft>
                <a:spcPct val="0"/>
              </a:spcAft>
              <a:defRPr sz="2500">
                <a:solidFill>
                  <a:schemeClr val="tx1"/>
                </a:solidFill>
                <a:latin typeface="Times New Roman" charset="0"/>
              </a:defRPr>
            </a:lvl9pPr>
          </a:lstStyle>
          <a:p>
            <a:pPr eaLnBrk="1" hangingPunct="1"/>
            <a:fld id="{1E5F40F8-A63B-487A-8680-1B0C620E5A63}" type="slidenum">
              <a:rPr lang="en-US" sz="1200"/>
              <a:pPr eaLnBrk="1" hangingPunct="1"/>
              <a:t>7</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lnSpc>
                <a:spcPct val="90000"/>
              </a:lnSpc>
            </a:pPr>
            <a:endParaRPr lang="en-US" sz="1000" dirty="0"/>
          </a:p>
          <a:p>
            <a:pPr eaLnBrk="1" hangingPunct="1">
              <a:lnSpc>
                <a:spcPct val="9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20957612-A28B-4DEA-82E3-225AEA43ACC1}" type="slidenum">
              <a:rPr lang="en-US" altLang="en-US" smtClean="0">
                <a:latin typeface="Times New Roman" pitchFamily="18" charset="0"/>
                <a:cs typeface="Arial" charset="0"/>
              </a:rPr>
              <a:pPr/>
              <a:t>15</a:t>
            </a:fld>
            <a:endParaRPr lang="en-US" altLang="en-US">
              <a:latin typeface="Times New Roman" pitchFamily="18" charset="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3205C4F1-504E-4EFB-8D4C-AD424F3AA0D3}" type="slidenum">
              <a:rPr lang="en-US" smtClean="0">
                <a:latin typeface="Times New Roman" pitchFamily="18" charset="0"/>
                <a:cs typeface="Arial" charset="0"/>
              </a:rPr>
              <a:pPr/>
              <a:t>18</a:t>
            </a:fld>
            <a:endParaRPr lang="en-US">
              <a:latin typeface="Times New Roman" pitchFamily="18" charset="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lnSpc>
                <a:spcPct val="90000"/>
              </a:lnSpc>
            </a:pPr>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F5EF0633-89D8-435A-9502-53BB36976160}" type="slidenum">
              <a:rPr lang="en-US" altLang="en-US" smtClean="0">
                <a:latin typeface="Times New Roman" pitchFamily="18" charset="0"/>
                <a:cs typeface="Arial" charset="0"/>
              </a:rPr>
              <a:pPr/>
              <a:t>26</a:t>
            </a:fld>
            <a:endParaRPr lang="en-US" altLang="en-US">
              <a:latin typeface="Times New Roman" pitchFamily="18" charset="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r>
              <a:rPr lang="en-US" altLang="en-US">
                <a:latin typeface="Times New Roman" pitchFamily="18" charset="0"/>
              </a:rPr>
              <a:t>Filipinos in the U. S. Army</a:t>
            </a:r>
          </a:p>
          <a:p>
            <a:pPr eaLnBrk="1" hangingPunct="1"/>
            <a:endParaRPr lang="en-US" altLang="en-US">
              <a:latin typeface="Times New Roman" pitchFamily="18" charset="0"/>
            </a:endParaRPr>
          </a:p>
          <a:p>
            <a:pPr eaLnBrk="1" hangingPunct="1"/>
            <a:r>
              <a:rPr lang="en-US" altLang="en-US">
                <a:latin typeface="Times New Roman" pitchFamily="18" charset="0"/>
              </a:rPr>
              <a:t>	When the Philippine War begins, American officers begin to recruit Filipino ethnic groups who were hostile to the Tagalogs who controlled the Philippine government and forces led by Emilio Aguinaldo.  The first native scout units recruited were called the Macabebee Scouts and played a key role in Aguinaldo’s capture by Brig. Gen. Frederick Funston in 1901.  On 4 July 1902, the Philippine War is declared over.  However, other groups of Filipinos in the archipelago rebel against U. S. rule.  Between 1903 and 1915, Philippine Scouts play the major role in the pacification program.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F5EF0633-89D8-435A-9502-53BB36976160}" type="slidenum">
              <a:rPr lang="en-US" altLang="en-US" smtClean="0">
                <a:latin typeface="Times New Roman" pitchFamily="18" charset="0"/>
                <a:cs typeface="Arial" charset="0"/>
              </a:rPr>
              <a:pPr/>
              <a:t>27</a:t>
            </a:fld>
            <a:endParaRPr lang="en-US" altLang="en-US">
              <a:latin typeface="Times New Roman" pitchFamily="18" charset="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tLang="en-US" dirty="0">
              <a:latin typeface="Times New Roman" pitchFamily="18" charset="0"/>
            </a:endParaRPr>
          </a:p>
        </p:txBody>
      </p:sp>
    </p:spTree>
    <p:extLst>
      <p:ext uri="{BB962C8B-B14F-4D97-AF65-F5344CB8AC3E}">
        <p14:creationId xmlns:p14="http://schemas.microsoft.com/office/powerpoint/2010/main" val="388472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134CF2A-A383-4598-A414-A1CFAF504437}" type="slidenum">
              <a:rPr lang="en-US" sz="1200"/>
              <a:pPr eaLnBrk="1" hangingPunct="1"/>
              <a:t>30</a:t>
            </a:fld>
            <a:endParaRPr 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endParaRPr lang="en-US" dirty="0"/>
          </a:p>
        </p:txBody>
      </p:sp>
    </p:spTree>
    <p:extLst>
      <p:ext uri="{BB962C8B-B14F-4D97-AF65-F5344CB8AC3E}">
        <p14:creationId xmlns:p14="http://schemas.microsoft.com/office/powerpoint/2010/main" val="12073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134CF2A-A383-4598-A414-A1CFAF504437}" type="slidenum">
              <a:rPr lang="en-US" sz="1200"/>
              <a:pPr eaLnBrk="1" hangingPunct="1"/>
              <a:t>31</a:t>
            </a:fld>
            <a:endParaRPr 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AF1488-ACA5-4502-86DB-20D7B15B687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209E98-EFED-4988-ADB0-225BE4F6921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1FEBD5-8D44-456F-ACFE-FA26CC670CE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741546-34C0-401A-B07C-EF2DF53488F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6CCBF2-2207-4D5B-9C15-00849E1A07E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F80D97A7-02D6-42E8-BA49-7C812EAA6919}"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E97BF3-A40B-40FC-937B-F2AEA1E2763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647D64-C326-40AD-AE28-0F66FB9BA71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AC2C65-6778-446B-8EDF-BFD9454C369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F4BD4C-87CD-49D9-A223-990B09B3AB4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CED5C7-4802-4982-8EF0-97E13EAF42E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613F4F-6C6E-42B6-8238-1A295D57CE5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C95AF82-D922-4E56-BFDE-0C35A1CE5BD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7FB154-0F81-4AE8-96F3-05AF789DA07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ECA115-6EAC-4C71-AEED-68552655C2A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A16F30EA-16B2-4BC0-8390-5995728E8C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cmohs.org/medal.htm" TargetMode="External"/><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https://pinoyphilly.com/from-our-editors/the-fighting-filipinos-poster-story/" TargetMode="External"/><Relationship Id="rId2" Type="http://schemas.openxmlformats.org/officeDocument/2006/relationships/hyperlink" Target="https://usacac.army.mil/"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lgu.ph/listings/the-Philippine-independence-act-tydings-mcduffie-act/" TargetMode="External"/><Relationship Id="rId2" Type="http://schemas.openxmlformats.org/officeDocument/2006/relationships/hyperlink" Target="https://www.nps.gov/civilwar/upload/asias-pac-island-promoflyer-5.pdf"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s://www.history.navy.mil/content/history/nhhc/research/library/online-reading-room/title-list-alphabetically/f/filipinos-in-the-united-states-navy.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42875" y="76200"/>
            <a:ext cx="8858250" cy="2111375"/>
          </a:xfrm>
        </p:spPr>
        <p:txBody>
          <a:bodyPr>
            <a:normAutofit fontScale="90000"/>
          </a:bodyPr>
          <a:lstStyle/>
          <a:p>
            <a:pPr eaLnBrk="1" hangingPunct="1">
              <a:defRPr/>
            </a:pPr>
            <a:r>
              <a:rPr lang="en-US" sz="2025" b="1" dirty="0">
                <a:cs typeface="Times New Roman" panose="02020603050405020304" pitchFamily="18" charset="0"/>
              </a:rPr>
              <a:t>In-House Content Academy </a:t>
            </a:r>
            <a:br>
              <a:rPr lang="en-US" sz="2025" b="1" dirty="0">
                <a:cs typeface="Times New Roman" panose="02020603050405020304" pitchFamily="18" charset="0"/>
              </a:rPr>
            </a:br>
            <a:r>
              <a:rPr lang="en-US" sz="2025" b="1" dirty="0">
                <a:cs typeface="Times New Roman" panose="02020603050405020304" pitchFamily="18" charset="0"/>
              </a:rPr>
              <a:t>for </a:t>
            </a:r>
            <a:br>
              <a:rPr lang="en-US" sz="2025" b="1" dirty="0">
                <a:cs typeface="Times New Roman" panose="02020603050405020304" pitchFamily="18" charset="0"/>
              </a:rPr>
            </a:br>
            <a:r>
              <a:rPr lang="en-US" sz="2025" b="1" i="1" dirty="0">
                <a:cs typeface="Times New Roman" panose="02020603050405020304" pitchFamily="18" charset="0"/>
              </a:rPr>
              <a:t>Born of Empires: Filipino Americans in the United States and Virginia, 1565 to the Present</a:t>
            </a:r>
            <a:br>
              <a:rPr lang="en-US" sz="2025" b="1" dirty="0">
                <a:cs typeface="Times New Roman" panose="02020603050405020304" pitchFamily="18" charset="0"/>
              </a:rPr>
            </a:br>
            <a:br>
              <a:rPr lang="en-US" sz="2025" b="1" dirty="0">
                <a:cs typeface="Times New Roman" panose="02020603050405020304" pitchFamily="18" charset="0"/>
              </a:rPr>
            </a:br>
            <a:r>
              <a:rPr lang="en-US" sz="2025" b="1" dirty="0">
                <a:cs typeface="Times New Roman" panose="02020603050405020304" pitchFamily="18" charset="0"/>
              </a:rPr>
              <a:t>Presentation for</a:t>
            </a:r>
            <a:r>
              <a:rPr lang="en-US" sz="1800" b="1" dirty="0">
                <a:solidFill>
                  <a:schemeClr val="tx1"/>
                </a:solidFill>
                <a:cs typeface="Times New Roman" panose="02020603050405020304" pitchFamily="18" charset="0"/>
              </a:rPr>
              <a:t>:</a:t>
            </a:r>
            <a:r>
              <a:rPr lang="en-US" sz="1800" b="1" dirty="0">
                <a:solidFill>
                  <a:srgbClr val="FF0000"/>
                </a:solidFill>
                <a:cs typeface="Times New Roman" panose="02020603050405020304" pitchFamily="18" charset="0"/>
              </a:rPr>
              <a:t> </a:t>
            </a:r>
            <a:r>
              <a:rPr lang="en-US" sz="2000" b="1" i="1" dirty="0">
                <a:solidFill>
                  <a:schemeClr val="tx1"/>
                </a:solidFill>
                <a:cs typeface="Times New Roman" panose="02020603050405020304" pitchFamily="18" charset="0"/>
              </a:rPr>
              <a:t>Filipino Americans in the U.S. Armed Forces: We Fought for Freedom</a:t>
            </a:r>
            <a:r>
              <a:rPr lang="en-US" sz="2000" b="1" i="1" dirty="0">
                <a:solidFill>
                  <a:srgbClr val="FF0000"/>
                </a:solidFill>
                <a:cs typeface="Times New Roman" panose="02020603050405020304" pitchFamily="18" charset="0"/>
              </a:rPr>
              <a:t> </a:t>
            </a:r>
            <a:r>
              <a:rPr lang="en-US" sz="2000" dirty="0">
                <a:solidFill>
                  <a:schemeClr val="tx1"/>
                </a:solidFill>
                <a:cs typeface="Times New Roman" panose="02020603050405020304" pitchFamily="18" charset="0"/>
              </a:rPr>
              <a:t>Monday, 6 August 2018, 3:30-4:30PM</a:t>
            </a:r>
            <a:endParaRPr lang="en-US" sz="2000" dirty="0">
              <a:solidFill>
                <a:schemeClr val="tx1"/>
              </a:solidFill>
            </a:endParaRPr>
          </a:p>
        </p:txBody>
      </p:sp>
      <p:sp>
        <p:nvSpPr>
          <p:cNvPr id="3" name="Subtitle 2">
            <a:extLst/>
          </p:cNvPr>
          <p:cNvSpPr>
            <a:spLocks noGrp="1"/>
          </p:cNvSpPr>
          <p:nvPr>
            <p:ph type="subTitle" idx="1"/>
          </p:nvPr>
        </p:nvSpPr>
        <p:spPr>
          <a:xfrm>
            <a:off x="1143000" y="2133600"/>
            <a:ext cx="6858000" cy="1241425"/>
          </a:xfrm>
        </p:spPr>
        <p:txBody>
          <a:bodyPr>
            <a:normAutofit fontScale="40000" lnSpcReduction="20000"/>
          </a:bodyPr>
          <a:lstStyle/>
          <a:p>
            <a:pPr eaLnBrk="1" hangingPunct="1">
              <a:defRPr/>
            </a:pPr>
            <a:r>
              <a:rPr lang="en-US" dirty="0">
                <a:cs typeface="Times New Roman" panose="02020603050405020304" pitchFamily="18" charset="0"/>
              </a:rPr>
              <a:t>Prepared by: </a:t>
            </a:r>
          </a:p>
          <a:p>
            <a:pPr eaLnBrk="1" hangingPunct="1">
              <a:defRPr/>
            </a:pPr>
            <a:r>
              <a:rPr lang="en-US" dirty="0">
                <a:cs typeface="Times New Roman" panose="02020603050405020304" pitchFamily="18" charset="0"/>
              </a:rPr>
              <a:t>Jeffrey Acosta</a:t>
            </a:r>
          </a:p>
          <a:p>
            <a:pPr eaLnBrk="1" hangingPunct="1">
              <a:defRPr/>
            </a:pPr>
            <a:r>
              <a:rPr lang="en-US" dirty="0">
                <a:cs typeface="Times New Roman" panose="02020603050405020304" pitchFamily="18" charset="0"/>
              </a:rPr>
              <a:t>Vice President</a:t>
            </a:r>
          </a:p>
          <a:p>
            <a:pPr eaLnBrk="1" hangingPunct="1">
              <a:defRPr/>
            </a:pPr>
            <a:r>
              <a:rPr lang="en-US" dirty="0">
                <a:cs typeface="Times New Roman" panose="02020603050405020304" pitchFamily="18" charset="0"/>
              </a:rPr>
              <a:t>Filipino American National Historical Society-Hampton Roads (FANHS-HR) Chapter</a:t>
            </a:r>
          </a:p>
          <a:p>
            <a:pPr eaLnBrk="1" hangingPunct="1">
              <a:lnSpc>
                <a:spcPct val="90000"/>
              </a:lnSpc>
              <a:defRPr/>
            </a:pPr>
            <a:r>
              <a:rPr lang="en-US" altLang="en-US" dirty="0"/>
              <a:t>Copyright Jeffrey Acosta, 2006</a:t>
            </a:r>
          </a:p>
          <a:p>
            <a:pPr eaLnBrk="1" hangingPunct="1">
              <a:lnSpc>
                <a:spcPct val="90000"/>
              </a:lnSpc>
              <a:defRPr/>
            </a:pPr>
            <a:r>
              <a:rPr lang="en-US" altLang="en-US" dirty="0"/>
              <a:t>All rights reserved.</a:t>
            </a:r>
          </a:p>
          <a:p>
            <a:pPr eaLnBrk="1" hangingPunct="1">
              <a:defRPr/>
            </a:pPr>
            <a:endParaRPr lang="en-US" dirty="0">
              <a:cs typeface="Times New Roman" panose="02020603050405020304" pitchFamily="18" charset="0"/>
            </a:endParaRPr>
          </a:p>
        </p:txBody>
      </p:sp>
      <p:pic>
        <p:nvPicPr>
          <p:cNvPr id="5" name="Picture 2">
            <a:extLst>
              <a:ext uri="{FF2B5EF4-FFF2-40B4-BE49-F238E27FC236}">
                <a16:creationId xmlns:a16="http://schemas.microsoft.com/office/drawing/2014/main" id="{C015F58D-71F6-469B-95B9-D6F7E9985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5276564"/>
            <a:ext cx="2900529" cy="135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FOT logo.png">
            <a:extLst>
              <a:ext uri="{FF2B5EF4-FFF2-40B4-BE49-F238E27FC236}">
                <a16:creationId xmlns:a16="http://schemas.microsoft.com/office/drawing/2014/main" id="{C8CB2E96-03ED-4DA4-A249-4B453B4DC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258" y="3056744"/>
            <a:ext cx="2083867" cy="1904785"/>
          </a:xfrm>
          <a:prstGeom prst="rect">
            <a:avLst/>
          </a:prstGeom>
        </p:spPr>
      </p:pic>
      <p:pic>
        <p:nvPicPr>
          <p:cNvPr id="8" name="Picture 7">
            <a:extLst>
              <a:ext uri="{FF2B5EF4-FFF2-40B4-BE49-F238E27FC236}">
                <a16:creationId xmlns:a16="http://schemas.microsoft.com/office/drawing/2014/main" id="{00B7AACE-1180-4C8D-84A1-C52CA3916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976" y="4953000"/>
            <a:ext cx="2217209" cy="1746195"/>
          </a:xfrm>
          <a:prstGeom prst="rect">
            <a:avLst/>
          </a:prstGeom>
        </p:spPr>
      </p:pic>
      <p:sp>
        <p:nvSpPr>
          <p:cNvPr id="9" name="TextBox 8">
            <a:extLst>
              <a:ext uri="{FF2B5EF4-FFF2-40B4-BE49-F238E27FC236}">
                <a16:creationId xmlns:a16="http://schemas.microsoft.com/office/drawing/2014/main" id="{2154C26F-06CE-4E39-9023-D774B024C8A2}"/>
              </a:ext>
            </a:extLst>
          </p:cNvPr>
          <p:cNvSpPr txBox="1"/>
          <p:nvPr/>
        </p:nvSpPr>
        <p:spPr>
          <a:xfrm>
            <a:off x="3239235" y="3999050"/>
            <a:ext cx="2990755" cy="461665"/>
          </a:xfrm>
          <a:prstGeom prst="rect">
            <a:avLst/>
          </a:prstGeom>
          <a:noFill/>
        </p:spPr>
        <p:txBody>
          <a:bodyPr wrap="none" rtlCol="0">
            <a:spAutoFit/>
          </a:bodyPr>
          <a:lstStyle/>
          <a:p>
            <a:r>
              <a:rPr lang="en-US" dirty="0"/>
              <a:t>Sponsor Organizations</a:t>
            </a:r>
          </a:p>
        </p:txBody>
      </p:sp>
      <p:pic>
        <p:nvPicPr>
          <p:cNvPr id="11" name="Picture 10">
            <a:extLst>
              <a:ext uri="{FF2B5EF4-FFF2-40B4-BE49-F238E27FC236}">
                <a16:creationId xmlns:a16="http://schemas.microsoft.com/office/drawing/2014/main" id="{5EAFA525-01D6-465C-90FC-2DF8056F4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258" y="5105400"/>
            <a:ext cx="1543050" cy="1171575"/>
          </a:xfrm>
          <a:prstGeom prst="rect">
            <a:avLst/>
          </a:prstGeom>
        </p:spPr>
      </p:pic>
      <p:sp>
        <p:nvSpPr>
          <p:cNvPr id="12" name="TextBox 11">
            <a:extLst>
              <a:ext uri="{FF2B5EF4-FFF2-40B4-BE49-F238E27FC236}">
                <a16:creationId xmlns:a16="http://schemas.microsoft.com/office/drawing/2014/main" id="{4CD2D456-4D6D-4F13-9C92-D7C8557F6EFA}"/>
              </a:ext>
            </a:extLst>
          </p:cNvPr>
          <p:cNvSpPr txBox="1"/>
          <p:nvPr/>
        </p:nvSpPr>
        <p:spPr>
          <a:xfrm>
            <a:off x="6621990" y="6322367"/>
            <a:ext cx="2217210" cy="307777"/>
          </a:xfrm>
          <a:prstGeom prst="rect">
            <a:avLst/>
          </a:prstGeom>
          <a:noFill/>
        </p:spPr>
        <p:txBody>
          <a:bodyPr wrap="none" rtlCol="0">
            <a:spAutoFit/>
          </a:bodyPr>
          <a:lstStyle/>
          <a:p>
            <a:r>
              <a:rPr lang="en-US" sz="1400" b="1" dirty="0"/>
              <a:t>The MacArthur Memorial</a:t>
            </a:r>
          </a:p>
        </p:txBody>
      </p:sp>
      <p:pic>
        <p:nvPicPr>
          <p:cNvPr id="10" name="Picture 9">
            <a:extLst>
              <a:ext uri="{FF2B5EF4-FFF2-40B4-BE49-F238E27FC236}">
                <a16:creationId xmlns:a16="http://schemas.microsoft.com/office/drawing/2014/main" id="{06F28D23-027C-4810-A4C8-E993183F04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723" y="3697608"/>
            <a:ext cx="2254976" cy="542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57200"/>
          </a:xfrm>
        </p:spPr>
        <p:txBody>
          <a:bodyPr/>
          <a:lstStyle/>
          <a:p>
            <a:r>
              <a:rPr lang="en-US" sz="2400" b="1" dirty="0">
                <a:solidFill>
                  <a:schemeClr val="tx1"/>
                </a:solidFill>
              </a:rPr>
              <a:t>Chronology of the Philippine-American War 1899-1902</a:t>
            </a:r>
            <a:endParaRPr lang="en-US" sz="2400" dirty="0">
              <a:solidFill>
                <a:schemeClr val="tx1"/>
              </a:solidFill>
            </a:endParaRPr>
          </a:p>
        </p:txBody>
      </p:sp>
      <p:sp>
        <p:nvSpPr>
          <p:cNvPr id="3" name="Content Placeholder 2"/>
          <p:cNvSpPr>
            <a:spLocks noGrp="1"/>
          </p:cNvSpPr>
          <p:nvPr>
            <p:ph idx="1"/>
          </p:nvPr>
        </p:nvSpPr>
        <p:spPr>
          <a:xfrm>
            <a:off x="152400" y="685800"/>
            <a:ext cx="8839200" cy="5638800"/>
          </a:xfrm>
        </p:spPr>
        <p:txBody>
          <a:bodyPr/>
          <a:lstStyle/>
          <a:p>
            <a:pPr eaLnBrk="1" hangingPunct="1"/>
            <a:r>
              <a:rPr lang="en-US" sz="2000" b="1" u="sng" dirty="0"/>
              <a:t>12 June 1898</a:t>
            </a:r>
            <a:r>
              <a:rPr lang="en-US" sz="2000" dirty="0"/>
              <a:t>. Aguinaldo proclaims the a Philippine Republic.  A Philippine Army quickly laid siege to Manila. 12 June is the Republic of the Philippines national day or the equivalent to the 4</a:t>
            </a:r>
            <a:r>
              <a:rPr lang="en-US" sz="2000" baseline="30000" dirty="0"/>
              <a:t>th</a:t>
            </a:r>
            <a:r>
              <a:rPr lang="en-US" sz="2000" dirty="0"/>
              <a:t> of July in the United States.</a:t>
            </a:r>
          </a:p>
          <a:p>
            <a:pPr eaLnBrk="1" hangingPunct="1"/>
            <a:r>
              <a:rPr lang="en-US" sz="2000" b="1" u="sng" dirty="0"/>
              <a:t>Summer 1898</a:t>
            </a:r>
            <a:r>
              <a:rPr lang="en-US" sz="2000" dirty="0"/>
              <a:t>: Warships from Great Britain and Japan arrive in the Philippines. The British and Japanese support U.S. sovereignty over the archipelago. Japan and Germany make plans to take over the Philippines in the event the U.S. does not.</a:t>
            </a:r>
          </a:p>
          <a:p>
            <a:pPr eaLnBrk="1" hangingPunct="1"/>
            <a:r>
              <a:rPr lang="en-US" sz="2000" b="1" u="sng" dirty="0"/>
              <a:t>3 August 1898</a:t>
            </a:r>
            <a:r>
              <a:rPr lang="en-US" sz="2000" dirty="0"/>
              <a:t>: The American Army attacks and captures Manila.  An uneasy truce develops between the Americans and Filipinos.</a:t>
            </a:r>
          </a:p>
          <a:p>
            <a:pPr eaLnBrk="1" hangingPunct="1"/>
            <a:r>
              <a:rPr lang="en-US" sz="2000" b="1" u="sng" dirty="0"/>
              <a:t>13 August 1898</a:t>
            </a:r>
            <a:r>
              <a:rPr lang="en-US" sz="2000" dirty="0"/>
              <a:t>: Spanish forces in the Philippines </a:t>
            </a:r>
            <a:r>
              <a:rPr lang="en-US" sz="2000" i="1" u="sng" dirty="0"/>
              <a:t>surrender only</a:t>
            </a:r>
            <a:r>
              <a:rPr lang="en-US" sz="2000" dirty="0"/>
              <a:t> to U.S. forces.</a:t>
            </a:r>
          </a:p>
          <a:p>
            <a:pPr eaLnBrk="1" hangingPunct="1"/>
            <a:r>
              <a:rPr lang="en-US" sz="2000" b="1" u="sng" dirty="0"/>
              <a:t>10 December 1898</a:t>
            </a:r>
            <a:r>
              <a:rPr lang="en-US" sz="2000" dirty="0"/>
              <a:t>.  The </a:t>
            </a:r>
            <a:r>
              <a:rPr lang="en-US" sz="2000" b="1" u="sng" dirty="0"/>
              <a:t>Treaty of Paris </a:t>
            </a:r>
            <a:r>
              <a:rPr lang="en-US" sz="2000" dirty="0"/>
              <a:t>signed ending the Spanish American War.  President McKinley decided that the Philippine Islands were not ready for independence because Filipinos were unable to defend their sovereignty. The U.S. purchased the archipelago from Spain for $20 million. The Philippine remained a territory of the United States until 1946.</a:t>
            </a:r>
          </a:p>
          <a:p>
            <a:pPr marL="0" indent="0" eaLnBrk="1" hangingPunct="1">
              <a:buNone/>
            </a:pPr>
            <a:endParaRPr lang="en-US" sz="1200" dirty="0"/>
          </a:p>
          <a:p>
            <a:endParaRPr lang="en-US" sz="1200" dirty="0"/>
          </a:p>
        </p:txBody>
      </p:sp>
    </p:spTree>
    <p:extLst>
      <p:ext uri="{BB962C8B-B14F-4D97-AF65-F5344CB8AC3E}">
        <p14:creationId xmlns:p14="http://schemas.microsoft.com/office/powerpoint/2010/main" val="29188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57200"/>
          </a:xfrm>
        </p:spPr>
        <p:txBody>
          <a:bodyPr/>
          <a:lstStyle/>
          <a:p>
            <a:r>
              <a:rPr lang="en-US" sz="2400" b="1" dirty="0">
                <a:solidFill>
                  <a:schemeClr val="tx1"/>
                </a:solidFill>
              </a:rPr>
              <a:t>Chronology of the Philippine-American War 1899-1902</a:t>
            </a:r>
            <a:endParaRPr lang="en-US" sz="2400" dirty="0">
              <a:solidFill>
                <a:schemeClr val="tx1"/>
              </a:solidFill>
            </a:endParaRPr>
          </a:p>
        </p:txBody>
      </p:sp>
      <p:sp>
        <p:nvSpPr>
          <p:cNvPr id="3" name="Content Placeholder 2"/>
          <p:cNvSpPr>
            <a:spLocks noGrp="1"/>
          </p:cNvSpPr>
          <p:nvPr>
            <p:ph idx="1"/>
          </p:nvPr>
        </p:nvSpPr>
        <p:spPr>
          <a:xfrm>
            <a:off x="152400" y="3276600"/>
            <a:ext cx="8839200" cy="3429000"/>
          </a:xfrm>
        </p:spPr>
        <p:txBody>
          <a:bodyPr/>
          <a:lstStyle/>
          <a:p>
            <a:pPr eaLnBrk="1" hangingPunct="1"/>
            <a:r>
              <a:rPr lang="en-US" sz="1600" b="1" u="sng" dirty="0"/>
              <a:t>21 December 1898</a:t>
            </a:r>
            <a:r>
              <a:rPr lang="en-US" sz="1600" b="1" dirty="0"/>
              <a:t>: </a:t>
            </a:r>
            <a:r>
              <a:rPr lang="en-US" sz="1600" b="1" u="sng" dirty="0"/>
              <a:t>President William McKinley </a:t>
            </a:r>
            <a:r>
              <a:rPr lang="en-US" sz="1600" dirty="0"/>
              <a:t>announced the policy of “Benevolent Assimilation” towards the Philippines.</a:t>
            </a:r>
          </a:p>
          <a:p>
            <a:pPr lvl="1" eaLnBrk="1" hangingPunct="1"/>
            <a:r>
              <a:rPr lang="en-US" sz="1600" dirty="0"/>
              <a:t>“Finally, it should be the earnest wish and paramount aim of the military administration to win the confidence, respect, and affection of the inhabitants of the Philippines by assuring them in every possible way that the full measure of individual rights and liberties which is the heritage of free-peoples, and by proving to them that the mission of the United States in one of benevolent assimilation substituting the mild sway of justice and right for arbitrary rule.”</a:t>
            </a:r>
          </a:p>
          <a:p>
            <a:pPr lvl="1" eaLnBrk="1" hangingPunct="1"/>
            <a:r>
              <a:rPr lang="en-US" sz="1600" dirty="0"/>
              <a:t>Bottom Line: Pres. McKinley’s announcement amounted to a declaration that the Philippines was a territory of the United States. This was accepted by the European powers and Japan who viewed the acquisition of the Philippines by the United States from Spain as nothing more than a transfer of real estate between two sovereign nations since they did not recognize Philippine sovereignty.  </a:t>
            </a:r>
          </a:p>
          <a:p>
            <a:pPr eaLnBrk="1" hangingPunct="1"/>
            <a:r>
              <a:rPr lang="en-US" sz="1600" b="1" u="sng" dirty="0"/>
              <a:t>4 February 1899:  </a:t>
            </a:r>
            <a:r>
              <a:rPr lang="en-US" sz="1600" dirty="0"/>
              <a:t>War breaks out between American and Filipino forces.</a:t>
            </a:r>
            <a:endParaRPr lang="en-US" sz="1200" dirty="0"/>
          </a:p>
        </p:txBody>
      </p:sp>
      <p:pic>
        <p:nvPicPr>
          <p:cNvPr id="5" name="Picture 4">
            <a:extLst>
              <a:ext uri="{FF2B5EF4-FFF2-40B4-BE49-F238E27FC236}">
                <a16:creationId xmlns:a16="http://schemas.microsoft.com/office/drawing/2014/main" id="{56F74FDC-BAED-414E-9640-43078E984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68" y="685097"/>
            <a:ext cx="3290632" cy="2525369"/>
          </a:xfrm>
          <a:prstGeom prst="rect">
            <a:avLst/>
          </a:prstGeom>
        </p:spPr>
      </p:pic>
      <p:pic>
        <p:nvPicPr>
          <p:cNvPr id="9" name="Picture 8">
            <a:extLst>
              <a:ext uri="{FF2B5EF4-FFF2-40B4-BE49-F238E27FC236}">
                <a16:creationId xmlns:a16="http://schemas.microsoft.com/office/drawing/2014/main" id="{B11E5383-BE92-4A13-AFBF-C5648EFA9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86217"/>
            <a:ext cx="3524694" cy="2790383"/>
          </a:xfrm>
          <a:prstGeom prst="rect">
            <a:avLst/>
          </a:prstGeom>
        </p:spPr>
      </p:pic>
    </p:spTree>
    <p:extLst>
      <p:ext uri="{BB962C8B-B14F-4D97-AF65-F5344CB8AC3E}">
        <p14:creationId xmlns:p14="http://schemas.microsoft.com/office/powerpoint/2010/main" val="21731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04800"/>
          </a:xfrm>
        </p:spPr>
        <p:txBody>
          <a:bodyPr/>
          <a:lstStyle/>
          <a:p>
            <a:r>
              <a:rPr lang="en-US" sz="2400" b="1" dirty="0">
                <a:solidFill>
                  <a:schemeClr val="tx1"/>
                </a:solidFill>
              </a:rPr>
              <a:t>Chronology of the Philippine-American War 1899-1902</a:t>
            </a:r>
          </a:p>
        </p:txBody>
      </p:sp>
      <p:sp>
        <p:nvSpPr>
          <p:cNvPr id="3" name="Content Placeholder 2"/>
          <p:cNvSpPr>
            <a:spLocks noGrp="1"/>
          </p:cNvSpPr>
          <p:nvPr>
            <p:ph idx="1"/>
          </p:nvPr>
        </p:nvSpPr>
        <p:spPr>
          <a:xfrm>
            <a:off x="0" y="838200"/>
            <a:ext cx="9144000" cy="5334000"/>
          </a:xfrm>
        </p:spPr>
        <p:txBody>
          <a:bodyPr/>
          <a:lstStyle/>
          <a:p>
            <a:r>
              <a:rPr lang="en-US" sz="1800" dirty="0"/>
              <a:t>The Treaty of Paris of 1898 that ended the Spanish-American War was controversial in the United States. Two political groups formed. The Americans in opposition of acquiring the Philippines as a U.S. colony were called Anti-Imperialists. Americans in favor of acquiring the Philippines as a U.S. colony were called Imperialists.</a:t>
            </a:r>
          </a:p>
          <a:p>
            <a:pPr marL="0" indent="0">
              <a:buNone/>
            </a:pPr>
            <a:endParaRPr lang="en-US" sz="1800" dirty="0"/>
          </a:p>
          <a:p>
            <a:r>
              <a:rPr lang="en-US" sz="1800" b="1" dirty="0"/>
              <a:t>Mark Twain</a:t>
            </a:r>
            <a:r>
              <a:rPr lang="en-US" sz="1800" dirty="0"/>
              <a:t>, </a:t>
            </a:r>
            <a:r>
              <a:rPr lang="en-US" sz="1800" b="1" dirty="0"/>
              <a:t>Jane Addams </a:t>
            </a:r>
            <a:r>
              <a:rPr lang="en-US" sz="1800" dirty="0"/>
              <a:t>and the </a:t>
            </a:r>
            <a:r>
              <a:rPr lang="en-US" sz="1800" b="1" dirty="0"/>
              <a:t>African American Press </a:t>
            </a:r>
            <a:r>
              <a:rPr lang="en-US" sz="1800" dirty="0"/>
              <a:t>were leading voices in the </a:t>
            </a:r>
            <a:r>
              <a:rPr lang="en-US" sz="1800" b="1" u="sng" dirty="0"/>
              <a:t>Anti-Imperialist Movement</a:t>
            </a:r>
            <a:r>
              <a:rPr lang="en-US" sz="1800" dirty="0"/>
              <a:t>. The Anti-Imperialists felt the U.S. purchase of the Philippines for $20 million was immoral and against the historical precedent that the United States only took territory that was intended to become part of the United States. They noted that the Philippines like all colonies would be an economic and military burden on the economy and government of the United States. The African American Press accused the McKinley Administration of exporting American racism and segregation to the Philippines. However, the Anti-Imperialist Movement also included white nationalists such as </a:t>
            </a:r>
            <a:r>
              <a:rPr lang="en-US" sz="1800" b="1" u="sng" dirty="0"/>
              <a:t>Andrew Carnegie </a:t>
            </a:r>
            <a:r>
              <a:rPr lang="en-US" sz="1800" dirty="0"/>
              <a:t>offered to pay the United States government $20 million to let the Philippines go because the United States was land for Europeans (Whites) that already had a large population of “colored” people (Americans of African, Chinese and Japanese ancestry and North American Indians) that the U.S. Government did not take care of, and denied them full civil rights under the U.S. Constitution. </a:t>
            </a:r>
          </a:p>
        </p:txBody>
      </p:sp>
    </p:spTree>
    <p:extLst>
      <p:ext uri="{BB962C8B-B14F-4D97-AF65-F5344CB8AC3E}">
        <p14:creationId xmlns:p14="http://schemas.microsoft.com/office/powerpoint/2010/main" val="40719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04800"/>
          </a:xfrm>
        </p:spPr>
        <p:txBody>
          <a:bodyPr/>
          <a:lstStyle/>
          <a:p>
            <a:r>
              <a:rPr lang="en-US" sz="2400" b="1" dirty="0">
                <a:solidFill>
                  <a:schemeClr val="tx1"/>
                </a:solidFill>
              </a:rPr>
              <a:t>Chronology of the Philippine-American War 1899-1902</a:t>
            </a:r>
          </a:p>
        </p:txBody>
      </p:sp>
      <p:sp>
        <p:nvSpPr>
          <p:cNvPr id="3" name="Content Placeholder 2"/>
          <p:cNvSpPr>
            <a:spLocks noGrp="1"/>
          </p:cNvSpPr>
          <p:nvPr>
            <p:ph idx="1"/>
          </p:nvPr>
        </p:nvSpPr>
        <p:spPr>
          <a:xfrm>
            <a:off x="0" y="1066800"/>
            <a:ext cx="9144000" cy="4953000"/>
          </a:xfrm>
        </p:spPr>
        <p:txBody>
          <a:bodyPr/>
          <a:lstStyle/>
          <a:p>
            <a:pPr eaLnBrk="1" hangingPunct="1"/>
            <a:r>
              <a:rPr lang="en-US" sz="1800" dirty="0"/>
              <a:t>The </a:t>
            </a:r>
            <a:r>
              <a:rPr lang="en-US" sz="1800" b="1" u="sng" dirty="0"/>
              <a:t>Imperialist</a:t>
            </a:r>
            <a:r>
              <a:rPr lang="en-US" sz="1800" dirty="0"/>
              <a:t> led William </a:t>
            </a:r>
            <a:r>
              <a:rPr lang="en-US" sz="1800" dirty="0" err="1"/>
              <a:t>McKinely</a:t>
            </a:r>
            <a:r>
              <a:rPr lang="en-US" sz="1800" dirty="0"/>
              <a:t> based their position on the historical and legal precedent used to recognize the United States in 1783, and the legal precedent used to not recognize the sovereignty of the Confederate States of America during the Civil War in 1861. Basically, the Philippines had no rights as a sovereignty nation since no other nation recognized that sovereignty. In addition, the Filipinos and the </a:t>
            </a:r>
            <a:r>
              <a:rPr lang="en-US" sz="1800" b="1" u="sng" dirty="0"/>
              <a:t>First Philippine Republic </a:t>
            </a:r>
            <a:r>
              <a:rPr lang="en-US" sz="1800" dirty="0"/>
              <a:t>were unable to defend that sovereignty in 1897 and again in 1899. Their position was that once the American flag flew over the Philippines, the nation would be disgraced if it was hauled down. Finally, others such as President McKinley and future President William H. Taft felt that if the United States did give up sovereignty of the Philippines it would as an independent nation. They felt it was equally wrong to grant the Philippines independence only to have another imperial power colonize the Philippines.</a:t>
            </a:r>
          </a:p>
          <a:p>
            <a:pPr marL="0" indent="0" eaLnBrk="1" hangingPunct="1">
              <a:buNone/>
            </a:pPr>
            <a:endParaRPr lang="en-US" sz="1800" dirty="0"/>
          </a:p>
          <a:p>
            <a:pPr eaLnBrk="1" hangingPunct="1"/>
            <a:r>
              <a:rPr lang="en-US" sz="1800" b="1" dirty="0"/>
              <a:t>Bottom line: On 6 February 1899, the United States Senate ratified the Treaty of Paris and accepted sovereignty over the Philippines by a vote of 57 to 27. The treaty was ratified by one vote more than the required two-thirds super majority required under the US Constitution. By then the first shots of the Philippine War had been fired. The 1</a:t>
            </a:r>
            <a:r>
              <a:rPr lang="en-US" sz="1800" b="1" baseline="30000" dirty="0"/>
              <a:t>st</a:t>
            </a:r>
            <a:r>
              <a:rPr lang="en-US" sz="1800" b="1" dirty="0"/>
              <a:t> Philippine Republic and the United States were at war.</a:t>
            </a:r>
            <a:endParaRPr lang="en-US" sz="1800" dirty="0"/>
          </a:p>
        </p:txBody>
      </p:sp>
    </p:spTree>
    <p:extLst>
      <p:ext uri="{BB962C8B-B14F-4D97-AF65-F5344CB8AC3E}">
        <p14:creationId xmlns:p14="http://schemas.microsoft.com/office/powerpoint/2010/main" val="196361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B30A-D036-4B9B-B029-45503490449F}"/>
              </a:ext>
            </a:extLst>
          </p:cNvPr>
          <p:cNvSpPr>
            <a:spLocks noGrp="1"/>
          </p:cNvSpPr>
          <p:nvPr>
            <p:ph type="title"/>
          </p:nvPr>
        </p:nvSpPr>
        <p:spPr>
          <a:xfrm>
            <a:off x="457200" y="274638"/>
            <a:ext cx="8229600" cy="487362"/>
          </a:xfrm>
        </p:spPr>
        <p:txBody>
          <a:bodyPr/>
          <a:lstStyle/>
          <a:p>
            <a:r>
              <a:rPr lang="en-US" sz="2400" b="1" dirty="0">
                <a:solidFill>
                  <a:schemeClr val="tx1"/>
                </a:solidFill>
              </a:rPr>
              <a:t>Chronology of the Philippine-American War 1899-1902</a:t>
            </a:r>
            <a:endParaRPr lang="en-US" sz="2400" dirty="0">
              <a:solidFill>
                <a:schemeClr val="tx1"/>
              </a:solidFill>
            </a:endParaRPr>
          </a:p>
        </p:txBody>
      </p:sp>
      <p:sp>
        <p:nvSpPr>
          <p:cNvPr id="3" name="Text Placeholder 2">
            <a:extLst>
              <a:ext uri="{FF2B5EF4-FFF2-40B4-BE49-F238E27FC236}">
                <a16:creationId xmlns:a16="http://schemas.microsoft.com/office/drawing/2014/main" id="{3CB26AA2-B5C7-46AF-A08E-4C71720BBE77}"/>
              </a:ext>
            </a:extLst>
          </p:cNvPr>
          <p:cNvSpPr>
            <a:spLocks noGrp="1"/>
          </p:cNvSpPr>
          <p:nvPr>
            <p:ph type="body" idx="1"/>
          </p:nvPr>
        </p:nvSpPr>
        <p:spPr>
          <a:xfrm rot="10800000" flipV="1">
            <a:off x="58212" y="914400"/>
            <a:ext cx="4040188" cy="2224697"/>
          </a:xfrm>
        </p:spPr>
        <p:txBody>
          <a:bodyPr/>
          <a:lstStyle/>
          <a:p>
            <a:r>
              <a:rPr lang="en-US" sz="1600" b="0" i="1" dirty="0"/>
              <a:t>The Judge </a:t>
            </a:r>
            <a:r>
              <a:rPr lang="en-US" sz="1600" b="0" dirty="0"/>
              <a:t>was a leading American Anti-Imperialist magazine. The editors of the magazine were highly critical of United States policy in the Philippines during the Philippine- American War. Rudyard Kipling, noted British author, wrote a poem </a:t>
            </a:r>
            <a:r>
              <a:rPr lang="en-US" sz="1600" b="0" i="1" dirty="0"/>
              <a:t>Take Up the White Man’s Burden</a:t>
            </a:r>
            <a:r>
              <a:rPr lang="en-US" sz="1600" b="0" dirty="0"/>
              <a:t> in which he mocked the United States, a frequent critic of British colonial policy, for hypocrisy in the Philippines. </a:t>
            </a:r>
          </a:p>
        </p:txBody>
      </p:sp>
      <p:sp>
        <p:nvSpPr>
          <p:cNvPr id="5" name="Text Placeholder 4">
            <a:extLst>
              <a:ext uri="{FF2B5EF4-FFF2-40B4-BE49-F238E27FC236}">
                <a16:creationId xmlns:a16="http://schemas.microsoft.com/office/drawing/2014/main" id="{B98D72E7-DC30-4F46-80AA-B0FF92B19D54}"/>
              </a:ext>
            </a:extLst>
          </p:cNvPr>
          <p:cNvSpPr>
            <a:spLocks noGrp="1"/>
          </p:cNvSpPr>
          <p:nvPr>
            <p:ph type="body" sz="quarter" idx="3"/>
          </p:nvPr>
        </p:nvSpPr>
        <p:spPr>
          <a:xfrm>
            <a:off x="4267200" y="783860"/>
            <a:ext cx="4832691" cy="2332892"/>
          </a:xfrm>
        </p:spPr>
        <p:txBody>
          <a:bodyPr/>
          <a:lstStyle/>
          <a:p>
            <a:r>
              <a:rPr lang="en-US" sz="1600" b="0" dirty="0"/>
              <a:t>The cartoon below from </a:t>
            </a:r>
            <a:r>
              <a:rPr lang="en-US" sz="1600" b="0" i="1" dirty="0"/>
              <a:t>The Judge </a:t>
            </a:r>
            <a:r>
              <a:rPr lang="en-US" sz="1600" b="0" dirty="0"/>
              <a:t>magazine in 1902 accurately reflected the policies implemented by the United States that ended the Philippine-American War. The United States gave Filipinos a choice: continue the war and face devastation, or except American sovereignty over the archipelago and prosper under American tutelage. By 1912, the United States government enacted legislation that began the movement to grant the Philippines sovereignty.</a:t>
            </a:r>
          </a:p>
        </p:txBody>
      </p:sp>
      <p:pic>
        <p:nvPicPr>
          <p:cNvPr id="14" name="Content Placeholder 13">
            <a:extLst>
              <a:ext uri="{FF2B5EF4-FFF2-40B4-BE49-F238E27FC236}">
                <a16:creationId xmlns:a16="http://schemas.microsoft.com/office/drawing/2014/main" id="{8156172F-C3C3-4063-9E6E-F989EAAA674C}"/>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82685" y="3273016"/>
            <a:ext cx="4617206" cy="3127784"/>
          </a:xfrm>
        </p:spPr>
      </p:pic>
      <p:pic>
        <p:nvPicPr>
          <p:cNvPr id="18" name="Content Placeholder 17">
            <a:extLst>
              <a:ext uri="{FF2B5EF4-FFF2-40B4-BE49-F238E27FC236}">
                <a16:creationId xmlns:a16="http://schemas.microsoft.com/office/drawing/2014/main" id="{9DA11F04-A5F3-485F-8EA5-D1E03857A6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902" y="3291498"/>
            <a:ext cx="4466898" cy="3127784"/>
          </a:xfrm>
        </p:spPr>
      </p:pic>
    </p:spTree>
    <p:extLst>
      <p:ext uri="{BB962C8B-B14F-4D97-AF65-F5344CB8AC3E}">
        <p14:creationId xmlns:p14="http://schemas.microsoft.com/office/powerpoint/2010/main" val="61938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304800" y="76200"/>
            <a:ext cx="8763000" cy="990600"/>
          </a:xfrm>
        </p:spPr>
        <p:txBody>
          <a:bodyPr/>
          <a:lstStyle/>
          <a:p>
            <a:pPr eaLnBrk="1" hangingPunct="1"/>
            <a:r>
              <a:rPr lang="en-US" altLang="en-US" sz="1800" b="1" dirty="0">
                <a:solidFill>
                  <a:schemeClr val="tx1"/>
                </a:solidFill>
              </a:rPr>
              <a:t>The U.S. Recruits Indigenous Forces during the Philippine American War 1899-1902 the U.S. Armed Forces</a:t>
            </a:r>
          </a:p>
        </p:txBody>
      </p:sp>
      <p:sp>
        <p:nvSpPr>
          <p:cNvPr id="25602" name="Rectangle 1027"/>
          <p:cNvSpPr>
            <a:spLocks noGrp="1" noChangeArrowheads="1"/>
          </p:cNvSpPr>
          <p:nvPr>
            <p:ph type="body" sz="half" idx="1"/>
          </p:nvPr>
        </p:nvSpPr>
        <p:spPr>
          <a:xfrm>
            <a:off x="0" y="990600"/>
            <a:ext cx="9144000" cy="2819400"/>
          </a:xfrm>
        </p:spPr>
        <p:txBody>
          <a:bodyPr/>
          <a:lstStyle/>
          <a:p>
            <a:pPr eaLnBrk="1" hangingPunct="1"/>
            <a:r>
              <a:rPr lang="en-US" altLang="en-US" sz="1800" dirty="0"/>
              <a:t>The Philippine-American War resulted in a second wave of Filipinos joining the U.S. Armed Forces. In 1899, the U.S. Army forces fighting in the Philippines took advantage of the political and cultural divisions among Filipinos to conquer the archipelago. As they did during the wars against the North American Indians, the U.S. Army recruited Filipinos who had superior knowledge of the terrain, spoke the languages and were hostile the “dictatorial” regime of Emil Aguinaldo. Aguinaldo did not command the loyalty from all Filipinos who from their view point declared himself President of the First Philippine Republic without an election.  On 10 September 1899, the Military Governor General of the Philippines, Lieutenant General Elwell S. Otis, authorized  the creation of the first native Filipino unit to join the U. S. Army,  the </a:t>
            </a:r>
            <a:r>
              <a:rPr lang="en-US" altLang="en-US" sz="1800" dirty="0" err="1"/>
              <a:t>Macabebe</a:t>
            </a:r>
            <a:r>
              <a:rPr lang="en-US" altLang="en-US" sz="1800" dirty="0"/>
              <a:t> Scouts. </a:t>
            </a:r>
          </a:p>
          <a:p>
            <a:pPr eaLnBrk="1" hangingPunct="1"/>
            <a:endParaRPr lang="en-US" altLang="en-US" sz="1400" dirty="0"/>
          </a:p>
          <a:p>
            <a:pPr eaLnBrk="1" hangingPunct="1"/>
            <a:endParaRPr lang="en-US" altLang="en-US" sz="1400" dirty="0"/>
          </a:p>
        </p:txBody>
      </p:sp>
      <p:pic>
        <p:nvPicPr>
          <p:cNvPr id="4" name="Online Image Placeholder 3">
            <a:extLst>
              <a:ext uri="{FF2B5EF4-FFF2-40B4-BE49-F238E27FC236}">
                <a16:creationId xmlns:a16="http://schemas.microsoft.com/office/drawing/2014/main" id="{0C9E54B7-A42C-45A4-91D7-E67DB8E82DF2}"/>
              </a:ext>
            </a:extLst>
          </p:cNvPr>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1600200" y="3904488"/>
            <a:ext cx="5791200" cy="295351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p:cNvSpPr>
            <a:spLocks noGrp="1" noChangeArrowheads="1"/>
          </p:cNvSpPr>
          <p:nvPr>
            <p:ph type="title"/>
          </p:nvPr>
        </p:nvSpPr>
        <p:spPr>
          <a:xfrm>
            <a:off x="5334000" y="87311"/>
            <a:ext cx="3657600" cy="948275"/>
          </a:xfrm>
        </p:spPr>
        <p:txBody>
          <a:bodyPr/>
          <a:lstStyle/>
          <a:p>
            <a:pPr eaLnBrk="1" hangingPunct="1"/>
            <a:r>
              <a:rPr lang="en-US" altLang="en-US" sz="2000" b="1" dirty="0">
                <a:solidFill>
                  <a:schemeClr val="tx1"/>
                </a:solidFill>
              </a:rPr>
              <a:t>The Insular Force: The Second Wave of Filipino Sailors in the U.S. Navy</a:t>
            </a:r>
          </a:p>
        </p:txBody>
      </p:sp>
      <p:sp>
        <p:nvSpPr>
          <p:cNvPr id="27650" name="Rectangle 1027"/>
          <p:cNvSpPr>
            <a:spLocks noGrp="1" noChangeArrowheads="1"/>
          </p:cNvSpPr>
          <p:nvPr>
            <p:ph type="body" sz="half" idx="1"/>
          </p:nvPr>
        </p:nvSpPr>
        <p:spPr>
          <a:xfrm>
            <a:off x="0" y="76199"/>
            <a:ext cx="5486400" cy="6694489"/>
          </a:xfrm>
        </p:spPr>
        <p:txBody>
          <a:bodyPr/>
          <a:lstStyle/>
          <a:p>
            <a:pPr eaLnBrk="1" hangingPunct="1"/>
            <a:r>
              <a:rPr lang="en-US" altLang="en-US" sz="1500" dirty="0"/>
              <a:t>The U. S. Navy placed a maritime blockade around the archipelago preventing weapons and supplies from reaching the Filipino forces and preventing the Philippine Republics forces spread out throughout the archipelago from communicating by sea.  In addition, naval vessels support the Army’s movement from island-to-island.  This required the Navy to raise, repair and commission Spanish warships ships sunk or captured by Dewey. Sailors were needed to man these vessels. Taking a cue from the Army, Secretary of the Navy John D. Long, authorized the enlistment of 500 Filipino sailors to serve with the Insular Force on 8 April 1901. </a:t>
            </a:r>
          </a:p>
          <a:p>
            <a:pPr eaLnBrk="1" hangingPunct="1"/>
            <a:r>
              <a:rPr lang="en-US" altLang="en-US" sz="1500" dirty="0"/>
              <a:t>The Filipino sailors serve aboard former gunboats of the Spanish Navy such as the USS </a:t>
            </a:r>
            <a:r>
              <a:rPr lang="en-US" altLang="en-US" sz="1500" i="1" dirty="0"/>
              <a:t>Isla de Luzon</a:t>
            </a:r>
            <a:r>
              <a:rPr lang="en-US" altLang="en-US" sz="1500" dirty="0"/>
              <a:t> pictured to the right.</a:t>
            </a:r>
          </a:p>
          <a:p>
            <a:pPr eaLnBrk="1" hangingPunct="1"/>
            <a:r>
              <a:rPr lang="en-US" altLang="en-US" sz="1500" dirty="0"/>
              <a:t>The Filipino sailors of the Insular Force were assigned all jobs required to run a ship. Like their brothers serving in the United States Army, Filipino sailors were paid less than their American counter parts. For example, a “Native machinist, first class” was paid  $28.00 a month.  However, this was a substantial salary in the turn of the century Philippines.  As a result the Navy was always able to recruit the sailors required to man the insular force.</a:t>
            </a:r>
          </a:p>
          <a:p>
            <a:pPr eaLnBrk="1" hangingPunct="1"/>
            <a:r>
              <a:rPr lang="en-US" altLang="en-US" sz="1500" dirty="0"/>
              <a:t>The ships of the insular Navy allowed the United States to impose an effective maritime blockade around the archipelago by cutting off all of Aguinaldo’s and the Philippine Republic’s sea lines of communication and supply. The Filipino sailors serving with Insular Force contributed to the decision by the US Navy to permit Filipinos to enlist in the Navy after the Philippine-American War ended in 1902.</a:t>
            </a:r>
          </a:p>
          <a:p>
            <a:pPr eaLnBrk="1" hangingPunct="1"/>
            <a:endParaRPr lang="en-US" altLang="en-US" sz="1400" dirty="0"/>
          </a:p>
        </p:txBody>
      </p:sp>
      <p:pic>
        <p:nvPicPr>
          <p:cNvPr id="27651" name="Picture 1029" descr="Copy of Isla de Luzon"/>
          <p:cNvPicPr>
            <a:picLocks noGrp="1" noChangeAspect="1" noChangeArrowheads="1"/>
          </p:cNvPicPr>
          <p:nvPr>
            <p:ph type="clipArt" sz="half" idx="2"/>
          </p:nvPr>
        </p:nvPicPr>
        <p:blipFill>
          <a:blip r:embed="rId2"/>
          <a:srcRect/>
          <a:stretch>
            <a:fillRect/>
          </a:stretch>
        </p:blipFill>
        <p:spPr>
          <a:xfrm>
            <a:off x="5468815" y="3962400"/>
            <a:ext cx="3446585" cy="2850613"/>
          </a:xfrm>
        </p:spPr>
      </p:pic>
      <p:pic>
        <p:nvPicPr>
          <p:cNvPr id="5" name="Picture 1029" descr="Delong">
            <a:extLst>
              <a:ext uri="{FF2B5EF4-FFF2-40B4-BE49-F238E27FC236}">
                <a16:creationId xmlns:a16="http://schemas.microsoft.com/office/drawing/2014/main" id="{04422625-4848-4DEC-A2CF-3E70E803F235}"/>
              </a:ext>
            </a:extLst>
          </p:cNvPr>
          <p:cNvPicPr>
            <a:picLocks noChangeAspect="1" noChangeArrowheads="1"/>
          </p:cNvPicPr>
          <p:nvPr/>
        </p:nvPicPr>
        <p:blipFill>
          <a:blip r:embed="rId3"/>
          <a:srcRect/>
          <a:stretch>
            <a:fillRect/>
          </a:stretch>
        </p:blipFill>
        <p:spPr bwMode="auto">
          <a:xfrm>
            <a:off x="6282825" y="1035587"/>
            <a:ext cx="1759950" cy="2819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05F0-86B6-4F80-885F-8358243DD6B7}"/>
              </a:ext>
            </a:extLst>
          </p:cNvPr>
          <p:cNvSpPr>
            <a:spLocks noGrp="1"/>
          </p:cNvSpPr>
          <p:nvPr>
            <p:ph type="title"/>
          </p:nvPr>
        </p:nvSpPr>
        <p:spPr>
          <a:xfrm>
            <a:off x="152400" y="76200"/>
            <a:ext cx="8915400" cy="599238"/>
          </a:xfrm>
        </p:spPr>
        <p:txBody>
          <a:bodyPr/>
          <a:lstStyle/>
          <a:p>
            <a:r>
              <a:rPr lang="en-US" sz="2000" dirty="0">
                <a:solidFill>
                  <a:schemeClr val="tx1"/>
                </a:solidFill>
              </a:rPr>
              <a:t>Frederick Funston and the </a:t>
            </a:r>
            <a:r>
              <a:rPr lang="en-US" sz="2000" dirty="0" err="1">
                <a:solidFill>
                  <a:schemeClr val="tx1"/>
                </a:solidFill>
              </a:rPr>
              <a:t>Macabebe</a:t>
            </a:r>
            <a:r>
              <a:rPr lang="en-US" sz="2000" dirty="0">
                <a:solidFill>
                  <a:schemeClr val="tx1"/>
                </a:solidFill>
              </a:rPr>
              <a:t> Scouts Capture Emilio Aguinaldo</a:t>
            </a:r>
          </a:p>
        </p:txBody>
      </p:sp>
      <p:sp>
        <p:nvSpPr>
          <p:cNvPr id="3" name="Text Placeholder 2">
            <a:extLst>
              <a:ext uri="{FF2B5EF4-FFF2-40B4-BE49-F238E27FC236}">
                <a16:creationId xmlns:a16="http://schemas.microsoft.com/office/drawing/2014/main" id="{59CE7749-8086-4494-AA73-E0D41715A7E2}"/>
              </a:ext>
            </a:extLst>
          </p:cNvPr>
          <p:cNvSpPr>
            <a:spLocks noGrp="1"/>
          </p:cNvSpPr>
          <p:nvPr>
            <p:ph type="body" sz="half" idx="1"/>
          </p:nvPr>
        </p:nvSpPr>
        <p:spPr>
          <a:xfrm>
            <a:off x="152400" y="3429000"/>
            <a:ext cx="8915400" cy="3352800"/>
          </a:xfrm>
        </p:spPr>
        <p:txBody>
          <a:bodyPr/>
          <a:lstStyle/>
          <a:p>
            <a:pPr marL="0" indent="0">
              <a:buNone/>
            </a:pPr>
            <a:r>
              <a:rPr lang="en-US" sz="1400" dirty="0"/>
              <a:t>Above Left: </a:t>
            </a:r>
            <a:r>
              <a:rPr lang="en-US" sz="1400" dirty="0" err="1"/>
              <a:t>Macabebe</a:t>
            </a:r>
            <a:r>
              <a:rPr lang="en-US" sz="1400" dirty="0"/>
              <a:t> Scouts. Above Right: Frederick Funston (left) Emilio Aguinaldo (right) aboard the USS </a:t>
            </a:r>
            <a:r>
              <a:rPr lang="en-US" sz="1400" i="1" dirty="0"/>
              <a:t>Vicksburg</a:t>
            </a:r>
            <a:r>
              <a:rPr lang="en-US" sz="1400" dirty="0"/>
              <a:t> after Aguinaldo’s capture.</a:t>
            </a:r>
          </a:p>
          <a:p>
            <a:pPr marL="0" indent="0">
              <a:buNone/>
            </a:pPr>
            <a:endParaRPr lang="en-US" sz="1400" dirty="0"/>
          </a:p>
          <a:p>
            <a:pPr marL="0" indent="0">
              <a:buNone/>
            </a:pPr>
            <a:r>
              <a:rPr lang="en-US" sz="1400" dirty="0"/>
              <a:t>At first Emilio Aguinaldo attempted to fight a conventional war against the United States Army and Navy. He was quickly defeated and by the fall of 1899 had converted to fighting a guerrilla war against the United States. The U.S. Army isolated Aguinaldo into the mountains and rainforests of northern Luzon. There he was safe from the U.S. Army, however, he could not communicate with his forces and the rest of the archipelago. In February 1901, US Army intelligence captured a message that revealed Aguinaldo's location. In March 1901, Lieutenant General Arthur McArthur  authorized Captain Frederick Funston's plan to capture Aguinaldo. The U.S. Navy landed Funston and a 80 </a:t>
            </a:r>
            <a:r>
              <a:rPr lang="en-US" sz="1400" dirty="0" err="1"/>
              <a:t>Macabebe</a:t>
            </a:r>
            <a:r>
              <a:rPr lang="en-US" sz="1400" dirty="0"/>
              <a:t> Scouts on the coast of North East Luzon. The </a:t>
            </a:r>
            <a:r>
              <a:rPr lang="en-US" sz="1400" dirty="0" err="1"/>
              <a:t>Macabebe</a:t>
            </a:r>
            <a:r>
              <a:rPr lang="en-US" sz="1400" dirty="0"/>
              <a:t> Scouts pretended to be supporters of Aguinaldo bringing him several captured US Army officers. The </a:t>
            </a:r>
            <a:r>
              <a:rPr lang="en-US" sz="1400" dirty="0" err="1"/>
              <a:t>Macabebe</a:t>
            </a:r>
            <a:r>
              <a:rPr lang="en-US" sz="1400" dirty="0"/>
              <a:t> Scouts infiltrated Aguinaldo's headquarters where he was captured and returned to Lieutenant General MacArthur's headquarters. Aguinaldo was treated with respect and on 19 April 1901 he issued a proclamation calling on Philippine Republic soldiers and guerillas to lay down their weapons and accept the authority of the United States government over the Philippines. The majority of Aguinaldo’s supporters laid down the arms as he requested.</a:t>
            </a:r>
          </a:p>
        </p:txBody>
      </p:sp>
      <p:pic>
        <p:nvPicPr>
          <p:cNvPr id="7" name="Content Placeholder 6">
            <a:extLst>
              <a:ext uri="{FF2B5EF4-FFF2-40B4-BE49-F238E27FC236}">
                <a16:creationId xmlns:a16="http://schemas.microsoft.com/office/drawing/2014/main" id="{1CAC2A80-6CBF-4A26-9077-4D8412CBB8C8}"/>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0" y="533400"/>
            <a:ext cx="5441642" cy="2895600"/>
          </a:xfrm>
        </p:spPr>
      </p:pic>
      <p:pic>
        <p:nvPicPr>
          <p:cNvPr id="9" name="Content Placeholder 8">
            <a:extLst>
              <a:ext uri="{FF2B5EF4-FFF2-40B4-BE49-F238E27FC236}">
                <a16:creationId xmlns:a16="http://schemas.microsoft.com/office/drawing/2014/main" id="{F6DC4C2D-F4AD-40F0-99CB-22ABB1D582E6}"/>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5638800" y="609600"/>
            <a:ext cx="3325584" cy="2607258"/>
          </a:xfrm>
        </p:spPr>
      </p:pic>
    </p:spTree>
    <p:extLst>
      <p:ext uri="{BB962C8B-B14F-4D97-AF65-F5344CB8AC3E}">
        <p14:creationId xmlns:p14="http://schemas.microsoft.com/office/powerpoint/2010/main" val="273144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76200" y="152400"/>
            <a:ext cx="4724400" cy="6629400"/>
          </a:xfrm>
        </p:spPr>
        <p:txBody>
          <a:bodyPr/>
          <a:lstStyle/>
          <a:p>
            <a:pPr eaLnBrk="1" hangingPunct="1">
              <a:lnSpc>
                <a:spcPct val="90000"/>
              </a:lnSpc>
              <a:defRPr/>
            </a:pPr>
            <a:r>
              <a:rPr lang="en-US" sz="1300" b="1" dirty="0"/>
              <a:t>The Philippine Organic Act of July 1902 stipulated that, with the achievement of peace, a legislature would be established composed of a lower house, the Philippine Assembly, which would be popularly elected, and an upper house consisting of the Philippine Commission, which was to be appointed by the president of the United States.</a:t>
            </a:r>
          </a:p>
          <a:p>
            <a:pPr eaLnBrk="1" hangingPunct="1">
              <a:lnSpc>
                <a:spcPct val="90000"/>
              </a:lnSpc>
              <a:defRPr/>
            </a:pPr>
            <a:endParaRPr lang="en-US" sz="1300" b="1" dirty="0"/>
          </a:p>
          <a:p>
            <a:pPr eaLnBrk="1" hangingPunct="1">
              <a:lnSpc>
                <a:spcPct val="90000"/>
              </a:lnSpc>
              <a:defRPr/>
            </a:pPr>
            <a:r>
              <a:rPr lang="en-US" sz="1300" b="1" dirty="0"/>
              <a:t>1912: Woodrow Wilson is elected President of the United States.  He signed the Jones Act of 1916. The United States government pledged to conduct a referendum on Philippine independence when 60% of adult males could read and write English, or 75% any language. Under Governor Frances B. Harrison, a program of “Filipinization” begins.  Filipinos play a larger role in running the colonial government.  For example, Filipinos soldiers and sailors are tasked with the responsibility of defending Luzon in the event of invasion.</a:t>
            </a:r>
          </a:p>
          <a:p>
            <a:pPr marL="0" indent="0" eaLnBrk="1" hangingPunct="1">
              <a:lnSpc>
                <a:spcPct val="90000"/>
              </a:lnSpc>
              <a:buFontTx/>
              <a:buNone/>
              <a:defRPr/>
            </a:pPr>
            <a:endParaRPr lang="en-US" sz="1300" b="1" dirty="0"/>
          </a:p>
          <a:p>
            <a:pPr eaLnBrk="1" hangingPunct="1">
              <a:lnSpc>
                <a:spcPct val="90000"/>
              </a:lnSpc>
              <a:defRPr/>
            </a:pPr>
            <a:r>
              <a:rPr lang="en-US" sz="1300" b="1" dirty="0"/>
              <a:t>1916: The U.S. Congress passes Jones Act 1916 eventually guaranteeing the Philippine independence.  A part of the “Filipinization” Filipino forces will defend Luzon. The law established a Philippine Senate within the Philippine legislature. President Wilson signs the bill into law.</a:t>
            </a:r>
          </a:p>
          <a:p>
            <a:pPr eaLnBrk="1" hangingPunct="1">
              <a:lnSpc>
                <a:spcPct val="90000"/>
              </a:lnSpc>
              <a:defRPr/>
            </a:pPr>
            <a:endParaRPr lang="en-US" sz="1300" b="1" dirty="0"/>
          </a:p>
          <a:p>
            <a:pPr eaLnBrk="1" hangingPunct="1">
              <a:lnSpc>
                <a:spcPct val="90000"/>
              </a:lnSpc>
              <a:defRPr/>
            </a:pPr>
            <a:r>
              <a:rPr lang="en-US" sz="1300" b="1" dirty="0"/>
              <a:t>1917-1918: When the United States enters World War I,  Nationalista Party leader Manuel Quezon, urges the Wilson administration to allow Filipinos to serve with the American Expeditionary Forces (AEF) in France.  The War Department refuses the offer.  However, Filipinos make up the majority of the U. S. Army forces based in the archipelago during the war. However, of 16,137 soldiers defend the Philippines that year, 6738 are Philippine Scouts.</a:t>
            </a:r>
            <a:r>
              <a:rPr lang="en-US" altLang="en-US" sz="1400" dirty="0"/>
              <a:t> </a:t>
            </a:r>
            <a:r>
              <a:rPr lang="en-US" altLang="en-US" sz="1400" b="1" dirty="0"/>
              <a:t>The U. S. Navy allows 6,134 Filipinos to serve with the fleet during the Great War.  Filipino in the Regular Navy fought German U-boats in the Atlantic </a:t>
            </a:r>
          </a:p>
          <a:p>
            <a:pPr eaLnBrk="1" hangingPunct="1">
              <a:lnSpc>
                <a:spcPct val="90000"/>
              </a:lnSpc>
              <a:defRPr/>
            </a:pPr>
            <a:endParaRPr lang="en-US" sz="1300" b="1" dirty="0"/>
          </a:p>
          <a:p>
            <a:pPr eaLnBrk="1" hangingPunct="1">
              <a:defRPr/>
            </a:pPr>
            <a:endParaRPr lang="en-US" sz="1000" dirty="0"/>
          </a:p>
        </p:txBody>
      </p:sp>
      <p:sp>
        <p:nvSpPr>
          <p:cNvPr id="28675" name="TextBox 3"/>
          <p:cNvSpPr txBox="1">
            <a:spLocks noChangeArrowheads="1"/>
          </p:cNvSpPr>
          <p:nvPr/>
        </p:nvSpPr>
        <p:spPr bwMode="auto">
          <a:xfrm>
            <a:off x="4724400" y="2971800"/>
            <a:ext cx="4419600" cy="738664"/>
          </a:xfrm>
          <a:prstGeom prst="rect">
            <a:avLst/>
          </a:prstGeom>
          <a:noFill/>
          <a:ln w="9525">
            <a:noFill/>
            <a:miter lim="800000"/>
            <a:headEnd/>
            <a:tailEnd/>
          </a:ln>
        </p:spPr>
        <p:txBody>
          <a:bodyPr>
            <a:spAutoFit/>
          </a:bodyPr>
          <a:lstStyle/>
          <a:p>
            <a:r>
              <a:rPr lang="en-US" sz="1400" dirty="0"/>
              <a:t>Above: Filipino American mess stewards on the USS </a:t>
            </a:r>
            <a:r>
              <a:rPr lang="en-US" sz="1400" i="1" dirty="0"/>
              <a:t>Seattle</a:t>
            </a:r>
            <a:r>
              <a:rPr lang="en-US" sz="1400" dirty="0"/>
              <a:t> c. 1932. Below: Philippine Scouts on parade in 1905.</a:t>
            </a:r>
          </a:p>
        </p:txBody>
      </p:sp>
      <p:pic>
        <p:nvPicPr>
          <p:cNvPr id="28676" name="Picture 5"/>
          <p:cNvPicPr>
            <a:picLocks noChangeAspect="1"/>
          </p:cNvPicPr>
          <p:nvPr/>
        </p:nvPicPr>
        <p:blipFill>
          <a:blip r:embed="rId3"/>
          <a:srcRect/>
          <a:stretch>
            <a:fillRect/>
          </a:stretch>
        </p:blipFill>
        <p:spPr bwMode="auto">
          <a:xfrm>
            <a:off x="5006975" y="311150"/>
            <a:ext cx="3756025" cy="2693988"/>
          </a:xfrm>
          <a:prstGeom prst="rect">
            <a:avLst/>
          </a:prstGeom>
          <a:noFill/>
          <a:ln w="9525">
            <a:noFill/>
            <a:miter lim="800000"/>
            <a:headEnd/>
            <a:tailEnd/>
          </a:ln>
        </p:spPr>
      </p:pic>
      <p:pic>
        <p:nvPicPr>
          <p:cNvPr id="6" name="Picture 5">
            <a:extLst>
              <a:ext uri="{FF2B5EF4-FFF2-40B4-BE49-F238E27FC236}">
                <a16:creationId xmlns:a16="http://schemas.microsoft.com/office/drawing/2014/main" id="{886663EA-652A-4489-8B8C-5A41F218F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326" y="3687417"/>
            <a:ext cx="3805674" cy="30103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04800" y="0"/>
            <a:ext cx="4495800" cy="1143000"/>
          </a:xfrm>
        </p:spPr>
        <p:txBody>
          <a:bodyPr/>
          <a:lstStyle/>
          <a:p>
            <a:pPr eaLnBrk="1" hangingPunct="1"/>
            <a:r>
              <a:rPr lang="en-US" altLang="en-US" sz="2400" dirty="0">
                <a:solidFill>
                  <a:srgbClr val="0000CC"/>
                </a:solidFill>
              </a:rPr>
              <a:t>The Rizal Experiment: U.S. Warship Manned by Filipinos</a:t>
            </a:r>
          </a:p>
        </p:txBody>
      </p:sp>
      <p:sp>
        <p:nvSpPr>
          <p:cNvPr id="30722" name="Rectangle 4"/>
          <p:cNvSpPr>
            <a:spLocks noGrp="1" noChangeArrowheads="1"/>
          </p:cNvSpPr>
          <p:nvPr>
            <p:ph type="body" sz="half" idx="2"/>
          </p:nvPr>
        </p:nvSpPr>
        <p:spPr>
          <a:xfrm>
            <a:off x="4648200" y="381000"/>
            <a:ext cx="4191000" cy="6096000"/>
          </a:xfrm>
        </p:spPr>
        <p:txBody>
          <a:bodyPr/>
          <a:lstStyle/>
          <a:p>
            <a:pPr eaLnBrk="1" hangingPunct="1"/>
            <a:r>
              <a:rPr lang="en-US" altLang="en-US" sz="1600" b="1" dirty="0"/>
              <a:t>27 August 1918.  Secretary of the Navy </a:t>
            </a:r>
            <a:r>
              <a:rPr lang="en-US" altLang="en-US" sz="1600" b="1" dirty="0" err="1"/>
              <a:t>Josepheus</a:t>
            </a:r>
            <a:r>
              <a:rPr lang="en-US" altLang="en-US" sz="1600" b="1" dirty="0"/>
              <a:t> Daniels signs the order that the United States destroyer, hull number 174, will be named the USS Rizal. The destroyer is paid for by the Philippine Legislature and people of the Philippines provided the ship is manned by Filipinos and serves with the Asiatic Fleet.  On 23 November 1918, the Navy solicits Filipino sailors with the Insular Force and Regular Navy to volunteer for service on the</a:t>
            </a:r>
            <a:r>
              <a:rPr lang="en-US" altLang="en-US" sz="1600" b="1" i="1" dirty="0"/>
              <a:t> Rizal</a:t>
            </a:r>
            <a:r>
              <a:rPr lang="en-US" altLang="en-US" sz="1600" b="1" dirty="0"/>
              <a:t>.  They volunteer in over whelming numbers.</a:t>
            </a:r>
          </a:p>
          <a:p>
            <a:pPr marL="0" indent="0" eaLnBrk="1" hangingPunct="1">
              <a:buNone/>
            </a:pPr>
            <a:endParaRPr lang="en-US" altLang="en-US" sz="1600" b="1" dirty="0"/>
          </a:p>
          <a:p>
            <a:pPr eaLnBrk="1" hangingPunct="1"/>
            <a:r>
              <a:rPr lang="en-US" altLang="en-US" sz="1600" b="1" dirty="0"/>
              <a:t>21 September 1918. The </a:t>
            </a:r>
            <a:r>
              <a:rPr lang="en-US" altLang="en-US" sz="1600" b="1" i="1" dirty="0"/>
              <a:t>Rizal</a:t>
            </a:r>
            <a:r>
              <a:rPr lang="en-US" altLang="en-US" sz="1600" b="1" dirty="0"/>
              <a:t> is launched at the Union Iron Works, San Francisco, California.  The ship’s sponsor is Mrs. Sofia R. de </a:t>
            </a:r>
            <a:r>
              <a:rPr lang="en-US" altLang="en-US" sz="1600" b="1" dirty="0" err="1"/>
              <a:t>Veyra</a:t>
            </a:r>
            <a:r>
              <a:rPr lang="en-US" altLang="en-US" sz="1600" b="1" dirty="0"/>
              <a:t>, the wife of the Philippine liaison to the U. S. Congress.  The ship weighs 1284 tons, is 314 feet long, 31 feet wide, with a maximum speed of 33.84 knots.  On 28 May 1919, </a:t>
            </a:r>
            <a:r>
              <a:rPr lang="en-US" altLang="en-US" sz="1600" b="1" i="1" dirty="0"/>
              <a:t>Rizal</a:t>
            </a:r>
            <a:r>
              <a:rPr lang="en-US" altLang="en-US" sz="1600" b="1" dirty="0"/>
              <a:t> is commissioned in the United States Navy.</a:t>
            </a:r>
          </a:p>
          <a:p>
            <a:pPr eaLnBrk="1" hangingPunct="1"/>
            <a:endParaRPr lang="en-US" altLang="en-US" sz="1400" b="1" dirty="0"/>
          </a:p>
        </p:txBody>
      </p:sp>
      <p:pic>
        <p:nvPicPr>
          <p:cNvPr id="30723" name="Picture 5" descr="Rizal"/>
          <p:cNvPicPr>
            <a:picLocks noGrp="1" noChangeAspect="1" noChangeArrowheads="1"/>
          </p:cNvPicPr>
          <p:nvPr>
            <p:ph type="clipArt" sz="half" idx="1"/>
          </p:nvPr>
        </p:nvPicPr>
        <p:blipFill>
          <a:blip r:embed="rId2"/>
          <a:srcRect/>
          <a:stretch>
            <a:fillRect/>
          </a:stretch>
        </p:blipFill>
        <p:spPr>
          <a:xfrm>
            <a:off x="332588" y="1143000"/>
            <a:ext cx="4391812" cy="3650694"/>
          </a:xfrm>
        </p:spPr>
      </p:pic>
      <p:sp>
        <p:nvSpPr>
          <p:cNvPr id="3" name="Rectangle 2">
            <a:extLst>
              <a:ext uri="{FF2B5EF4-FFF2-40B4-BE49-F238E27FC236}">
                <a16:creationId xmlns:a16="http://schemas.microsoft.com/office/drawing/2014/main" id="{CC73B971-D8B8-4BD1-AEEA-3323CBE7A3A1}"/>
              </a:ext>
            </a:extLst>
          </p:cNvPr>
          <p:cNvSpPr/>
          <p:nvPr/>
        </p:nvSpPr>
        <p:spPr>
          <a:xfrm>
            <a:off x="304800" y="4951274"/>
            <a:ext cx="4572000" cy="1754326"/>
          </a:xfrm>
          <a:prstGeom prst="rect">
            <a:avLst/>
          </a:prstGeom>
        </p:spPr>
        <p:txBody>
          <a:bodyPr>
            <a:spAutoFit/>
          </a:bodyPr>
          <a:lstStyle/>
          <a:p>
            <a:pPr eaLnBrk="1" hangingPunct="1"/>
            <a:r>
              <a:rPr lang="en-US" altLang="en-US" sz="1800" b="1" dirty="0"/>
              <a:t>The commissioning crew of the </a:t>
            </a:r>
            <a:r>
              <a:rPr lang="en-US" altLang="en-US" sz="1800" b="1" i="1" dirty="0"/>
              <a:t>Rizal</a:t>
            </a:r>
            <a:r>
              <a:rPr lang="en-US" altLang="en-US" sz="1800" b="1" dirty="0"/>
              <a:t> consisted of 82 Filipino sailors recruited from ships and stations in the United States and the Philippines. 30 American officers and senior Chief and First Class Petty Officers made up the remainder of the crew.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22238"/>
            <a:ext cx="8229600" cy="639762"/>
          </a:xfrm>
        </p:spPr>
        <p:txBody>
          <a:bodyPr/>
          <a:lstStyle/>
          <a:p>
            <a:pPr eaLnBrk="1" hangingPunct="1"/>
            <a:r>
              <a:rPr lang="en-US" sz="2000" b="1" dirty="0">
                <a:solidFill>
                  <a:schemeClr val="tx1"/>
                </a:solidFill>
                <a:cs typeface="Times New Roman" pitchFamily="18" charset="0"/>
              </a:rPr>
              <a:t>The Filipino Americans: We Fought for Freedom</a:t>
            </a:r>
            <a:br>
              <a:rPr lang="en-US" sz="2000" b="1" dirty="0">
                <a:solidFill>
                  <a:schemeClr val="tx1"/>
                </a:solidFill>
                <a:cs typeface="Times New Roman" pitchFamily="18" charset="0"/>
              </a:rPr>
            </a:br>
            <a:r>
              <a:rPr lang="en-US" sz="2000" b="1" dirty="0">
                <a:solidFill>
                  <a:schemeClr val="tx1"/>
                </a:solidFill>
                <a:cs typeface="Times New Roman" pitchFamily="18" charset="0"/>
              </a:rPr>
              <a:t>The Big Ideas</a:t>
            </a:r>
            <a:endParaRPr lang="en-US" sz="2000" dirty="0">
              <a:solidFill>
                <a:schemeClr val="tx1"/>
              </a:solidFill>
            </a:endParaRPr>
          </a:p>
        </p:txBody>
      </p:sp>
      <p:sp>
        <p:nvSpPr>
          <p:cNvPr id="19458" name="Text Placeholder 2"/>
          <p:cNvSpPr>
            <a:spLocks noGrp="1"/>
          </p:cNvSpPr>
          <p:nvPr>
            <p:ph type="body" idx="1"/>
          </p:nvPr>
        </p:nvSpPr>
        <p:spPr>
          <a:xfrm>
            <a:off x="152400" y="914400"/>
            <a:ext cx="4344988" cy="1066800"/>
          </a:xfrm>
        </p:spPr>
        <p:txBody>
          <a:bodyPr/>
          <a:lstStyle/>
          <a:p>
            <a:pPr eaLnBrk="1" hangingPunct="1"/>
            <a:r>
              <a:rPr lang="en-US" sz="1600" dirty="0"/>
              <a:t>Big Idea 1: Immigrants to the United States have use service in the Armed Forces of the United States as a pathway to citizenship and inclusion into American society.</a:t>
            </a:r>
            <a:endParaRPr lang="en-US" sz="1400" dirty="0"/>
          </a:p>
        </p:txBody>
      </p:sp>
      <p:pic>
        <p:nvPicPr>
          <p:cNvPr id="19459" name="Content Placeholder 7"/>
          <p:cNvPicPr>
            <a:picLocks noGrp="1" noChangeAspect="1"/>
          </p:cNvPicPr>
          <p:nvPr>
            <p:ph sz="half" idx="2"/>
          </p:nvPr>
        </p:nvPicPr>
        <p:blipFill>
          <a:blip r:embed="rId2"/>
          <a:srcRect/>
          <a:stretch>
            <a:fillRect/>
          </a:stretch>
        </p:blipFill>
        <p:spPr>
          <a:xfrm>
            <a:off x="896938" y="2281238"/>
            <a:ext cx="2057400" cy="2295525"/>
          </a:xfrm>
        </p:spPr>
      </p:pic>
      <p:sp>
        <p:nvSpPr>
          <p:cNvPr id="19460" name="Text Placeholder 4"/>
          <p:cNvSpPr>
            <a:spLocks noGrp="1"/>
          </p:cNvSpPr>
          <p:nvPr>
            <p:ph type="body" sz="quarter" idx="3"/>
          </p:nvPr>
        </p:nvSpPr>
        <p:spPr>
          <a:xfrm>
            <a:off x="4645025" y="731838"/>
            <a:ext cx="4041775" cy="1443037"/>
          </a:xfrm>
        </p:spPr>
        <p:txBody>
          <a:bodyPr/>
          <a:lstStyle/>
          <a:p>
            <a:pPr eaLnBrk="1" hangingPunct="1"/>
            <a:r>
              <a:rPr lang="en-US" sz="1600" dirty="0"/>
              <a:t>Big Idea 2:</a:t>
            </a:r>
            <a:r>
              <a:rPr lang="en-US" dirty="0"/>
              <a:t> </a:t>
            </a:r>
            <a:r>
              <a:rPr lang="en-US" sz="1600" dirty="0"/>
              <a:t>Filipino Americans served in the Armed Forces of the United States as early as the War of 1812. Military service as a tradition within many Filipino American families to this day.</a:t>
            </a:r>
          </a:p>
        </p:txBody>
      </p:sp>
      <p:sp>
        <p:nvSpPr>
          <p:cNvPr id="19461" name="TextBox 10"/>
          <p:cNvSpPr txBox="1">
            <a:spLocks noChangeArrowheads="1"/>
          </p:cNvSpPr>
          <p:nvPr/>
        </p:nvSpPr>
        <p:spPr bwMode="auto">
          <a:xfrm>
            <a:off x="152400" y="4724400"/>
            <a:ext cx="4344988" cy="2032000"/>
          </a:xfrm>
          <a:prstGeom prst="rect">
            <a:avLst/>
          </a:prstGeom>
          <a:noFill/>
          <a:ln w="9525">
            <a:noFill/>
            <a:miter lim="800000"/>
            <a:headEnd/>
            <a:tailEnd/>
          </a:ln>
        </p:spPr>
        <p:txBody>
          <a:bodyPr>
            <a:spAutoFit/>
          </a:bodyPr>
          <a:lstStyle/>
          <a:p>
            <a:r>
              <a:rPr lang="en-US" sz="1400" dirty="0"/>
              <a:t>The US 12</a:t>
            </a:r>
            <a:r>
              <a:rPr lang="en-US" sz="1400" baseline="30000" dirty="0"/>
              <a:t>th</a:t>
            </a:r>
            <a:r>
              <a:rPr lang="en-US" sz="1400" dirty="0"/>
              <a:t> (Philippine) Infantry Division was established and constituted within the regular U.S. Army at Fort McKinley, Philippine Islands, between 7 December 1921 and 10 April 1922. The mission of the division was to defend the Philippine archipelago, at the time was a colony and then Commonwealth of the United States, from potential invaders. The division fought heroically in World War II during the First Philippine Campaign, 1941 1942.</a:t>
            </a:r>
            <a:endParaRPr lang="en-US" sz="1200" dirty="0"/>
          </a:p>
        </p:txBody>
      </p:sp>
      <p:sp>
        <p:nvSpPr>
          <p:cNvPr id="19463" name="Rectangle 15"/>
          <p:cNvSpPr>
            <a:spLocks noChangeArrowheads="1"/>
          </p:cNvSpPr>
          <p:nvPr/>
        </p:nvSpPr>
        <p:spPr bwMode="auto">
          <a:xfrm>
            <a:off x="4419600" y="5466546"/>
            <a:ext cx="4572000" cy="1169551"/>
          </a:xfrm>
          <a:prstGeom prst="rect">
            <a:avLst/>
          </a:prstGeom>
          <a:noFill/>
          <a:ln w="9525">
            <a:noFill/>
            <a:miter lim="800000"/>
            <a:headEnd/>
            <a:tailEnd/>
          </a:ln>
        </p:spPr>
        <p:txBody>
          <a:bodyPr>
            <a:spAutoFit/>
          </a:bodyPr>
          <a:lstStyle/>
          <a:p>
            <a:r>
              <a:rPr lang="en-US" altLang="en-US" sz="1400" dirty="0"/>
              <a:t>Philippine Scouts Celebrate a victory over the Japanese during the Battle of Bataan, January to April 1942. During World War II the Philippine Scouts were considered elite troops who were highly respected by their American counterparts and their Japanese enemy.</a:t>
            </a:r>
          </a:p>
        </p:txBody>
      </p:sp>
      <p:pic>
        <p:nvPicPr>
          <p:cNvPr id="5" name="Content Placeholder 4">
            <a:extLst>
              <a:ext uri="{FF2B5EF4-FFF2-40B4-BE49-F238E27FC236}">
                <a16:creationId xmlns:a16="http://schemas.microsoft.com/office/drawing/2014/main" id="{9CF5759D-C9B7-4CAB-A86A-250B5E4E31AA}"/>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05400" y="2225843"/>
            <a:ext cx="3200400" cy="310815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38554" y="1071563"/>
            <a:ext cx="3833446" cy="990600"/>
          </a:xfrm>
        </p:spPr>
        <p:txBody>
          <a:bodyPr/>
          <a:lstStyle/>
          <a:p>
            <a:pPr eaLnBrk="1" hangingPunct="1"/>
            <a:r>
              <a:rPr lang="en-US" altLang="en-US" sz="2400" dirty="0">
                <a:solidFill>
                  <a:srgbClr val="0000CC"/>
                </a:solidFill>
              </a:rPr>
              <a:t>The Rizal Experiment: U.S. Warship Manned by Filipinos</a:t>
            </a:r>
            <a:endParaRPr lang="en-US" altLang="en-US" sz="2400" dirty="0"/>
          </a:p>
        </p:txBody>
      </p:sp>
      <p:sp>
        <p:nvSpPr>
          <p:cNvPr id="31746" name="Rectangle 4"/>
          <p:cNvSpPr>
            <a:spLocks noGrp="1" noChangeArrowheads="1"/>
          </p:cNvSpPr>
          <p:nvPr>
            <p:ph type="body" sz="half" idx="2"/>
          </p:nvPr>
        </p:nvSpPr>
        <p:spPr>
          <a:xfrm>
            <a:off x="76200" y="3124200"/>
            <a:ext cx="9067800" cy="3581400"/>
          </a:xfrm>
        </p:spPr>
        <p:txBody>
          <a:bodyPr/>
          <a:lstStyle/>
          <a:p>
            <a:pPr eaLnBrk="1" hangingPunct="1">
              <a:lnSpc>
                <a:spcPct val="90000"/>
              </a:lnSpc>
            </a:pPr>
            <a:r>
              <a:rPr lang="en-US" altLang="en-US" sz="1800" b="1" dirty="0"/>
              <a:t>26 May 1919. During pre-commissioning work-ups, </a:t>
            </a:r>
            <a:r>
              <a:rPr lang="en-US" altLang="en-US" sz="1800" b="1" i="1" dirty="0"/>
              <a:t>Rizal</a:t>
            </a:r>
            <a:r>
              <a:rPr lang="en-US" altLang="en-US" sz="1800" b="1" dirty="0"/>
              <a:t> collided with the brigantine </a:t>
            </a:r>
            <a:r>
              <a:rPr lang="en-US" altLang="en-US" sz="1800" b="1" i="1" dirty="0"/>
              <a:t>Hesperian</a:t>
            </a:r>
            <a:r>
              <a:rPr lang="en-US" altLang="en-US" sz="1800" b="1" dirty="0"/>
              <a:t> in San Francisco Bay. </a:t>
            </a:r>
          </a:p>
          <a:p>
            <a:pPr eaLnBrk="1" hangingPunct="1">
              <a:lnSpc>
                <a:spcPct val="90000"/>
              </a:lnSpc>
            </a:pPr>
            <a:r>
              <a:rPr lang="en-US" altLang="en-US" sz="1800" b="1" dirty="0"/>
              <a:t>25 June 1919.  Four weeks after the </a:t>
            </a:r>
            <a:r>
              <a:rPr lang="en-US" altLang="en-US" sz="1800" b="1" i="1" dirty="0"/>
              <a:t>Rizal </a:t>
            </a:r>
            <a:r>
              <a:rPr lang="en-US" altLang="en-US" sz="1800" b="1" dirty="0"/>
              <a:t>is commissioned, the commanding officer of the ship, Lt. E. S. Root files a report critical of the Filipino crew.  Lt. Root reported that a Filipino crew will not be able to sail the vessel safely “unless their training extends over a considerable period under the leadership of Americans in responsible ratings…That the Americans should consider themselves in their positions as instructors and that they should be patient and painstaking in their dealings with the Filipinos, understanding many mistakes would be made due to lack of comprehension of the English language. They should express themselves in simplest terms; that they should not loose their temper, but repeatedly explain and endeavor to make themselves clear as to why certain things were or were not done; that they should in no way refer to difference in color or race.”  Lt. Root requests the number of Filipino crewmen be reduced so 49 Americans can be added to the crew of 112.</a:t>
            </a:r>
          </a:p>
        </p:txBody>
      </p:sp>
      <p:pic>
        <p:nvPicPr>
          <p:cNvPr id="31747" name="Picture 5" descr="Rizal"/>
          <p:cNvPicPr>
            <a:picLocks noGrp="1" noChangeAspect="1" noChangeArrowheads="1"/>
          </p:cNvPicPr>
          <p:nvPr>
            <p:ph type="clipArt" sz="half" idx="1"/>
          </p:nvPr>
        </p:nvPicPr>
        <p:blipFill>
          <a:blip r:embed="rId2"/>
          <a:srcRect/>
          <a:stretch>
            <a:fillRect/>
          </a:stretch>
        </p:blipFill>
        <p:spPr>
          <a:xfrm>
            <a:off x="4976446" y="9525"/>
            <a:ext cx="3810000" cy="31146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5105400" y="1143000"/>
            <a:ext cx="3962400" cy="1143000"/>
          </a:xfrm>
        </p:spPr>
        <p:txBody>
          <a:bodyPr/>
          <a:lstStyle/>
          <a:p>
            <a:pPr eaLnBrk="1" hangingPunct="1"/>
            <a:r>
              <a:rPr lang="en-US" altLang="en-US" sz="2400" dirty="0">
                <a:solidFill>
                  <a:srgbClr val="0000CC"/>
                </a:solidFill>
              </a:rPr>
              <a:t>The Rizal Experiment: U.S. Warship Manned by Filipinos</a:t>
            </a:r>
            <a:endParaRPr lang="en-US" altLang="en-US" sz="2400" b="1" dirty="0"/>
          </a:p>
        </p:txBody>
      </p:sp>
      <p:sp>
        <p:nvSpPr>
          <p:cNvPr id="32770" name="Rectangle 4"/>
          <p:cNvSpPr>
            <a:spLocks noGrp="1" noChangeArrowheads="1"/>
          </p:cNvSpPr>
          <p:nvPr>
            <p:ph type="body" sz="half" idx="2"/>
          </p:nvPr>
        </p:nvSpPr>
        <p:spPr>
          <a:xfrm>
            <a:off x="152400" y="3200399"/>
            <a:ext cx="8839200" cy="3581401"/>
          </a:xfrm>
        </p:spPr>
        <p:txBody>
          <a:bodyPr/>
          <a:lstStyle/>
          <a:p>
            <a:pPr eaLnBrk="1" hangingPunct="1">
              <a:lnSpc>
                <a:spcPct val="90000"/>
              </a:lnSpc>
            </a:pPr>
            <a:r>
              <a:rPr lang="en-US" altLang="en-US" sz="1600" b="1" dirty="0"/>
              <a:t>6 September 1919.  The Department of the Navy responds to Lt. Roots report.  His request is denied as the Navy demobilizes after World War I.  Training of the </a:t>
            </a:r>
            <a:r>
              <a:rPr lang="en-US" altLang="en-US" sz="1600" b="1" i="1" dirty="0"/>
              <a:t>Rizal</a:t>
            </a:r>
            <a:r>
              <a:rPr lang="en-US" altLang="en-US" sz="1600" b="1" dirty="0"/>
              <a:t> crew continued.</a:t>
            </a:r>
          </a:p>
          <a:p>
            <a:pPr eaLnBrk="1" hangingPunct="1">
              <a:lnSpc>
                <a:spcPct val="90000"/>
              </a:lnSpc>
            </a:pPr>
            <a:r>
              <a:rPr lang="en-US" altLang="en-US" sz="1600" b="1" dirty="0"/>
              <a:t>2 May 1920.  USS </a:t>
            </a:r>
            <a:r>
              <a:rPr lang="en-US" altLang="en-US" sz="1600" b="1" i="1" dirty="0"/>
              <a:t>Rizal</a:t>
            </a:r>
            <a:r>
              <a:rPr lang="en-US" altLang="en-US" sz="1600" b="1" dirty="0"/>
              <a:t> arrived in Manila and joined the U. S. Asiatic Fleet. Until the ship returned to the United States in 1931, she spent the summers training in China and the winter training in the Philippines.  The ship was re-designated as a Destroyer Minelayer.</a:t>
            </a:r>
          </a:p>
          <a:p>
            <a:pPr eaLnBrk="1" hangingPunct="1">
              <a:lnSpc>
                <a:spcPct val="90000"/>
              </a:lnSpc>
            </a:pPr>
            <a:r>
              <a:rPr lang="en-US" altLang="en-US" sz="1600" b="1" dirty="0"/>
              <a:t>14 January 1922.  The Department of Navy ordered that Filipinos serving in the Navy be paid the same as American sailors, “they should be made to be capable of performing the same duties as a regular or similar rating or should be disrated or discharged.”</a:t>
            </a:r>
          </a:p>
          <a:p>
            <a:pPr eaLnBrk="1" hangingPunct="1">
              <a:lnSpc>
                <a:spcPct val="90000"/>
              </a:lnSpc>
            </a:pPr>
            <a:r>
              <a:rPr lang="en-US" altLang="en-US" sz="1600" b="1" dirty="0"/>
              <a:t>24 April 1922.  The ship’s commanding officer, Lt. D. M. Wood reported that many Filipinos assigned to the ships gun crews are “gun shy.”  However, he also reported that the gun crews improved “100%” over the previous year.  As training continues the Filipino gun crews gained confidence and were “improving, and if the same men continue they will overcome this trouble in time.”</a:t>
            </a:r>
          </a:p>
          <a:p>
            <a:pPr eaLnBrk="1" hangingPunct="1">
              <a:lnSpc>
                <a:spcPct val="90000"/>
              </a:lnSpc>
            </a:pPr>
            <a:r>
              <a:rPr lang="en-US" altLang="en-US" sz="1600" b="1" dirty="0"/>
              <a:t>25 September 1922.  The Navy Department holds Lt. Eberhart responsible for the collision with the </a:t>
            </a:r>
            <a:r>
              <a:rPr lang="en-US" altLang="en-US" sz="1600" b="1" i="1" dirty="0"/>
              <a:t>Hesperian.</a:t>
            </a:r>
            <a:endParaRPr lang="en-US" altLang="en-US" sz="1600" b="1" dirty="0"/>
          </a:p>
          <a:p>
            <a:pPr eaLnBrk="1" hangingPunct="1">
              <a:lnSpc>
                <a:spcPct val="90000"/>
              </a:lnSpc>
            </a:pPr>
            <a:endParaRPr lang="en-US" altLang="en-US" sz="1400" b="1" dirty="0"/>
          </a:p>
          <a:p>
            <a:pPr eaLnBrk="1" hangingPunct="1">
              <a:lnSpc>
                <a:spcPct val="90000"/>
              </a:lnSpc>
              <a:buFontTx/>
              <a:buNone/>
            </a:pPr>
            <a:endParaRPr lang="en-US" altLang="en-US" sz="1600" dirty="0"/>
          </a:p>
        </p:txBody>
      </p:sp>
      <p:pic>
        <p:nvPicPr>
          <p:cNvPr id="32771" name="Picture 5" descr="Rizal"/>
          <p:cNvPicPr>
            <a:picLocks noGrp="1" noChangeAspect="1" noChangeArrowheads="1"/>
          </p:cNvPicPr>
          <p:nvPr>
            <p:ph type="clipArt" sz="half" idx="1"/>
          </p:nvPr>
        </p:nvPicPr>
        <p:blipFill>
          <a:blip r:embed="rId2"/>
          <a:srcRect/>
          <a:stretch>
            <a:fillRect/>
          </a:stretch>
        </p:blipFill>
        <p:spPr>
          <a:xfrm>
            <a:off x="381000" y="91916"/>
            <a:ext cx="4648200" cy="310848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52818" y="145851"/>
            <a:ext cx="8662581" cy="844749"/>
          </a:xfrm>
        </p:spPr>
        <p:txBody>
          <a:bodyPr/>
          <a:lstStyle/>
          <a:p>
            <a:pPr eaLnBrk="1" hangingPunct="1"/>
            <a:r>
              <a:rPr lang="en-US" altLang="en-US" sz="2400" dirty="0">
                <a:solidFill>
                  <a:srgbClr val="0000CC"/>
                </a:solidFill>
              </a:rPr>
              <a:t>The Rizal Experiment: U.S. Warship Manned by Filipinos</a:t>
            </a:r>
            <a:endParaRPr lang="en-US" altLang="en-US" sz="2400" b="1" dirty="0"/>
          </a:p>
        </p:txBody>
      </p:sp>
      <p:pic>
        <p:nvPicPr>
          <p:cNvPr id="33795" name="Picture 5" descr="Rizal"/>
          <p:cNvPicPr>
            <a:picLocks noGrp="1" noChangeAspect="1" noChangeArrowheads="1"/>
          </p:cNvPicPr>
          <p:nvPr>
            <p:ph type="clipArt" sz="half" idx="1"/>
          </p:nvPr>
        </p:nvPicPr>
        <p:blipFill>
          <a:blip r:embed="rId2"/>
          <a:srcRect/>
          <a:stretch>
            <a:fillRect/>
          </a:stretch>
        </p:blipFill>
        <p:spPr>
          <a:xfrm>
            <a:off x="3750989" y="1295400"/>
            <a:ext cx="5316811" cy="4419600"/>
          </a:xfrm>
        </p:spPr>
      </p:pic>
      <p:sp>
        <p:nvSpPr>
          <p:cNvPr id="3" name="TextBox 2">
            <a:extLst>
              <a:ext uri="{FF2B5EF4-FFF2-40B4-BE49-F238E27FC236}">
                <a16:creationId xmlns:a16="http://schemas.microsoft.com/office/drawing/2014/main" id="{D9BE32A2-D6A0-4495-BBA7-AAEABBE6DF85}"/>
              </a:ext>
            </a:extLst>
          </p:cNvPr>
          <p:cNvSpPr txBox="1"/>
          <p:nvPr/>
        </p:nvSpPr>
        <p:spPr>
          <a:xfrm>
            <a:off x="124637" y="1524001"/>
            <a:ext cx="3685364" cy="4616648"/>
          </a:xfrm>
          <a:prstGeom prst="rect">
            <a:avLst/>
          </a:prstGeom>
          <a:noFill/>
        </p:spPr>
        <p:txBody>
          <a:bodyPr wrap="square" rtlCol="0">
            <a:spAutoFit/>
          </a:bodyPr>
          <a:lstStyle/>
          <a:p>
            <a:pPr eaLnBrk="1" hangingPunct="1"/>
            <a:r>
              <a:rPr lang="en-US" altLang="en-US" sz="1800" b="1" dirty="0"/>
              <a:t>Between 1920 and 1931 the enlisted crew of the </a:t>
            </a:r>
            <a:r>
              <a:rPr lang="en-US" altLang="en-US" sz="1800" b="1" i="1" dirty="0"/>
              <a:t>Rizal</a:t>
            </a:r>
            <a:r>
              <a:rPr lang="en-US" altLang="en-US" sz="1800" b="1" dirty="0"/>
              <a:t> averages 110 (80 Filipinos and 30 Americans).  The officers continue to be Americans and senior enlisted Chief Petty Officer billets are held by Americans.</a:t>
            </a:r>
          </a:p>
          <a:p>
            <a:pPr eaLnBrk="1" hangingPunct="1"/>
            <a:endParaRPr lang="en-US" altLang="en-US" sz="1800" b="1" dirty="0"/>
          </a:p>
          <a:p>
            <a:pPr eaLnBrk="1" hangingPunct="1"/>
            <a:r>
              <a:rPr lang="en-US" altLang="en-US" sz="1800" b="1" dirty="0"/>
              <a:t>11 December 1930.  </a:t>
            </a:r>
            <a:r>
              <a:rPr lang="en-US" altLang="en-US" sz="1800" b="1" i="1" dirty="0"/>
              <a:t>Rizal</a:t>
            </a:r>
            <a:r>
              <a:rPr lang="en-US" altLang="en-US" sz="1800" b="1" dirty="0"/>
              <a:t> departs for the United States for decommissioning and scrapping.  The ship is a victim of the provisions of the London Treaty for reduction and limitation of naval armament.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166249-1189-4E8D-90F3-235FD656C03B}"/>
              </a:ext>
            </a:extLst>
          </p:cNvPr>
          <p:cNvSpPr/>
          <p:nvPr/>
        </p:nvSpPr>
        <p:spPr>
          <a:xfrm>
            <a:off x="152400" y="1143000"/>
            <a:ext cx="8839200" cy="3785652"/>
          </a:xfrm>
          <a:prstGeom prst="rect">
            <a:avLst/>
          </a:prstGeom>
        </p:spPr>
        <p:txBody>
          <a:bodyPr wrap="square">
            <a:spAutoFit/>
          </a:bodyPr>
          <a:lstStyle/>
          <a:p>
            <a:pPr marL="0" indent="0" eaLnBrk="1" hangingPunct="1">
              <a:buNone/>
            </a:pPr>
            <a:r>
              <a:rPr lang="en-US" altLang="en-US" b="1" dirty="0"/>
              <a:t>Between 1930 and 1932 the U.S. Navy was forced to drastically reduce as a result of the Great Depression. The U.S. Navy stopped recruiting racial minorities.  In 1932, the Navy began recruiting racial minorities again.  Filipinos were reluctantly excluded from this policy since the Navy Department officials believed the archipelago would soon be granted independence.  In addition, the Navy Department was concerned about the legal status of Filipinos if the archipelago was granted independence.  The recruiting ban has its worse impact on Filipino Americans in the United States since they too are prohibited from joining the Navy.  </a:t>
            </a:r>
          </a:p>
        </p:txBody>
      </p:sp>
    </p:spTree>
    <p:extLst>
      <p:ext uri="{BB962C8B-B14F-4D97-AF65-F5344CB8AC3E}">
        <p14:creationId xmlns:p14="http://schemas.microsoft.com/office/powerpoint/2010/main" val="312561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1" y="152400"/>
            <a:ext cx="8695810" cy="685800"/>
          </a:xfrm>
        </p:spPr>
        <p:txBody>
          <a:bodyPr/>
          <a:lstStyle/>
          <a:p>
            <a:pPr eaLnBrk="1" hangingPunct="1"/>
            <a:r>
              <a:rPr lang="en-US" altLang="en-US" sz="2400" dirty="0">
                <a:solidFill>
                  <a:srgbClr val="FF0000"/>
                </a:solidFill>
              </a:rPr>
              <a:t>The Philippine Independence Act (</a:t>
            </a:r>
            <a:r>
              <a:rPr lang="en-US" altLang="en-US" sz="2400" dirty="0" err="1">
                <a:solidFill>
                  <a:srgbClr val="FF0000"/>
                </a:solidFill>
              </a:rPr>
              <a:t>Tydings</a:t>
            </a:r>
            <a:r>
              <a:rPr lang="en-US" altLang="en-US" sz="2400" dirty="0">
                <a:solidFill>
                  <a:srgbClr val="FF0000"/>
                </a:solidFill>
              </a:rPr>
              <a:t>-McDuffie Act) of 1934</a:t>
            </a:r>
            <a:endParaRPr lang="en-US" altLang="en-US" sz="2400" b="1" dirty="0">
              <a:solidFill>
                <a:srgbClr val="FF0000"/>
              </a:solidFill>
            </a:endParaRPr>
          </a:p>
        </p:txBody>
      </p:sp>
      <p:sp>
        <p:nvSpPr>
          <p:cNvPr id="33794" name="Rectangle 4"/>
          <p:cNvSpPr>
            <a:spLocks noGrp="1" noChangeArrowheads="1"/>
          </p:cNvSpPr>
          <p:nvPr>
            <p:ph type="body" sz="half" idx="2"/>
          </p:nvPr>
        </p:nvSpPr>
        <p:spPr>
          <a:xfrm>
            <a:off x="4648200" y="1371600"/>
            <a:ext cx="4191000" cy="1600200"/>
          </a:xfrm>
        </p:spPr>
        <p:txBody>
          <a:bodyPr/>
          <a:lstStyle/>
          <a:p>
            <a:pPr marL="0" indent="0" eaLnBrk="1" hangingPunct="1">
              <a:buNone/>
            </a:pPr>
            <a:endParaRPr lang="en-US" altLang="en-US" sz="1200" b="1" dirty="0"/>
          </a:p>
          <a:p>
            <a:pPr eaLnBrk="1" hangingPunct="1">
              <a:buFontTx/>
              <a:buNone/>
            </a:pPr>
            <a:endParaRPr lang="en-US" altLang="en-US" sz="1400" dirty="0"/>
          </a:p>
        </p:txBody>
      </p:sp>
      <p:sp>
        <p:nvSpPr>
          <p:cNvPr id="2" name="TextBox 1">
            <a:extLst>
              <a:ext uri="{FF2B5EF4-FFF2-40B4-BE49-F238E27FC236}">
                <a16:creationId xmlns:a16="http://schemas.microsoft.com/office/drawing/2014/main" id="{5A8D8A73-80C6-407F-9352-E75BD8A4067F}"/>
              </a:ext>
            </a:extLst>
          </p:cNvPr>
          <p:cNvSpPr txBox="1"/>
          <p:nvPr/>
        </p:nvSpPr>
        <p:spPr>
          <a:xfrm>
            <a:off x="143389" y="762000"/>
            <a:ext cx="8857221" cy="2031325"/>
          </a:xfrm>
          <a:prstGeom prst="rect">
            <a:avLst/>
          </a:prstGeom>
          <a:noFill/>
        </p:spPr>
        <p:txBody>
          <a:bodyPr wrap="square" rtlCol="0">
            <a:spAutoFit/>
          </a:bodyPr>
          <a:lstStyle/>
          <a:p>
            <a:r>
              <a:rPr lang="en-US" sz="1800" dirty="0"/>
              <a:t>The act was a great victory for Filipino nationalists such as Manuel Quezon standing center directly behind President Franklin D. Roosevelt in the photograph as he signed the act into law. However, the act was written in terms favorable to the United States and a disaster to Filipino Americans. In 1936, the United States approved the terms for sovereignty and the structure of the future Republic of the Philippines government that would go into effect in 1946. However, prior 1946 the United States and Philippine Commonwealth governments had to prepare how to defend the sovereignty of the future republic from Imperial Japan.</a:t>
            </a:r>
          </a:p>
        </p:txBody>
      </p:sp>
      <p:pic>
        <p:nvPicPr>
          <p:cNvPr id="4" name="Picture 3">
            <a:extLst>
              <a:ext uri="{FF2B5EF4-FFF2-40B4-BE49-F238E27FC236}">
                <a16:creationId xmlns:a16="http://schemas.microsoft.com/office/drawing/2014/main" id="{7BB23A21-CA1C-4E73-8EC9-9A6DD9DA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124200"/>
            <a:ext cx="4688507" cy="3452446"/>
          </a:xfrm>
          <a:prstGeom prst="rect">
            <a:avLst/>
          </a:prstGeom>
        </p:spPr>
      </p:pic>
      <p:sp>
        <p:nvSpPr>
          <p:cNvPr id="5" name="TextBox 4">
            <a:extLst>
              <a:ext uri="{FF2B5EF4-FFF2-40B4-BE49-F238E27FC236}">
                <a16:creationId xmlns:a16="http://schemas.microsoft.com/office/drawing/2014/main" id="{8DAC503F-54FA-4DF5-9689-715052536E88}"/>
              </a:ext>
            </a:extLst>
          </p:cNvPr>
          <p:cNvSpPr txBox="1"/>
          <p:nvPr/>
        </p:nvSpPr>
        <p:spPr>
          <a:xfrm>
            <a:off x="5181600" y="3280762"/>
            <a:ext cx="3810000" cy="3139321"/>
          </a:xfrm>
          <a:prstGeom prst="rect">
            <a:avLst/>
          </a:prstGeom>
          <a:noFill/>
        </p:spPr>
        <p:txBody>
          <a:bodyPr wrap="square" rtlCol="0">
            <a:spAutoFit/>
          </a:bodyPr>
          <a:lstStyle/>
          <a:p>
            <a:r>
              <a:rPr lang="en-US" sz="1800" dirty="0"/>
              <a:t>Under the provisions of the act, the United States the Philippines was a territory of the United States. The United States reserved the right supervise the foreign affairs of the Philippines and “at the earliest practical date, to enter into negotiations with foreign powers with the view of to the conclusion of a treaty for the perpetual neutralization of the Philippine Islands.” </a:t>
            </a:r>
          </a:p>
        </p:txBody>
      </p:sp>
    </p:spTree>
    <p:extLst>
      <p:ext uri="{BB962C8B-B14F-4D97-AF65-F5344CB8AC3E}">
        <p14:creationId xmlns:p14="http://schemas.microsoft.com/office/powerpoint/2010/main" val="158245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1" y="152400"/>
            <a:ext cx="8695810" cy="685800"/>
          </a:xfrm>
        </p:spPr>
        <p:txBody>
          <a:bodyPr/>
          <a:lstStyle/>
          <a:p>
            <a:pPr eaLnBrk="1" hangingPunct="1"/>
            <a:r>
              <a:rPr lang="en-US" altLang="en-US" sz="2400" dirty="0">
                <a:solidFill>
                  <a:srgbClr val="FF0000"/>
                </a:solidFill>
              </a:rPr>
              <a:t>The Philippine Independence Act (</a:t>
            </a:r>
            <a:r>
              <a:rPr lang="en-US" altLang="en-US" sz="2400" dirty="0" err="1">
                <a:solidFill>
                  <a:srgbClr val="FF0000"/>
                </a:solidFill>
              </a:rPr>
              <a:t>Tydings</a:t>
            </a:r>
            <a:r>
              <a:rPr lang="en-US" altLang="en-US" sz="2400" dirty="0">
                <a:solidFill>
                  <a:srgbClr val="FF0000"/>
                </a:solidFill>
              </a:rPr>
              <a:t>-McDuffie Act) of 1934</a:t>
            </a:r>
            <a:endParaRPr lang="en-US" altLang="en-US" sz="2400" b="1" dirty="0">
              <a:solidFill>
                <a:srgbClr val="FF0000"/>
              </a:solidFill>
            </a:endParaRPr>
          </a:p>
        </p:txBody>
      </p:sp>
      <p:sp>
        <p:nvSpPr>
          <p:cNvPr id="33794" name="Rectangle 4"/>
          <p:cNvSpPr>
            <a:spLocks noGrp="1" noChangeArrowheads="1"/>
          </p:cNvSpPr>
          <p:nvPr>
            <p:ph type="body" sz="half" idx="2"/>
          </p:nvPr>
        </p:nvSpPr>
        <p:spPr>
          <a:xfrm>
            <a:off x="4648200" y="1371600"/>
            <a:ext cx="4191000" cy="1600200"/>
          </a:xfrm>
        </p:spPr>
        <p:txBody>
          <a:bodyPr/>
          <a:lstStyle/>
          <a:p>
            <a:pPr marL="0" indent="0" eaLnBrk="1" hangingPunct="1">
              <a:buNone/>
            </a:pPr>
            <a:endParaRPr lang="en-US" altLang="en-US" sz="1200" b="1" dirty="0"/>
          </a:p>
          <a:p>
            <a:pPr eaLnBrk="1" hangingPunct="1">
              <a:buFontTx/>
              <a:buNone/>
            </a:pPr>
            <a:endParaRPr lang="en-US" altLang="en-US" sz="1400" dirty="0"/>
          </a:p>
        </p:txBody>
      </p:sp>
      <p:pic>
        <p:nvPicPr>
          <p:cNvPr id="6" name="Picture 5">
            <a:extLst>
              <a:ext uri="{FF2B5EF4-FFF2-40B4-BE49-F238E27FC236}">
                <a16:creationId xmlns:a16="http://schemas.microsoft.com/office/drawing/2014/main" id="{B5A7E35E-90DD-4C04-B5E3-328CF0ECD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945" y="844062"/>
            <a:ext cx="4357255" cy="5638800"/>
          </a:xfrm>
          <a:prstGeom prst="rect">
            <a:avLst/>
          </a:prstGeom>
        </p:spPr>
      </p:pic>
      <p:sp>
        <p:nvSpPr>
          <p:cNvPr id="7" name="TextBox 6">
            <a:extLst>
              <a:ext uri="{FF2B5EF4-FFF2-40B4-BE49-F238E27FC236}">
                <a16:creationId xmlns:a16="http://schemas.microsoft.com/office/drawing/2014/main" id="{A80EA030-E336-4136-B248-DE32EC120489}"/>
              </a:ext>
            </a:extLst>
          </p:cNvPr>
          <p:cNvSpPr txBox="1"/>
          <p:nvPr/>
        </p:nvSpPr>
        <p:spPr>
          <a:xfrm>
            <a:off x="4809612" y="838200"/>
            <a:ext cx="4190999" cy="5078313"/>
          </a:xfrm>
          <a:prstGeom prst="rect">
            <a:avLst/>
          </a:prstGeom>
          <a:noFill/>
        </p:spPr>
        <p:txBody>
          <a:bodyPr wrap="square" rtlCol="0">
            <a:spAutoFit/>
          </a:bodyPr>
          <a:lstStyle/>
          <a:p>
            <a:r>
              <a:rPr lang="en-US" sz="1800" dirty="0"/>
              <a:t>For Filipino Americans the Philippine Independence Act was a disaster. Under Section 8 of the act “citizens of the Philippines who are not citizens of the United States shall be considered as if they were aliens. For such purposes the Philippine Islands shall be considered as a separate country and shall have for each fiscal year a quota” of 50 immigrants a year permitted into the United States.</a:t>
            </a:r>
          </a:p>
          <a:p>
            <a:endParaRPr lang="en-US" sz="1800" dirty="0"/>
          </a:p>
          <a:p>
            <a:r>
              <a:rPr lang="en-US" sz="1800" dirty="0"/>
              <a:t>Filipinos sailors in the U.S. Navy such as</a:t>
            </a:r>
          </a:p>
          <a:p>
            <a:r>
              <a:rPr lang="en-US" sz="1800" dirty="0"/>
              <a:t>Roberto Nery had to sign “Declaration of Intention” documents in order to stay in the Navy. </a:t>
            </a:r>
          </a:p>
          <a:p>
            <a:endParaRPr lang="en-US" sz="1800" dirty="0"/>
          </a:p>
          <a:p>
            <a:r>
              <a:rPr lang="en-US" sz="1800" dirty="0"/>
              <a:t>Between 1931 and 1939 the U.S. Navy does not enlist Filipinos in the U.S. Navy.</a:t>
            </a:r>
          </a:p>
        </p:txBody>
      </p:sp>
    </p:spTree>
    <p:extLst>
      <p:ext uri="{BB962C8B-B14F-4D97-AF65-F5344CB8AC3E}">
        <p14:creationId xmlns:p14="http://schemas.microsoft.com/office/powerpoint/2010/main" val="264282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152400"/>
            <a:ext cx="3733800" cy="609600"/>
          </a:xfrm>
        </p:spPr>
        <p:txBody>
          <a:bodyPr/>
          <a:lstStyle/>
          <a:p>
            <a:pPr eaLnBrk="1" hangingPunct="1"/>
            <a:r>
              <a:rPr lang="en-US" altLang="en-US" sz="1600" b="1" dirty="0"/>
              <a:t>Filipinos in the U.S. Army during the Commonwealth Period, 1934-1941</a:t>
            </a:r>
          </a:p>
        </p:txBody>
      </p:sp>
      <p:sp>
        <p:nvSpPr>
          <p:cNvPr id="34818" name="Rectangle 4"/>
          <p:cNvSpPr>
            <a:spLocks noGrp="1" noChangeArrowheads="1"/>
          </p:cNvSpPr>
          <p:nvPr>
            <p:ph type="body" sz="half" idx="2"/>
          </p:nvPr>
        </p:nvSpPr>
        <p:spPr>
          <a:xfrm>
            <a:off x="4114800" y="228600"/>
            <a:ext cx="5029200" cy="6477000"/>
          </a:xfrm>
        </p:spPr>
        <p:txBody>
          <a:bodyPr/>
          <a:lstStyle/>
          <a:p>
            <a:pPr marL="0" indent="0" eaLnBrk="1" hangingPunct="1">
              <a:lnSpc>
                <a:spcPct val="90000"/>
              </a:lnSpc>
              <a:buNone/>
            </a:pPr>
            <a:r>
              <a:rPr lang="en-US" sz="1400" b="1" dirty="0"/>
              <a:t>1920: The National Defense Act of 1920 incorporated the Philippine Scouts in the U. S. Army.</a:t>
            </a:r>
          </a:p>
          <a:p>
            <a:pPr eaLnBrk="1" hangingPunct="1">
              <a:lnSpc>
                <a:spcPct val="90000"/>
              </a:lnSpc>
            </a:pPr>
            <a:endParaRPr lang="en-US" sz="1400" b="1" dirty="0"/>
          </a:p>
          <a:p>
            <a:pPr marL="0" indent="0" eaLnBrk="1" hangingPunct="1">
              <a:lnSpc>
                <a:spcPct val="90000"/>
              </a:lnSpc>
              <a:buNone/>
            </a:pPr>
            <a:r>
              <a:rPr lang="en-US" sz="1400" b="1" dirty="0"/>
              <a:t>7 July 1924:  380 Philippine Scouts conduct a peaceful mutiny for equal pay with their American counterparts.</a:t>
            </a:r>
          </a:p>
          <a:p>
            <a:pPr eaLnBrk="1" hangingPunct="1">
              <a:lnSpc>
                <a:spcPct val="90000"/>
              </a:lnSpc>
            </a:pPr>
            <a:endParaRPr lang="en-US" sz="1400" b="1" dirty="0"/>
          </a:p>
          <a:p>
            <a:pPr marL="0" indent="0" eaLnBrk="1" hangingPunct="1">
              <a:lnSpc>
                <a:spcPct val="90000"/>
              </a:lnSpc>
              <a:buNone/>
            </a:pPr>
            <a:r>
              <a:rPr lang="en-US" sz="1400" b="1" dirty="0"/>
              <a:t>1931-1937: World War II begins in Asia when Imperial Japan invaded China.</a:t>
            </a:r>
          </a:p>
          <a:p>
            <a:pPr eaLnBrk="1" hangingPunct="1">
              <a:lnSpc>
                <a:spcPct val="90000"/>
              </a:lnSpc>
            </a:pPr>
            <a:endParaRPr lang="en-US" sz="1400" b="1" dirty="0"/>
          </a:p>
          <a:p>
            <a:pPr marL="0" indent="0" eaLnBrk="1" hangingPunct="1">
              <a:lnSpc>
                <a:spcPct val="90000"/>
              </a:lnSpc>
              <a:buNone/>
            </a:pPr>
            <a:r>
              <a:rPr lang="en-US" sz="1400" b="1" dirty="0"/>
              <a:t>March 24, 1934: The </a:t>
            </a:r>
            <a:r>
              <a:rPr lang="en-US" sz="1400" b="1" dirty="0" err="1"/>
              <a:t>Tydings</a:t>
            </a:r>
            <a:r>
              <a:rPr lang="en-US" sz="1400" b="1" dirty="0"/>
              <a:t>-McDuffie Act (officially the Philippine Independence Act; Public Law 73-127) provided for self-government of the Philippines and for Filipino independence (from the United States). Under </a:t>
            </a:r>
            <a:r>
              <a:rPr lang="en-US" sz="1400" b="1" dirty="0" err="1"/>
              <a:t>Sectuon</a:t>
            </a:r>
            <a:r>
              <a:rPr lang="en-US" sz="1400" b="1" dirty="0"/>
              <a:t> 2 the United States preserved the right to, “maintain military and other reservations and armed forces in the Philippines, and, upon order of the President, to call into service of such armed forces all military forces organized by the Philippine Government.”</a:t>
            </a:r>
          </a:p>
          <a:p>
            <a:pPr eaLnBrk="1" hangingPunct="1">
              <a:lnSpc>
                <a:spcPct val="90000"/>
              </a:lnSpc>
            </a:pPr>
            <a:endParaRPr lang="en-US" sz="1400" b="1" dirty="0"/>
          </a:p>
          <a:p>
            <a:pPr marL="0" indent="0" eaLnBrk="1" hangingPunct="1">
              <a:lnSpc>
                <a:spcPct val="90000"/>
              </a:lnSpc>
              <a:buNone/>
            </a:pPr>
            <a:r>
              <a:rPr lang="en-US" sz="1400" b="1" dirty="0"/>
              <a:t>September 18, 1935: President Franklin D. Roosevelt approved orders assigning General Douglas MacArthur to be an advisor to the Philippine Commonwealth in military and naval affairs at the request of Philippine Commonwealth President Manuel Quezon.</a:t>
            </a:r>
          </a:p>
          <a:p>
            <a:pPr marL="0" indent="0" eaLnBrk="1" hangingPunct="1">
              <a:lnSpc>
                <a:spcPct val="90000"/>
              </a:lnSpc>
              <a:buNone/>
            </a:pPr>
            <a:endParaRPr lang="en-US" sz="1400" b="1" dirty="0"/>
          </a:p>
          <a:p>
            <a:pPr marL="0" indent="0" eaLnBrk="1" hangingPunct="1">
              <a:lnSpc>
                <a:spcPct val="90000"/>
              </a:lnSpc>
              <a:buNone/>
            </a:pPr>
            <a:r>
              <a:rPr lang="en-US" sz="1400" b="1" dirty="0"/>
              <a:t>Douglas MacArthur’s task is difficult. Defense budgets for the United States and Philippine Commonwealth are constrained due the on going Great Depression. Building a Philippine Air Force is difficult and slow since the United States can only provide out date aircraft for Filipino pilots to fly.</a:t>
            </a:r>
          </a:p>
          <a:p>
            <a:pPr marL="0" indent="0" eaLnBrk="1" hangingPunct="1">
              <a:lnSpc>
                <a:spcPct val="90000"/>
              </a:lnSpc>
              <a:buNone/>
            </a:pPr>
            <a:endParaRPr lang="en-US" altLang="en-US" sz="1400" b="1" dirty="0"/>
          </a:p>
          <a:p>
            <a:pPr marL="0" indent="0" eaLnBrk="1" hangingPunct="1">
              <a:lnSpc>
                <a:spcPct val="90000"/>
              </a:lnSpc>
              <a:buNone/>
            </a:pPr>
            <a:endParaRPr lang="en-US" altLang="en-US" sz="1200" b="1" dirty="0"/>
          </a:p>
          <a:p>
            <a:pPr eaLnBrk="1" hangingPunct="1">
              <a:lnSpc>
                <a:spcPct val="90000"/>
              </a:lnSpc>
            </a:pPr>
            <a:endParaRPr lang="en-US" altLang="en-US" sz="1200" b="1" dirty="0"/>
          </a:p>
        </p:txBody>
      </p:sp>
      <p:pic>
        <p:nvPicPr>
          <p:cNvPr id="7" name="Picture 6">
            <a:extLst>
              <a:ext uri="{FF2B5EF4-FFF2-40B4-BE49-F238E27FC236}">
                <a16:creationId xmlns:a16="http://schemas.microsoft.com/office/drawing/2014/main" id="{63FDD9F2-4904-4768-841F-F23D8AD9B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49164"/>
            <a:ext cx="3970093" cy="2856436"/>
          </a:xfrm>
          <a:prstGeom prst="rect">
            <a:avLst/>
          </a:prstGeom>
        </p:spPr>
      </p:pic>
      <p:pic>
        <p:nvPicPr>
          <p:cNvPr id="9" name="Picture 8">
            <a:extLst>
              <a:ext uri="{FF2B5EF4-FFF2-40B4-BE49-F238E27FC236}">
                <a16:creationId xmlns:a16="http://schemas.microsoft.com/office/drawing/2014/main" id="{7E7400A0-B8E2-458F-8C17-F6C140275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6992"/>
            <a:ext cx="3459234" cy="26916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152400"/>
            <a:ext cx="3733800" cy="609600"/>
          </a:xfrm>
        </p:spPr>
        <p:txBody>
          <a:bodyPr/>
          <a:lstStyle/>
          <a:p>
            <a:pPr eaLnBrk="1" hangingPunct="1"/>
            <a:r>
              <a:rPr lang="en-US" altLang="en-US" sz="1600" b="1" dirty="0"/>
              <a:t>Filipinos in the U.S. Army during the Commonwealth Period, 1934-1941</a:t>
            </a:r>
          </a:p>
        </p:txBody>
      </p:sp>
      <p:sp>
        <p:nvSpPr>
          <p:cNvPr id="34818" name="Rectangle 4"/>
          <p:cNvSpPr>
            <a:spLocks noGrp="1" noChangeArrowheads="1"/>
          </p:cNvSpPr>
          <p:nvPr>
            <p:ph type="body" sz="half" idx="2"/>
          </p:nvPr>
        </p:nvSpPr>
        <p:spPr>
          <a:xfrm>
            <a:off x="4267200" y="228600"/>
            <a:ext cx="4724400" cy="6477000"/>
          </a:xfrm>
        </p:spPr>
        <p:txBody>
          <a:bodyPr/>
          <a:lstStyle/>
          <a:p>
            <a:pPr marL="0" indent="0" eaLnBrk="1" hangingPunct="1">
              <a:lnSpc>
                <a:spcPct val="90000"/>
              </a:lnSpc>
              <a:buNone/>
            </a:pPr>
            <a:r>
              <a:rPr lang="en-US" sz="1600" b="1" u="sng" dirty="0"/>
              <a:t>July 1939</a:t>
            </a:r>
            <a:r>
              <a:rPr lang="en-US" sz="1600" dirty="0"/>
              <a:t>: In an effort to curb Japanese aggression in China, Pres. Franklin D. Roosevelt terminated the 1911 US Japanese commercial treaty cutting off Japan from vital supplies needed to conduct military operations </a:t>
            </a:r>
            <a:r>
              <a:rPr lang="en-US" sz="1600" dirty="0" err="1"/>
              <a:t>oin</a:t>
            </a:r>
            <a:r>
              <a:rPr lang="en-US" sz="1600" dirty="0"/>
              <a:t> China made in the United States. At that time Japan got 66% of its oil, virtually all of its aviation fuel, 90% of its metal scrap, and 91% of its copper from the United States. The Japanese government considers this a hostile act and immediately begins to make plans to obtain these resources from other countries and British, French, Dutch and American colonies and territories in Asia.</a:t>
            </a:r>
          </a:p>
          <a:p>
            <a:pPr marL="0" indent="0" eaLnBrk="1" hangingPunct="1">
              <a:lnSpc>
                <a:spcPct val="90000"/>
              </a:lnSpc>
              <a:buNone/>
            </a:pPr>
            <a:endParaRPr lang="en-US" altLang="en-US" sz="1600" b="1" dirty="0"/>
          </a:p>
          <a:p>
            <a:pPr marL="0" indent="0" eaLnBrk="1" hangingPunct="1">
              <a:lnSpc>
                <a:spcPct val="90000"/>
              </a:lnSpc>
              <a:buNone/>
            </a:pPr>
            <a:r>
              <a:rPr lang="en-US" sz="1600" b="1" u="sng" dirty="0"/>
              <a:t>September 1940 - July 1941</a:t>
            </a:r>
            <a:r>
              <a:rPr lang="en-US" sz="1600" dirty="0"/>
              <a:t>: World War II began in Europe. By July 1940 Nazi Germany has occupied the continent of Europe with the exception of Great Britain and the Union of Soviet Socialist Republics (Russia). The Japan government forced France to allow its military forces to occupy its colonies in French Indochina (present day Vietnam, Cambodia, and Laos). This is the first step in Japan's new order policy for Asia called </a:t>
            </a:r>
            <a:r>
              <a:rPr lang="en-US" sz="1600" b="1" dirty="0"/>
              <a:t>the Greater East Asia Co-prosperity Sphere</a:t>
            </a:r>
            <a:r>
              <a:rPr lang="en-US" sz="1600" dirty="0"/>
              <a:t>. The objectives of the policy is to create a self sufficient empire around resource poor Japan that included a perimeter ensure access to the raw materials such as iron ore, oil, tin, rubber, and coal required by Japan to be a global power. In order complete the empire Japan needed to neutralize American military bases in the Philippines. </a:t>
            </a:r>
            <a:endParaRPr lang="en-US" altLang="en-US" sz="1600" b="1" dirty="0"/>
          </a:p>
        </p:txBody>
      </p:sp>
      <p:pic>
        <p:nvPicPr>
          <p:cNvPr id="6" name="Content Placeholder 4">
            <a:extLst>
              <a:ext uri="{FF2B5EF4-FFF2-40B4-BE49-F238E27FC236}">
                <a16:creationId xmlns:a16="http://schemas.microsoft.com/office/drawing/2014/main" id="{F7C8B99D-BFEF-424A-85D7-1223945F0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838200"/>
            <a:ext cx="2133600" cy="3371088"/>
          </a:xfrm>
          <a:prstGeom prst="rect">
            <a:avLst/>
          </a:prstGeom>
          <a:noFill/>
          <a:ln w="9525">
            <a:noFill/>
            <a:miter lim="800000"/>
            <a:headEnd/>
            <a:tailEnd/>
          </a:ln>
        </p:spPr>
      </p:pic>
      <p:pic>
        <p:nvPicPr>
          <p:cNvPr id="8" name="Content Placeholder 3">
            <a:extLst>
              <a:ext uri="{FF2B5EF4-FFF2-40B4-BE49-F238E27FC236}">
                <a16:creationId xmlns:a16="http://schemas.microsoft.com/office/drawing/2014/main" id="{B3F742E5-8953-45DE-A7DF-986C5FAB2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42124" y="3467100"/>
            <a:ext cx="2220276" cy="3200399"/>
          </a:xfrm>
          <a:prstGeom prst="rect">
            <a:avLst/>
          </a:prstGeom>
          <a:noFill/>
          <a:ln w="9525">
            <a:noFill/>
            <a:miter lim="800000"/>
            <a:headEnd/>
            <a:tailEnd/>
          </a:ln>
        </p:spPr>
      </p:pic>
      <p:sp>
        <p:nvSpPr>
          <p:cNvPr id="2" name="Rectangle 1">
            <a:extLst>
              <a:ext uri="{FF2B5EF4-FFF2-40B4-BE49-F238E27FC236}">
                <a16:creationId xmlns:a16="http://schemas.microsoft.com/office/drawing/2014/main" id="{77F6691E-1616-4422-AB38-13C6DDA7EA9A}"/>
              </a:ext>
            </a:extLst>
          </p:cNvPr>
          <p:cNvSpPr/>
          <p:nvPr/>
        </p:nvSpPr>
        <p:spPr>
          <a:xfrm>
            <a:off x="0" y="5067299"/>
            <a:ext cx="1600200" cy="738664"/>
          </a:xfrm>
          <a:prstGeom prst="rect">
            <a:avLst/>
          </a:prstGeom>
        </p:spPr>
        <p:txBody>
          <a:bodyPr wrap="square">
            <a:spAutoFit/>
          </a:bodyPr>
          <a:lstStyle/>
          <a:p>
            <a:r>
              <a:rPr lang="en-US" sz="1400" dirty="0"/>
              <a:t>Prime Minister of Japan </a:t>
            </a:r>
            <a:r>
              <a:rPr lang="en-US" sz="1400" b="1" dirty="0"/>
              <a:t>Hideki </a:t>
            </a:r>
            <a:r>
              <a:rPr lang="en-US" sz="1400" b="1" dirty="0" err="1"/>
              <a:t>Tojo</a:t>
            </a:r>
            <a:r>
              <a:rPr lang="en-US" sz="1400" b="1" dirty="0"/>
              <a:t> </a:t>
            </a:r>
            <a:r>
              <a:rPr lang="en-US" sz="1400" dirty="0"/>
              <a:t>(1884-1948). </a:t>
            </a:r>
          </a:p>
        </p:txBody>
      </p:sp>
      <p:sp>
        <p:nvSpPr>
          <p:cNvPr id="4" name="Rectangle 3">
            <a:extLst>
              <a:ext uri="{FF2B5EF4-FFF2-40B4-BE49-F238E27FC236}">
                <a16:creationId xmlns:a16="http://schemas.microsoft.com/office/drawing/2014/main" id="{AB36089F-4DFD-4B9C-A972-A0770B5F9C69}"/>
              </a:ext>
            </a:extLst>
          </p:cNvPr>
          <p:cNvSpPr/>
          <p:nvPr/>
        </p:nvSpPr>
        <p:spPr>
          <a:xfrm>
            <a:off x="2438400" y="1398606"/>
            <a:ext cx="1887415" cy="1384995"/>
          </a:xfrm>
          <a:prstGeom prst="rect">
            <a:avLst/>
          </a:prstGeom>
        </p:spPr>
        <p:txBody>
          <a:bodyPr wrap="square">
            <a:spAutoFit/>
          </a:bodyPr>
          <a:lstStyle/>
          <a:p>
            <a:r>
              <a:rPr lang="en-US" sz="1400" b="1" dirty="0" err="1"/>
              <a:t>Benitio</a:t>
            </a:r>
            <a:r>
              <a:rPr lang="en-US" sz="1400" b="1" dirty="0"/>
              <a:t> Mussolini  </a:t>
            </a:r>
            <a:r>
              <a:rPr lang="en-US" sz="1400" dirty="0"/>
              <a:t>(1883-1945) dictator of Italy and </a:t>
            </a:r>
            <a:r>
              <a:rPr lang="en-US" sz="1400" b="1" dirty="0"/>
              <a:t>Adolf Hitler </a:t>
            </a:r>
            <a:r>
              <a:rPr lang="en-US" sz="1400" dirty="0"/>
              <a:t>(1889-1945), the dictator of Nazi Germany. </a:t>
            </a:r>
          </a:p>
        </p:txBody>
      </p:sp>
    </p:spTree>
    <p:extLst>
      <p:ext uri="{BB962C8B-B14F-4D97-AF65-F5344CB8AC3E}">
        <p14:creationId xmlns:p14="http://schemas.microsoft.com/office/powerpoint/2010/main" val="99442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7BB0-6848-477F-A1CF-04693C0CC10D}"/>
              </a:ext>
            </a:extLst>
          </p:cNvPr>
          <p:cNvSpPr>
            <a:spLocks noGrp="1"/>
          </p:cNvSpPr>
          <p:nvPr>
            <p:ph type="title"/>
          </p:nvPr>
        </p:nvSpPr>
        <p:spPr>
          <a:xfrm>
            <a:off x="3505200" y="0"/>
            <a:ext cx="5029200" cy="685800"/>
          </a:xfrm>
        </p:spPr>
        <p:txBody>
          <a:bodyPr/>
          <a:lstStyle/>
          <a:p>
            <a:r>
              <a:rPr lang="en-US" sz="2400" dirty="0"/>
              <a:t>Mobilization: July to December 1941</a:t>
            </a:r>
          </a:p>
        </p:txBody>
      </p:sp>
      <p:pic>
        <p:nvPicPr>
          <p:cNvPr id="4" name="Picture 3">
            <a:extLst>
              <a:ext uri="{FF2B5EF4-FFF2-40B4-BE49-F238E27FC236}">
                <a16:creationId xmlns:a16="http://schemas.microsoft.com/office/drawing/2014/main" id="{3F8FCDC5-E867-49C7-B42A-454580732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1948"/>
            <a:ext cx="2964282" cy="3799052"/>
          </a:xfrm>
          <a:prstGeom prst="rect">
            <a:avLst/>
          </a:prstGeom>
        </p:spPr>
      </p:pic>
      <p:pic>
        <p:nvPicPr>
          <p:cNvPr id="6" name="Picture 5">
            <a:extLst>
              <a:ext uri="{FF2B5EF4-FFF2-40B4-BE49-F238E27FC236}">
                <a16:creationId xmlns:a16="http://schemas.microsoft.com/office/drawing/2014/main" id="{70DE043A-7D14-4A19-A162-701B516BB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685800"/>
            <a:ext cx="4630811" cy="2841634"/>
          </a:xfrm>
          <a:prstGeom prst="rect">
            <a:avLst/>
          </a:prstGeom>
        </p:spPr>
      </p:pic>
      <p:sp>
        <p:nvSpPr>
          <p:cNvPr id="7" name="Rectangle 6">
            <a:extLst>
              <a:ext uri="{FF2B5EF4-FFF2-40B4-BE49-F238E27FC236}">
                <a16:creationId xmlns:a16="http://schemas.microsoft.com/office/drawing/2014/main" id="{EAEAA96E-0E7A-4F58-A863-71F69479F188}"/>
              </a:ext>
            </a:extLst>
          </p:cNvPr>
          <p:cNvSpPr/>
          <p:nvPr/>
        </p:nvSpPr>
        <p:spPr>
          <a:xfrm>
            <a:off x="190500" y="4319587"/>
            <a:ext cx="8763000" cy="2462213"/>
          </a:xfrm>
          <a:prstGeom prst="rect">
            <a:avLst/>
          </a:prstGeom>
        </p:spPr>
        <p:txBody>
          <a:bodyPr wrap="square">
            <a:spAutoFit/>
          </a:bodyPr>
          <a:lstStyle/>
          <a:p>
            <a:r>
              <a:rPr lang="en-US" sz="1400" dirty="0">
                <a:ea typeface="Calibri" panose="020F0502020204030204" pitchFamily="34" charset="0"/>
              </a:rPr>
              <a:t>In July 1941 President Franklin D Roosevelt initiated a series of actions in response to Japanese forces taking control of all of French Indochina. One of the first actions was to recall Douglas MacArthur to active duty with the rank of Lieutenant General and place them in command of the United States Army Forces Far East (USAFFE). In addition, in accordance with the tidings McDuffie act the President mobilized the Philippine Commonwealth Army within the service of the Armed Forces of the United States. Preparing and training the regular U.S. Army forces in the Philippines, the majority of which were Philippine Scouts would pose no problems for General MacArthur. The challenge was to increase the Philippine Commonwealth Army from one active duty division of 7,500 soldiers to 10 divisions of approximately 120,000 soldiers before war broke out. Gen. MacArthur developed and initiated plans to have the Philippine Army fully mobilized and ready for combat by the spring of 1942. As Filipino troops reported for active duty there was a shortage of training facilities, officers, noncommissioned officers, uniforms, weapons and equipment. As a result, training for the new Philippine Army did not begin until late August 1941.</a:t>
            </a:r>
            <a:endParaRPr lang="en-US" sz="1400" dirty="0"/>
          </a:p>
        </p:txBody>
      </p:sp>
      <p:sp>
        <p:nvSpPr>
          <p:cNvPr id="8" name="TextBox 7">
            <a:extLst>
              <a:ext uri="{FF2B5EF4-FFF2-40B4-BE49-F238E27FC236}">
                <a16:creationId xmlns:a16="http://schemas.microsoft.com/office/drawing/2014/main" id="{3AAE4499-106B-4CCC-B448-7B0BFE479627}"/>
              </a:ext>
            </a:extLst>
          </p:cNvPr>
          <p:cNvSpPr txBox="1"/>
          <p:nvPr/>
        </p:nvSpPr>
        <p:spPr>
          <a:xfrm>
            <a:off x="3170994" y="3620869"/>
            <a:ext cx="5744406" cy="646331"/>
          </a:xfrm>
          <a:prstGeom prst="rect">
            <a:avLst/>
          </a:prstGeom>
          <a:noFill/>
        </p:spPr>
        <p:txBody>
          <a:bodyPr wrap="square" rtlCol="0">
            <a:spAutoFit/>
          </a:bodyPr>
          <a:lstStyle/>
          <a:p>
            <a:r>
              <a:rPr lang="en-US" sz="1200" dirty="0"/>
              <a:t>Left photograph: Major General Jonathan Wainwright and Lieutenant General Douglas MacArthur observed training exercises for USAFFE forces in October 1941. Above photograph: Philippine Scouts conduct bridging exercises in the days before World War II.</a:t>
            </a:r>
          </a:p>
        </p:txBody>
      </p:sp>
    </p:spTree>
    <p:extLst>
      <p:ext uri="{BB962C8B-B14F-4D97-AF65-F5344CB8AC3E}">
        <p14:creationId xmlns:p14="http://schemas.microsoft.com/office/powerpoint/2010/main" val="401978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D681-035D-4A10-A8D4-F4987767DE1F}"/>
              </a:ext>
            </a:extLst>
          </p:cNvPr>
          <p:cNvSpPr>
            <a:spLocks noGrp="1"/>
          </p:cNvSpPr>
          <p:nvPr>
            <p:ph type="title"/>
          </p:nvPr>
        </p:nvSpPr>
        <p:spPr>
          <a:xfrm>
            <a:off x="685800" y="76200"/>
            <a:ext cx="7772400" cy="542543"/>
          </a:xfrm>
        </p:spPr>
        <p:txBody>
          <a:bodyPr/>
          <a:lstStyle/>
          <a:p>
            <a:r>
              <a:rPr lang="en-US" sz="2400" dirty="0"/>
              <a:t>Filipino Americans in the U.S. Navy during World War II</a:t>
            </a:r>
          </a:p>
        </p:txBody>
      </p:sp>
      <p:pic>
        <p:nvPicPr>
          <p:cNvPr id="6" name="Picture 5">
            <a:extLst>
              <a:ext uri="{FF2B5EF4-FFF2-40B4-BE49-F238E27FC236}">
                <a16:creationId xmlns:a16="http://schemas.microsoft.com/office/drawing/2014/main" id="{D9FCD2C9-F2F8-434A-B9DB-4D9211337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752601" y="571255"/>
            <a:ext cx="5116828" cy="4229344"/>
          </a:xfrm>
          <a:prstGeom prst="rect">
            <a:avLst/>
          </a:prstGeom>
        </p:spPr>
      </p:pic>
      <p:sp>
        <p:nvSpPr>
          <p:cNvPr id="7" name="Rectangle 6">
            <a:extLst>
              <a:ext uri="{FF2B5EF4-FFF2-40B4-BE49-F238E27FC236}">
                <a16:creationId xmlns:a16="http://schemas.microsoft.com/office/drawing/2014/main" id="{C3877CD0-9A59-4D05-81BE-8D2F2B98CDD9}"/>
              </a:ext>
            </a:extLst>
          </p:cNvPr>
          <p:cNvSpPr/>
          <p:nvPr/>
        </p:nvSpPr>
        <p:spPr>
          <a:xfrm>
            <a:off x="114300" y="4876800"/>
            <a:ext cx="8915400" cy="1815882"/>
          </a:xfrm>
          <a:prstGeom prst="rect">
            <a:avLst/>
          </a:prstGeom>
        </p:spPr>
        <p:txBody>
          <a:bodyPr wrap="square">
            <a:spAutoFit/>
          </a:bodyPr>
          <a:lstStyle/>
          <a:p>
            <a:pPr marL="0" indent="0" eaLnBrk="1" hangingPunct="1">
              <a:buNone/>
            </a:pPr>
            <a:r>
              <a:rPr lang="en-US" altLang="en-US" sz="1400" dirty="0"/>
              <a:t>In 1939 the U.S. Navy ended it’s suspension of enlisting Filipinos living the Philippines. On 3 January 1942,  the U.S. Congress </a:t>
            </a:r>
            <a:r>
              <a:rPr lang="en-US" sz="1400" dirty="0"/>
              <a:t>revised Nationality Act of 1940</a:t>
            </a:r>
            <a:r>
              <a:rPr lang="en-US" altLang="en-US" sz="1400" dirty="0"/>
              <a:t> allowing Filipino residents of the Philippine Commonwealth and the United States to be classified in the same manner as citizens of the United States for military service.  Filipinos could join the Armed Forces without restrictions.  However, Filipinos in the Navy were restricted to serving in the Steward and Mess Management branches of the Navy. B</a:t>
            </a:r>
            <a:r>
              <a:rPr lang="en-US" sz="1400" dirty="0"/>
              <a:t>efore 7 December 1941, 1,713 Filipino sailors were serving in the Navy. After the United States declared war against Japan the U.S. Coast Guard became part of the Department of the Navy. By the time World War II ended the Department of the Navy listed 5,511 Filipinos on active duty. By November 1944, 917 were listed as casualties; as casualty rate of 16.6%.</a:t>
            </a:r>
            <a:endParaRPr lang="en-US" altLang="en-US" sz="1400" dirty="0"/>
          </a:p>
        </p:txBody>
      </p:sp>
    </p:spTree>
    <p:extLst>
      <p:ext uri="{BB962C8B-B14F-4D97-AF65-F5344CB8AC3E}">
        <p14:creationId xmlns:p14="http://schemas.microsoft.com/office/powerpoint/2010/main" val="226993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 y="152400"/>
            <a:ext cx="5181600" cy="457200"/>
          </a:xfrm>
        </p:spPr>
        <p:txBody>
          <a:bodyPr/>
          <a:lstStyle/>
          <a:p>
            <a:pPr eaLnBrk="1" hangingPunct="1"/>
            <a:r>
              <a:rPr lang="en-US" sz="1800" dirty="0">
                <a:solidFill>
                  <a:schemeClr val="tx1"/>
                </a:solidFill>
                <a:cs typeface="Times New Roman" pitchFamily="18" charset="0"/>
              </a:rPr>
              <a:t>The Filipino Americans: We Fought for Freedom</a:t>
            </a:r>
            <a:endParaRPr lang="en-US" sz="1800" dirty="0">
              <a:solidFill>
                <a:schemeClr val="tx1"/>
              </a:solidFill>
            </a:endParaRPr>
          </a:p>
        </p:txBody>
      </p:sp>
      <p:pic>
        <p:nvPicPr>
          <p:cNvPr id="20482" name="Content Placeholder 5"/>
          <p:cNvPicPr>
            <a:picLocks noGrp="1" noChangeAspect="1"/>
          </p:cNvPicPr>
          <p:nvPr>
            <p:ph idx="1"/>
          </p:nvPr>
        </p:nvPicPr>
        <p:blipFill>
          <a:blip r:embed="rId2"/>
          <a:srcRect/>
          <a:stretch>
            <a:fillRect/>
          </a:stretch>
        </p:blipFill>
        <p:spPr>
          <a:xfrm>
            <a:off x="5357813" y="390525"/>
            <a:ext cx="3516312" cy="5248275"/>
          </a:xfrm>
        </p:spPr>
      </p:pic>
      <p:sp>
        <p:nvSpPr>
          <p:cNvPr id="20483" name="Text Placeholder 3"/>
          <p:cNvSpPr>
            <a:spLocks noGrp="1"/>
          </p:cNvSpPr>
          <p:nvPr>
            <p:ph type="body" sz="half" idx="2"/>
          </p:nvPr>
        </p:nvSpPr>
        <p:spPr>
          <a:xfrm>
            <a:off x="304800" y="990600"/>
            <a:ext cx="4953000" cy="5135563"/>
          </a:xfrm>
        </p:spPr>
        <p:txBody>
          <a:bodyPr/>
          <a:lstStyle/>
          <a:p>
            <a:pPr eaLnBrk="1" hangingPunct="1"/>
            <a:r>
              <a:rPr lang="en-US" sz="1800" dirty="0"/>
              <a:t>Filipino Americans have a distinguished record of service with the United States Army, Navy and Marine Corps as depicted in the World War II poster illustrated above. During World War II the Philippines was a Commonwealth and territory of the United States. </a:t>
            </a:r>
          </a:p>
          <a:p>
            <a:pPr eaLnBrk="1" hangingPunct="1"/>
            <a:endParaRPr lang="en-US" sz="1800" dirty="0"/>
          </a:p>
          <a:p>
            <a:pPr eaLnBrk="1" hangingPunct="1"/>
            <a:r>
              <a:rPr lang="en-US" sz="1800" dirty="0"/>
              <a:t>Americans of Filipino ancestry served in the U.S. Army as early as the war of 1812. Anecdotal evidence collected by the Department of Defense suggests that some of the so-called "</a:t>
            </a:r>
            <a:r>
              <a:rPr lang="en-US" sz="1800" dirty="0" err="1"/>
              <a:t>Manilamen</a:t>
            </a:r>
            <a:r>
              <a:rPr lang="en-US" sz="1800"/>
              <a:t>" participated as part of the force assembled by French buccaneer Jean Baptiste Lafitte to help Gen. Andrew Jackson defend New Orleans from British invasion in 1815 -- the last battle of the War of 1812.</a:t>
            </a:r>
          </a:p>
          <a:p>
            <a:pPr eaLnBrk="1" hangingPunct="1"/>
            <a:endParaRPr lang="en-US"/>
          </a:p>
          <a:p>
            <a:pPr eaLnBrk="1" hangingPunct="1"/>
            <a:endParaRPr lang="en-US"/>
          </a:p>
        </p:txBody>
      </p:sp>
      <p:sp>
        <p:nvSpPr>
          <p:cNvPr id="20484" name="TextBox 2"/>
          <p:cNvSpPr txBox="1">
            <a:spLocks noChangeArrowheads="1"/>
          </p:cNvSpPr>
          <p:nvPr/>
        </p:nvSpPr>
        <p:spPr bwMode="auto">
          <a:xfrm>
            <a:off x="5410200" y="5715000"/>
            <a:ext cx="3463925" cy="954088"/>
          </a:xfrm>
          <a:prstGeom prst="rect">
            <a:avLst/>
          </a:prstGeom>
          <a:noFill/>
          <a:ln w="9525">
            <a:noFill/>
            <a:miter lim="800000"/>
            <a:headEnd/>
            <a:tailEnd/>
          </a:ln>
        </p:spPr>
        <p:txBody>
          <a:bodyPr>
            <a:spAutoFit/>
          </a:bodyPr>
          <a:lstStyle/>
          <a:p>
            <a:r>
              <a:rPr lang="en-US" sz="1400"/>
              <a:t>World War II Poster “The Fighting Filipinos” by Manuel Rey Isip, 1943. The Philippine Commonwealth government, in exile in the United States, commissioned a poster.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0372" y="228600"/>
            <a:ext cx="3886200" cy="609600"/>
          </a:xfrm>
        </p:spPr>
        <p:txBody>
          <a:bodyPr/>
          <a:lstStyle/>
          <a:p>
            <a:pPr eaLnBrk="1" hangingPunct="1"/>
            <a:r>
              <a:rPr lang="en-US" sz="1800" dirty="0"/>
              <a:t>The First Philippine Campaign, December 1941 to May 1942</a:t>
            </a:r>
          </a:p>
        </p:txBody>
      </p:sp>
      <p:sp>
        <p:nvSpPr>
          <p:cNvPr id="2" name="Text Placeholder 1"/>
          <p:cNvSpPr>
            <a:spLocks noGrp="1"/>
          </p:cNvSpPr>
          <p:nvPr>
            <p:ph type="body" sz="half" idx="1"/>
          </p:nvPr>
        </p:nvSpPr>
        <p:spPr>
          <a:xfrm>
            <a:off x="4343400" y="76200"/>
            <a:ext cx="4724400" cy="6629400"/>
          </a:xfrm>
        </p:spPr>
        <p:txBody>
          <a:bodyPr/>
          <a:lstStyle/>
          <a:p>
            <a:pPr marL="0" indent="0">
              <a:buNone/>
            </a:pPr>
            <a:r>
              <a:rPr lang="en-US" sz="1600" dirty="0"/>
              <a:t>Japanese air forces attacked USAFFE and naval bases on 8 December 1941 within hours of the attack on Pearl Harbor. At that time General MacArthur had 31,095 American Army troops under his command of which 11,957 were Philippine Scouts. The Philippine Army forces under his command included 110,000 soldiers. The Japanese quickly neutralized or destroyed most of the USAFFE air forces obtaining air superiority over the Philippines. The Japanese 14</a:t>
            </a:r>
            <a:r>
              <a:rPr lang="en-US" sz="1600" baseline="30000" dirty="0"/>
              <a:t>th</a:t>
            </a:r>
            <a:r>
              <a:rPr lang="en-US" sz="1600" dirty="0"/>
              <a:t> Army under the command of Lieutenant General </a:t>
            </a:r>
            <a:r>
              <a:rPr lang="en-US" sz="1600" dirty="0" err="1"/>
              <a:t>Masaharu</a:t>
            </a:r>
            <a:r>
              <a:rPr lang="en-US" sz="1600" dirty="0"/>
              <a:t> Homma was tasked with conquering the Philippines within 50 days. The Japanese forces landed on the island of Luzon on 10 and 12 December 1941. In the first three weeks the Japanese quickly defeated most of the poorly trained Philippine Army and U.S. Army units. General MacArthur quickly realized that if he continued to try to fight the Japanese in the open terrain of Luzon his forces would be defeated. As a result, he ordered USAAFE forces in Luzon to retreat into the Bataan peninsula and the island forts of Manila Bay. In order to prevent unnecessary casualties to Filipino civilians he notified the Japanese that Manila was an “open city” and would not be contested saving the lives of thousands of Filipino civilians.</a:t>
            </a:r>
          </a:p>
          <a:p>
            <a:pPr marL="0" indent="0">
              <a:buNone/>
            </a:pPr>
            <a:r>
              <a:rPr lang="en-US" sz="1600" dirty="0"/>
              <a:t>Above: The Cavite Navy Yard burning after a Japanese air raid, 8 December 1941. Japanese units move on Manila December 1941,</a:t>
            </a:r>
          </a:p>
          <a:p>
            <a:pPr marL="0" indent="0">
              <a:buNone/>
            </a:pPr>
            <a:endParaRPr lang="en-US" sz="1000" dirty="0"/>
          </a:p>
        </p:txBody>
      </p:sp>
      <p:pic>
        <p:nvPicPr>
          <p:cNvPr id="4" name="Picture 3">
            <a:extLst>
              <a:ext uri="{FF2B5EF4-FFF2-40B4-BE49-F238E27FC236}">
                <a16:creationId xmlns:a16="http://schemas.microsoft.com/office/drawing/2014/main" id="{4CCEFCD0-BF41-4EB1-B57A-157380088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91" y="990600"/>
            <a:ext cx="4084709" cy="2438400"/>
          </a:xfrm>
          <a:prstGeom prst="rect">
            <a:avLst/>
          </a:prstGeom>
        </p:spPr>
      </p:pic>
      <p:pic>
        <p:nvPicPr>
          <p:cNvPr id="7" name="Picture 6">
            <a:extLst>
              <a:ext uri="{FF2B5EF4-FFF2-40B4-BE49-F238E27FC236}">
                <a16:creationId xmlns:a16="http://schemas.microsoft.com/office/drawing/2014/main" id="{9F7CDD0F-DBFC-4614-B1E1-567C10330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733800"/>
            <a:ext cx="4282346" cy="2874113"/>
          </a:xfrm>
          <a:prstGeom prst="rect">
            <a:avLst/>
          </a:prstGeom>
        </p:spPr>
      </p:pic>
    </p:spTree>
    <p:extLst>
      <p:ext uri="{BB962C8B-B14F-4D97-AF65-F5344CB8AC3E}">
        <p14:creationId xmlns:p14="http://schemas.microsoft.com/office/powerpoint/2010/main" val="260126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876800" y="152400"/>
            <a:ext cx="3886200" cy="609600"/>
          </a:xfrm>
        </p:spPr>
        <p:txBody>
          <a:bodyPr/>
          <a:lstStyle/>
          <a:p>
            <a:pPr eaLnBrk="1" hangingPunct="1"/>
            <a:r>
              <a:rPr lang="en-US" sz="1800" dirty="0"/>
              <a:t>The First Philippine Campaign, December 1941 to May 1942</a:t>
            </a:r>
          </a:p>
        </p:txBody>
      </p:sp>
      <p:sp>
        <p:nvSpPr>
          <p:cNvPr id="2" name="Text Placeholder 1"/>
          <p:cNvSpPr>
            <a:spLocks noGrp="1"/>
          </p:cNvSpPr>
          <p:nvPr>
            <p:ph type="body" sz="half" idx="1"/>
          </p:nvPr>
        </p:nvSpPr>
        <p:spPr>
          <a:xfrm>
            <a:off x="152400" y="152400"/>
            <a:ext cx="4686300" cy="6629400"/>
          </a:xfrm>
        </p:spPr>
        <p:txBody>
          <a:bodyPr/>
          <a:lstStyle/>
          <a:p>
            <a:pPr marL="0" indent="0">
              <a:buNone/>
            </a:pPr>
            <a:r>
              <a:rPr lang="en-US" sz="1600" dirty="0"/>
              <a:t>The Filipino and American forces successively withdrew into the Bataan peninsula by 7 January 1942. General MacArthur’s headquarters was located on the island of Corregidor. With him was president Manuel Quezon of the Philippine Commonwealth. General MacArthur had to immediately begin rationing food and medicine because of the large number of military and Filipino civilians on Bataan. The situation was exacerbated by March 1942 as Japan completed its conquest of all territories surrounding the Philippines in the Western Pacific. The United States and its allies militarily could not relieve the Filipino and American forces fighting in the Philippines. In essence the Filipino and American forces in the Philippines were doomed. President Roosevelt urged them to fight as long a possible. The President Roosevelt in a message to Manuel Quezon promised, “so long as the flag of the United States flies on Filipino soil as a pledge to our duty to your people it will be defended by our own men to the death.”</a:t>
            </a:r>
          </a:p>
          <a:p>
            <a:pPr marL="0" indent="0">
              <a:buNone/>
            </a:pPr>
            <a:endParaRPr lang="en-US" sz="1600" dirty="0"/>
          </a:p>
          <a:p>
            <a:pPr marL="0" indent="0">
              <a:buNone/>
            </a:pPr>
            <a:r>
              <a:rPr lang="en-US" sz="1400" dirty="0"/>
              <a:t>Upper right: Units of the 26</a:t>
            </a:r>
            <a:r>
              <a:rPr lang="en-US" sz="1400" baseline="30000" dirty="0"/>
              <a:t>th</a:t>
            </a:r>
            <a:r>
              <a:rPr lang="en-US" sz="1400" dirty="0"/>
              <a:t> Cavalry (PS) pass American tanks. The 26</a:t>
            </a:r>
            <a:r>
              <a:rPr lang="en-US" sz="1400" baseline="30000" dirty="0"/>
              <a:t>th</a:t>
            </a:r>
            <a:r>
              <a:rPr lang="en-US" sz="1400" dirty="0"/>
              <a:t> Cavalry (PS) conducted the last horse cavalry in the history of the U.S. Army on 16 January 1942.</a:t>
            </a:r>
          </a:p>
          <a:p>
            <a:pPr marL="0" indent="0">
              <a:buNone/>
            </a:pPr>
            <a:r>
              <a:rPr lang="en-US" sz="1400" dirty="0"/>
              <a:t>Below left: Philippine Scouts in defensive positions on Bataan</a:t>
            </a:r>
          </a:p>
        </p:txBody>
      </p:sp>
      <p:pic>
        <p:nvPicPr>
          <p:cNvPr id="9" name="Picture 7" descr="pi2">
            <a:extLst>
              <a:ext uri="{FF2B5EF4-FFF2-40B4-BE49-F238E27FC236}">
                <a16:creationId xmlns:a16="http://schemas.microsoft.com/office/drawing/2014/main" id="{00883EE0-64B2-4653-8350-6AC8D0AB5C60}"/>
              </a:ext>
            </a:extLst>
          </p:cNvPr>
          <p:cNvPicPr>
            <a:picLocks noChangeAspect="1" noChangeArrowheads="1"/>
          </p:cNvPicPr>
          <p:nvPr/>
        </p:nvPicPr>
        <p:blipFill>
          <a:blip r:embed="rId3"/>
          <a:srcRect/>
          <a:stretch>
            <a:fillRect/>
          </a:stretch>
        </p:blipFill>
        <p:spPr bwMode="auto">
          <a:xfrm>
            <a:off x="4838700" y="914400"/>
            <a:ext cx="4152900" cy="2768600"/>
          </a:xfrm>
          <a:prstGeom prst="rect">
            <a:avLst/>
          </a:prstGeom>
          <a:noFill/>
          <a:ln w="9525">
            <a:noFill/>
            <a:miter lim="800000"/>
            <a:headEnd/>
            <a:tailEnd/>
          </a:ln>
        </p:spPr>
      </p:pic>
      <p:pic>
        <p:nvPicPr>
          <p:cNvPr id="5" name="Picture 4">
            <a:extLst>
              <a:ext uri="{FF2B5EF4-FFF2-40B4-BE49-F238E27FC236}">
                <a16:creationId xmlns:a16="http://schemas.microsoft.com/office/drawing/2014/main" id="{1F94A74E-65C6-4A8A-A383-2648B836B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3788379"/>
            <a:ext cx="4152900" cy="29172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07BF-BB12-4CB9-88A8-8000741EAD53}"/>
              </a:ext>
            </a:extLst>
          </p:cNvPr>
          <p:cNvSpPr>
            <a:spLocks noGrp="1"/>
          </p:cNvSpPr>
          <p:nvPr>
            <p:ph type="title"/>
          </p:nvPr>
        </p:nvSpPr>
        <p:spPr>
          <a:xfrm>
            <a:off x="685800" y="76200"/>
            <a:ext cx="7772400" cy="533400"/>
          </a:xfrm>
        </p:spPr>
        <p:txBody>
          <a:bodyPr/>
          <a:lstStyle/>
          <a:p>
            <a:r>
              <a:rPr lang="en-US" sz="2400" dirty="0"/>
              <a:t>The Fall of the Philippines</a:t>
            </a:r>
          </a:p>
        </p:txBody>
      </p:sp>
      <p:pic>
        <p:nvPicPr>
          <p:cNvPr id="4" name="Picture 3">
            <a:extLst>
              <a:ext uri="{FF2B5EF4-FFF2-40B4-BE49-F238E27FC236}">
                <a16:creationId xmlns:a16="http://schemas.microsoft.com/office/drawing/2014/main" id="{D1F3258B-8A58-4A31-B468-F6F67242F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609600"/>
            <a:ext cx="3276600" cy="2457450"/>
          </a:xfrm>
          <a:prstGeom prst="rect">
            <a:avLst/>
          </a:prstGeom>
        </p:spPr>
      </p:pic>
      <p:pic>
        <p:nvPicPr>
          <p:cNvPr id="6" name="Picture 5">
            <a:extLst>
              <a:ext uri="{FF2B5EF4-FFF2-40B4-BE49-F238E27FC236}">
                <a16:creationId xmlns:a16="http://schemas.microsoft.com/office/drawing/2014/main" id="{244CD41E-6455-4AE7-B6D4-98A142C0A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301" y="661627"/>
            <a:ext cx="3441699" cy="3008847"/>
          </a:xfrm>
          <a:prstGeom prst="rect">
            <a:avLst/>
          </a:prstGeom>
        </p:spPr>
      </p:pic>
      <p:pic>
        <p:nvPicPr>
          <p:cNvPr id="8" name="Picture 7">
            <a:extLst>
              <a:ext uri="{FF2B5EF4-FFF2-40B4-BE49-F238E27FC236}">
                <a16:creationId xmlns:a16="http://schemas.microsoft.com/office/drawing/2014/main" id="{52D41FD8-B650-4CE6-BE13-2C4890C61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353" y="3886200"/>
            <a:ext cx="3962400" cy="2793842"/>
          </a:xfrm>
          <a:prstGeom prst="rect">
            <a:avLst/>
          </a:prstGeom>
        </p:spPr>
      </p:pic>
      <p:sp>
        <p:nvSpPr>
          <p:cNvPr id="9" name="Rectangle 8">
            <a:extLst>
              <a:ext uri="{FF2B5EF4-FFF2-40B4-BE49-F238E27FC236}">
                <a16:creationId xmlns:a16="http://schemas.microsoft.com/office/drawing/2014/main" id="{7D53B57C-5130-427A-A8EE-3A3FDFD584F9}"/>
              </a:ext>
            </a:extLst>
          </p:cNvPr>
          <p:cNvSpPr/>
          <p:nvPr/>
        </p:nvSpPr>
        <p:spPr>
          <a:xfrm>
            <a:off x="152400" y="3120195"/>
            <a:ext cx="4572000" cy="3539430"/>
          </a:xfrm>
          <a:prstGeom prst="rect">
            <a:avLst/>
          </a:prstGeom>
        </p:spPr>
        <p:txBody>
          <a:bodyPr>
            <a:spAutoFit/>
          </a:bodyPr>
          <a:lstStyle/>
          <a:p>
            <a:pPr marL="0" marR="0"/>
            <a:r>
              <a:rPr lang="en-US" sz="1400" dirty="0">
                <a:ea typeface="Times New Roman" panose="02020603050405020304" pitchFamily="18" charset="0"/>
              </a:rPr>
              <a:t>General Homma was supposed to conquer the Philippines in 50 days. Instead it took him twice as long preventing Japan from sending forces tied down in The Philippines to other theaters to conquer new territory. By March 1942, President Quezon and General MacArthur by order of President Roosevelt were evacuated to the United States and Australia respectively. Upon arrival in Australia, General MacArthur vowed to liberate the Philippines. On 8 April 1942 on Bataan surrendered followed by Corregidor on 6 May 1942. The Japanese did not treat the prisoners in accordance with the Geneva Convention. An estimated 10,000 Filipinos and 600 Americans died of Japanese cruelty and indifference during the Bataan Death in March 1942. An estimated 5,000 Americans captured during the First Philippine Campaign died in captivity. It is estimated that 45,000 Filipinos died as prisoners of war to the Japanese.</a:t>
            </a:r>
          </a:p>
        </p:txBody>
      </p:sp>
    </p:spTree>
    <p:extLst>
      <p:ext uri="{BB962C8B-B14F-4D97-AF65-F5344CB8AC3E}">
        <p14:creationId xmlns:p14="http://schemas.microsoft.com/office/powerpoint/2010/main" val="115060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0B64-F6F4-42C8-9C4C-8EB53A2BE527}"/>
              </a:ext>
            </a:extLst>
          </p:cNvPr>
          <p:cNvSpPr>
            <a:spLocks noGrp="1"/>
          </p:cNvSpPr>
          <p:nvPr>
            <p:ph type="title"/>
          </p:nvPr>
        </p:nvSpPr>
        <p:spPr>
          <a:xfrm>
            <a:off x="685800" y="0"/>
            <a:ext cx="7772400" cy="539657"/>
          </a:xfrm>
        </p:spPr>
        <p:txBody>
          <a:bodyPr/>
          <a:lstStyle/>
          <a:p>
            <a:r>
              <a:rPr lang="en-US" sz="2400" dirty="0"/>
              <a:t>Taking advantage of revisions to US citizenship laws</a:t>
            </a:r>
          </a:p>
        </p:txBody>
      </p:sp>
      <p:pic>
        <p:nvPicPr>
          <p:cNvPr id="4" name="Picture 3">
            <a:extLst>
              <a:ext uri="{FF2B5EF4-FFF2-40B4-BE49-F238E27FC236}">
                <a16:creationId xmlns:a16="http://schemas.microsoft.com/office/drawing/2014/main" id="{025378F8-A8B4-480E-B00E-7644F5E3F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61921" y="100080"/>
            <a:ext cx="2946576" cy="3813217"/>
          </a:xfrm>
          <a:prstGeom prst="rect">
            <a:avLst/>
          </a:prstGeom>
        </p:spPr>
      </p:pic>
      <p:pic>
        <p:nvPicPr>
          <p:cNvPr id="6" name="Picture 5">
            <a:extLst>
              <a:ext uri="{FF2B5EF4-FFF2-40B4-BE49-F238E27FC236}">
                <a16:creationId xmlns:a16="http://schemas.microsoft.com/office/drawing/2014/main" id="{7E6F8ACD-50DC-4FE2-9BC5-6208F7573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78516"/>
            <a:ext cx="6843823" cy="2946577"/>
          </a:xfrm>
          <a:prstGeom prst="rect">
            <a:avLst/>
          </a:prstGeom>
        </p:spPr>
      </p:pic>
      <p:sp>
        <p:nvSpPr>
          <p:cNvPr id="7" name="Rectangle 6">
            <a:extLst>
              <a:ext uri="{FF2B5EF4-FFF2-40B4-BE49-F238E27FC236}">
                <a16:creationId xmlns:a16="http://schemas.microsoft.com/office/drawing/2014/main" id="{2587B6C4-7E66-414B-A5C6-B4C45E0D5130}"/>
              </a:ext>
            </a:extLst>
          </p:cNvPr>
          <p:cNvSpPr/>
          <p:nvPr/>
        </p:nvSpPr>
        <p:spPr>
          <a:xfrm>
            <a:off x="2286000" y="1143000"/>
            <a:ext cx="762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A9DDA0-9589-4025-ADFB-C5A7026AE562}"/>
              </a:ext>
            </a:extLst>
          </p:cNvPr>
          <p:cNvSpPr/>
          <p:nvPr/>
        </p:nvSpPr>
        <p:spPr>
          <a:xfrm>
            <a:off x="3810000" y="557828"/>
            <a:ext cx="5181600" cy="3252172"/>
          </a:xfrm>
          <a:prstGeom prst="rect">
            <a:avLst/>
          </a:prstGeom>
        </p:spPr>
        <p:txBody>
          <a:bodyPr wrap="square">
            <a:spAutoFit/>
          </a:bodyPr>
          <a:lstStyle/>
          <a:p>
            <a:pPr marL="0" indent="0">
              <a:spcAft>
                <a:spcPts val="1600"/>
              </a:spcAft>
              <a:buNone/>
            </a:pPr>
            <a:r>
              <a:rPr lang="en-US" sz="1600" dirty="0"/>
              <a:t>The U.S. Congress revised Nationality Act of 1940 allowing any resident alien living in the United States including native-born Filipinos who served honorably in the U.S. Armed Forces for a 3-year period and if separated from the service under honorable conditions could be eligible to apply for naturalization.</a:t>
            </a:r>
          </a:p>
          <a:p>
            <a:pPr marL="0" indent="0">
              <a:spcAft>
                <a:spcPts val="1600"/>
              </a:spcAft>
              <a:buNone/>
            </a:pPr>
            <a:r>
              <a:rPr lang="en-US" sz="1600" dirty="0"/>
              <a:t>Filipino sailors serving in the U.S. Navy such as Roberto Nery (left) took advantage of the new legislation to become U.S. citizens. Hundreds of Filipino American soldiers of the 1st Filipino infantry Regiment take the oath of allegiance to the United States in a naturalization ceremony at Camp Beale, California in 1942.</a:t>
            </a:r>
          </a:p>
        </p:txBody>
      </p:sp>
    </p:spTree>
    <p:extLst>
      <p:ext uri="{BB962C8B-B14F-4D97-AF65-F5344CB8AC3E}">
        <p14:creationId xmlns:p14="http://schemas.microsoft.com/office/powerpoint/2010/main" val="1654618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A4F13-35A9-407D-9CD0-D115CCE05948}"/>
              </a:ext>
            </a:extLst>
          </p:cNvPr>
          <p:cNvSpPr/>
          <p:nvPr/>
        </p:nvSpPr>
        <p:spPr>
          <a:xfrm>
            <a:off x="228600" y="968276"/>
            <a:ext cx="8686800" cy="2308324"/>
          </a:xfrm>
          <a:prstGeom prst="rect">
            <a:avLst/>
          </a:prstGeom>
        </p:spPr>
        <p:txBody>
          <a:bodyPr wrap="square">
            <a:spAutoFit/>
          </a:bodyPr>
          <a:lstStyle/>
          <a:p>
            <a:pPr marL="0" marR="0"/>
            <a:r>
              <a:rPr lang="en-US" sz="1800" dirty="0">
                <a:ea typeface="Times New Roman" panose="02020603050405020304" pitchFamily="18" charset="0"/>
              </a:rPr>
              <a:t>In 1943, President Roosevelt stated, “</a:t>
            </a:r>
            <a:r>
              <a:rPr lang="en-US" sz="1800" dirty="0">
                <a:solidFill>
                  <a:srgbClr val="000000"/>
                </a:solidFill>
                <a:latin typeface="Georgia" panose="02040502050405020303" pitchFamily="18" charset="0"/>
                <a:ea typeface="Times New Roman" panose="02020603050405020304" pitchFamily="18" charset="0"/>
              </a:rPr>
              <a:t>On December 28, 1941, three weeks after the armies of the Japanese launched their attack on Philippine soil, I sent a proclamation to you, the gallant people of the Philippines. I said then: "I give to the people of the Philippines my solemn pledge that their freedom will be redeemed and their independence established and protected. The entire resources, in men and in material, of the United States stand behind that pledge." We shall keep this promise, just as we have kept every promise which America has made to the Filipino people.</a:t>
            </a:r>
            <a:endParaRPr lang="en-US" sz="1800" dirty="0">
              <a:ea typeface="Times New Roman" panose="02020603050405020304" pitchFamily="18" charset="0"/>
            </a:endParaRPr>
          </a:p>
        </p:txBody>
      </p:sp>
      <p:sp>
        <p:nvSpPr>
          <p:cNvPr id="5" name="Rectangle 4">
            <a:extLst>
              <a:ext uri="{FF2B5EF4-FFF2-40B4-BE49-F238E27FC236}">
                <a16:creationId xmlns:a16="http://schemas.microsoft.com/office/drawing/2014/main" id="{9FEE4A0C-E1B9-4132-B308-3F5C0FDE9463}"/>
              </a:ext>
            </a:extLst>
          </p:cNvPr>
          <p:cNvSpPr/>
          <p:nvPr/>
        </p:nvSpPr>
        <p:spPr>
          <a:xfrm>
            <a:off x="228600" y="4419600"/>
            <a:ext cx="8686800" cy="1754326"/>
          </a:xfrm>
          <a:prstGeom prst="rect">
            <a:avLst/>
          </a:prstGeom>
        </p:spPr>
        <p:txBody>
          <a:bodyPr wrap="square">
            <a:spAutoFit/>
          </a:bodyPr>
          <a:lstStyle/>
          <a:p>
            <a:pPr marL="0" marR="0"/>
            <a:r>
              <a:rPr lang="en-US" sz="1800" dirty="0">
                <a:ea typeface="Times New Roman" panose="02020603050405020304" pitchFamily="18" charset="0"/>
              </a:rPr>
              <a:t>On 20 March 1942, Gen. MacArthur reiterated President Roosevelt’s commitment to the Philippines. He told reporters Adelaide, Australia, “The president of the United States ordered me to break through the Japanese lines and pre-proceed from Corregidor to Australia for the purpose, as I understand it, of organizing an American offensive against Japan, the primary purpose of which is the relief of the Philippines. I came through and I shall return.”</a:t>
            </a:r>
          </a:p>
        </p:txBody>
      </p:sp>
    </p:spTree>
    <p:extLst>
      <p:ext uri="{BB962C8B-B14F-4D97-AF65-F5344CB8AC3E}">
        <p14:creationId xmlns:p14="http://schemas.microsoft.com/office/powerpoint/2010/main" val="354494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256414" y="110472"/>
            <a:ext cx="6287386" cy="463674"/>
          </a:xfrm>
        </p:spPr>
        <p:txBody>
          <a:bodyPr/>
          <a:lstStyle/>
          <a:p>
            <a:pPr algn="ctr" eaLnBrk="1" hangingPunct="1"/>
            <a:r>
              <a:rPr lang="en-US" dirty="0"/>
              <a:t>The Japanese Occupation of the Philippines 1942-1945</a:t>
            </a:r>
          </a:p>
        </p:txBody>
      </p:sp>
      <p:sp>
        <p:nvSpPr>
          <p:cNvPr id="36866" name="Rectangle 3"/>
          <p:cNvSpPr>
            <a:spLocks noGrp="1" noChangeArrowheads="1"/>
          </p:cNvSpPr>
          <p:nvPr>
            <p:ph type="body" sz="half" idx="2"/>
          </p:nvPr>
        </p:nvSpPr>
        <p:spPr>
          <a:xfrm>
            <a:off x="76199" y="685800"/>
            <a:ext cx="5105401" cy="6061728"/>
          </a:xfrm>
        </p:spPr>
        <p:txBody>
          <a:bodyPr/>
          <a:lstStyle/>
          <a:p>
            <a:pPr eaLnBrk="1" hangingPunct="1">
              <a:lnSpc>
                <a:spcPct val="90000"/>
              </a:lnSpc>
            </a:pPr>
            <a:r>
              <a:rPr lang="en-US" dirty="0"/>
              <a:t>Filipino Americans did not have to serve in racially segregated units as did African Americans and Japanese Americans. Thousands volunteered for duty with the 1</a:t>
            </a:r>
            <a:r>
              <a:rPr lang="en-US" baseline="30000" dirty="0"/>
              <a:t>st</a:t>
            </a:r>
            <a:r>
              <a:rPr lang="en-US" dirty="0"/>
              <a:t> and 2</a:t>
            </a:r>
            <a:r>
              <a:rPr lang="en-US" baseline="30000" dirty="0"/>
              <a:t>nd</a:t>
            </a:r>
            <a:r>
              <a:rPr lang="en-US" dirty="0"/>
              <a:t> Filipino Infantry Regiments in order to returned to the Philippines and liberate their fellow countrymen and families. General MacArthur’s Allied Intelligence Bureau recruited volunteers from the two regiments who trained to enter the Philippines and train Filipino guerrillas who continue to resist the Japanese occupation of their country. (See photograph below right.) The 1</a:t>
            </a:r>
            <a:r>
              <a:rPr lang="en-US" baseline="30000" dirty="0"/>
              <a:t>st</a:t>
            </a:r>
            <a:r>
              <a:rPr lang="en-US" dirty="0"/>
              <a:t> and 2</a:t>
            </a:r>
            <a:r>
              <a:rPr lang="en-US" baseline="30000" dirty="0"/>
              <a:t>nd</a:t>
            </a:r>
            <a:r>
              <a:rPr lang="en-US" dirty="0"/>
              <a:t> Infantry Regiments participated in the liberation of Philippines in 1945. </a:t>
            </a:r>
          </a:p>
          <a:p>
            <a:pPr eaLnBrk="1" hangingPunct="1">
              <a:lnSpc>
                <a:spcPct val="90000"/>
              </a:lnSpc>
            </a:pPr>
            <a:endParaRPr lang="en-US" dirty="0"/>
          </a:p>
          <a:p>
            <a:pPr eaLnBrk="1" hangingPunct="1">
              <a:lnSpc>
                <a:spcPct val="90000"/>
              </a:lnSpc>
            </a:pPr>
            <a:r>
              <a:rPr lang="en-US" dirty="0"/>
              <a:t>Soldiers of the 1</a:t>
            </a:r>
            <a:r>
              <a:rPr lang="en-US" baseline="30000" dirty="0"/>
              <a:t>st</a:t>
            </a:r>
            <a:r>
              <a:rPr lang="en-US" dirty="0"/>
              <a:t> and 2</a:t>
            </a:r>
            <a:r>
              <a:rPr lang="en-US" baseline="30000" dirty="0"/>
              <a:t>nd</a:t>
            </a:r>
            <a:r>
              <a:rPr lang="en-US" dirty="0"/>
              <a:t> Philippine Infantry Regiment had to cope with one of the ugliest vestiges of racial discrimination in the United States: anti-miscegenation laws.  Many of the Filipino soldiers in fell in love with white women. In order to marry the Filipino soldiers and their white fiancés traveled to New Mexico which did not have anti-miscegenation laws. However, California legal authorities threatened to arrest Filipino soldiers and their brides who returned to California. The commanding officer of the 1</a:t>
            </a:r>
            <a:r>
              <a:rPr lang="en-US" baseline="30000" dirty="0"/>
              <a:t>st</a:t>
            </a:r>
            <a:r>
              <a:rPr lang="en-US" dirty="0"/>
              <a:t> Filipino infantry Regiment, Colonel Robert </a:t>
            </a:r>
            <a:r>
              <a:rPr lang="en-US" dirty="0" err="1"/>
              <a:t>Offley</a:t>
            </a:r>
            <a:r>
              <a:rPr lang="en-US" dirty="0"/>
              <a:t> informed California law authorities that if they tried to arrest the Filipino soldiers or their brides they themselves would be arrested for violating federal laws in that they interfered with American soldiers carrying out their duties in a time of war. California officials backed down. </a:t>
            </a:r>
          </a:p>
          <a:p>
            <a:pPr eaLnBrk="1" hangingPunct="1">
              <a:lnSpc>
                <a:spcPct val="90000"/>
              </a:lnSpc>
            </a:pPr>
            <a:endParaRPr lang="en-US" dirty="0"/>
          </a:p>
          <a:p>
            <a:pPr eaLnBrk="1" hangingPunct="1">
              <a:lnSpc>
                <a:spcPct val="90000"/>
              </a:lnSpc>
            </a:pPr>
            <a:r>
              <a:rPr lang="en-US" dirty="0"/>
              <a:t>After the war American veterans of all ethnicities returned to the United States with 16,000 Filipina war brides under the War Brides Act of 1945. However, white American servicemen and their Filipina brides could not live in states with anti-miscegenation laws such as Virginia until 1967.</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sz="1200" b="1" dirty="0"/>
          </a:p>
        </p:txBody>
      </p:sp>
      <p:pic>
        <p:nvPicPr>
          <p:cNvPr id="5" name="Content Placeholder 4">
            <a:extLst>
              <a:ext uri="{FF2B5EF4-FFF2-40B4-BE49-F238E27FC236}">
                <a16:creationId xmlns:a16="http://schemas.microsoft.com/office/drawing/2014/main" id="{1295CBBD-9C8B-4888-BC0D-1B39A8219C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6081" y="3422785"/>
            <a:ext cx="3701720" cy="3006619"/>
          </a:xfrm>
        </p:spPr>
      </p:pic>
      <p:pic>
        <p:nvPicPr>
          <p:cNvPr id="11" name="Picture 10">
            <a:extLst>
              <a:ext uri="{FF2B5EF4-FFF2-40B4-BE49-F238E27FC236}">
                <a16:creationId xmlns:a16="http://schemas.microsoft.com/office/drawing/2014/main" id="{66A2ED91-1F90-4954-A7E5-00A67BE8A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92888"/>
            <a:ext cx="1500927" cy="238783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256414" y="110472"/>
            <a:ext cx="6287386" cy="463674"/>
          </a:xfrm>
        </p:spPr>
        <p:txBody>
          <a:bodyPr/>
          <a:lstStyle/>
          <a:p>
            <a:pPr algn="ctr" eaLnBrk="1" hangingPunct="1"/>
            <a:r>
              <a:rPr lang="en-US" dirty="0"/>
              <a:t>The Japanese Occupation of the Philippines 1942-1945</a:t>
            </a:r>
          </a:p>
        </p:txBody>
      </p:sp>
      <p:sp>
        <p:nvSpPr>
          <p:cNvPr id="36866" name="Rectangle 3"/>
          <p:cNvSpPr>
            <a:spLocks noGrp="1" noChangeArrowheads="1"/>
          </p:cNvSpPr>
          <p:nvPr>
            <p:ph type="body" sz="half" idx="2"/>
          </p:nvPr>
        </p:nvSpPr>
        <p:spPr>
          <a:xfrm>
            <a:off x="0" y="4631971"/>
            <a:ext cx="9144000" cy="1997429"/>
          </a:xfrm>
        </p:spPr>
        <p:txBody>
          <a:bodyPr/>
          <a:lstStyle/>
          <a:p>
            <a:pPr eaLnBrk="1" hangingPunct="1">
              <a:lnSpc>
                <a:spcPct val="90000"/>
              </a:lnSpc>
            </a:pPr>
            <a:r>
              <a:rPr lang="en-US" sz="1600" dirty="0"/>
              <a:t>As soon as he arrived in Australia, Gen. MacArthur initiated an insurgency within the Philippines against the Japanese occupation. “I Shall Return“ became the rally cry of Filipino and American guerillas. Directed by the Allied intelligence Bureau of the Southwest Pacific area command, Filipino guerilla units were established throughout the archipelago. Their primary mission was to gather intelligence on Japanese forces on the islands in preparation for the eventual liberation of their nation. When Allied forces landed in Leyte in October 1944, Philippine guerrilla units attacked Japanese forces from behind and once their areas were liberated they were absorbed into the new Philippine Army. They continued to fight Japanese forces in the Philippines until the end and the World War II on 14 August 1945.</a:t>
            </a:r>
            <a:endParaRPr lang="en-US" sz="1600" b="1" dirty="0"/>
          </a:p>
        </p:txBody>
      </p:sp>
      <p:pic>
        <p:nvPicPr>
          <p:cNvPr id="6" name="Content Placeholder 5">
            <a:extLst>
              <a:ext uri="{FF2B5EF4-FFF2-40B4-BE49-F238E27FC236}">
                <a16:creationId xmlns:a16="http://schemas.microsoft.com/office/drawing/2014/main" id="{A33D4658-08B1-410E-8C7C-D9DEC920C1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48238"/>
            <a:ext cx="6178550" cy="3748148"/>
          </a:xfrm>
        </p:spPr>
      </p:pic>
    </p:spTree>
    <p:extLst>
      <p:ext uri="{BB962C8B-B14F-4D97-AF65-F5344CB8AC3E}">
        <p14:creationId xmlns:p14="http://schemas.microsoft.com/office/powerpoint/2010/main" val="16345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5857-7295-47DB-BBD2-210AAEAADCDA}"/>
              </a:ext>
            </a:extLst>
          </p:cNvPr>
          <p:cNvSpPr>
            <a:spLocks noGrp="1"/>
          </p:cNvSpPr>
          <p:nvPr>
            <p:ph type="title"/>
          </p:nvPr>
        </p:nvSpPr>
        <p:spPr>
          <a:xfrm>
            <a:off x="685800" y="76200"/>
            <a:ext cx="7772400" cy="609600"/>
          </a:xfrm>
        </p:spPr>
        <p:txBody>
          <a:bodyPr/>
          <a:lstStyle/>
          <a:p>
            <a:r>
              <a:rPr lang="en-US" sz="2400" dirty="0"/>
              <a:t>A Grave Injustice by the United States</a:t>
            </a:r>
          </a:p>
        </p:txBody>
      </p:sp>
      <p:sp>
        <p:nvSpPr>
          <p:cNvPr id="3" name="Rectangle 2">
            <a:extLst>
              <a:ext uri="{FF2B5EF4-FFF2-40B4-BE49-F238E27FC236}">
                <a16:creationId xmlns:a16="http://schemas.microsoft.com/office/drawing/2014/main" id="{32565F33-5A17-43A0-A7CA-6FA5BE67F69B}"/>
              </a:ext>
            </a:extLst>
          </p:cNvPr>
          <p:cNvSpPr/>
          <p:nvPr/>
        </p:nvSpPr>
        <p:spPr>
          <a:xfrm>
            <a:off x="342900" y="990600"/>
            <a:ext cx="8458200" cy="5509200"/>
          </a:xfrm>
          <a:prstGeom prst="rect">
            <a:avLst/>
          </a:prstGeom>
        </p:spPr>
        <p:txBody>
          <a:bodyPr wrap="square">
            <a:spAutoFit/>
          </a:bodyPr>
          <a:lstStyle/>
          <a:p>
            <a:pPr marL="0" marR="0"/>
            <a:r>
              <a:rPr lang="en-US" sz="1600" dirty="0">
                <a:solidFill>
                  <a:srgbClr val="000000"/>
                </a:solidFill>
                <a:latin typeface="Georgia" panose="02040502050405020303" pitchFamily="18" charset="0"/>
                <a:ea typeface="Times New Roman" panose="02020603050405020304" pitchFamily="18" charset="0"/>
              </a:rPr>
              <a:t>The contribution Filipinos to the Allied victory over the Japanese Empire during World War II was significant. In 1946, the United States Congress enacted the Philippine Rehabilitation Act (PRA) which was signed into law by President Harry S. Truman. The PRA set limits on compensation for Filipino military veterans of World War II. The PRA provided a one-time $200 million benefit for the Philippine Army but with the proviso that benefits for 200,000 Filipinos who had fought with US forces against the Japanese and promised by President Roosevelt in 1941 be withdrawn. That amounted to $1,000 per Filipino veteran.</a:t>
            </a:r>
          </a:p>
          <a:p>
            <a:pPr marL="0" marR="0"/>
            <a:endParaRPr lang="en-US" sz="1600" dirty="0">
              <a:ea typeface="Times New Roman" panose="02020603050405020304" pitchFamily="18" charset="0"/>
            </a:endParaRPr>
          </a:p>
          <a:p>
            <a:pPr marL="0" marR="0"/>
            <a:r>
              <a:rPr lang="en-US" sz="1600" dirty="0">
                <a:solidFill>
                  <a:srgbClr val="000000"/>
                </a:solidFill>
                <a:latin typeface="Georgia" panose="02040502050405020303" pitchFamily="18" charset="0"/>
                <a:ea typeface="Times New Roman" panose="02020603050405020304" pitchFamily="18" charset="0"/>
              </a:rPr>
              <a:t>Filipino American scholar Luis H. Francia described the this injustice best, “The PRA included language that noted that Filipino veterans who had served in the U. S. Military, in their capacity as regulars in the Philippine Commonwealth Army or as guerrillas in units recognized by the U. S. Military, should not be deemed to have been in active military, naval, or air service for purposes of any law of the United States conferring rights, privileges, or benefits upon any person of such service.” The PRA in essence denied veteran’s benefits to Filipino veterans who served in the Commonwealth Army of the Philippines with service from July 26, 1941 through June 30, 1946 while the Commonwealth Army was in the Armed Forces of the United States; Special Philippine Scouts who enlisted between October 6, 1945 and June 30, 1947; and Filipino Guerillas with service prior to July 1, 1946.</a:t>
            </a:r>
          </a:p>
          <a:p>
            <a:pPr marL="0" marR="0"/>
            <a:r>
              <a:rPr lang="en-US" sz="1600" dirty="0">
                <a:solidFill>
                  <a:srgbClr val="000000"/>
                </a:solidFill>
                <a:latin typeface="Georgia" panose="02040502050405020303" pitchFamily="18" charset="0"/>
                <a:ea typeface="Times New Roman" panose="02020603050405020304" pitchFamily="18" charset="0"/>
              </a:rPr>
              <a:t> </a:t>
            </a:r>
            <a:endParaRPr lang="en-US" sz="1600" dirty="0">
              <a:ea typeface="Times New Roman" panose="02020603050405020304" pitchFamily="18" charset="0"/>
            </a:endParaRPr>
          </a:p>
          <a:p>
            <a:pPr marL="0" marR="0"/>
            <a:r>
              <a:rPr lang="en-US" sz="1600" dirty="0">
                <a:solidFill>
                  <a:srgbClr val="000000"/>
                </a:solidFill>
                <a:latin typeface="Georgia" panose="02040502050405020303" pitchFamily="18" charset="0"/>
                <a:ea typeface="Times New Roman" panose="02020603050405020304" pitchFamily="18" charset="0"/>
              </a:rPr>
              <a:t>It should be noted that Filipinos serving with the Philippine Scouts prior to 1945 and serving in the U.S. Navy during World War II qualified for US veterans benefits.</a:t>
            </a:r>
            <a:endParaRPr lang="en-US" sz="1600" dirty="0">
              <a:ea typeface="Times New Roman" panose="02020603050405020304" pitchFamily="18" charset="0"/>
            </a:endParaRPr>
          </a:p>
        </p:txBody>
      </p:sp>
    </p:spTree>
    <p:extLst>
      <p:ext uri="{BB962C8B-B14F-4D97-AF65-F5344CB8AC3E}">
        <p14:creationId xmlns:p14="http://schemas.microsoft.com/office/powerpoint/2010/main" val="336374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14400" y="128587"/>
            <a:ext cx="7239000" cy="557213"/>
          </a:xfrm>
        </p:spPr>
        <p:txBody>
          <a:bodyPr/>
          <a:lstStyle/>
          <a:p>
            <a:pPr eaLnBrk="1" hangingPunct="1"/>
            <a:r>
              <a:rPr lang="en-US" altLang="en-US" sz="2400" b="1" dirty="0"/>
              <a:t>Filipinos in the U. S. Navy, 1940-1991</a:t>
            </a:r>
          </a:p>
        </p:txBody>
      </p:sp>
      <p:sp>
        <p:nvSpPr>
          <p:cNvPr id="39938" name="Rectangle 3"/>
          <p:cNvSpPr>
            <a:spLocks noGrp="1" noChangeArrowheads="1"/>
          </p:cNvSpPr>
          <p:nvPr>
            <p:ph type="body" sz="half" idx="1"/>
          </p:nvPr>
        </p:nvSpPr>
        <p:spPr>
          <a:xfrm>
            <a:off x="76200" y="3657600"/>
            <a:ext cx="8915400" cy="3086099"/>
          </a:xfrm>
        </p:spPr>
        <p:txBody>
          <a:bodyPr/>
          <a:lstStyle/>
          <a:p>
            <a:pPr algn="ctr" eaLnBrk="1" hangingPunct="1">
              <a:lnSpc>
                <a:spcPct val="90000"/>
              </a:lnSpc>
              <a:buFontTx/>
              <a:buNone/>
            </a:pPr>
            <a:endParaRPr lang="en-US" altLang="en-US" sz="1600" b="1" u="sng" dirty="0"/>
          </a:p>
          <a:p>
            <a:pPr marL="0" indent="0" eaLnBrk="1" hangingPunct="1">
              <a:lnSpc>
                <a:spcPct val="90000"/>
              </a:lnSpc>
              <a:buNone/>
            </a:pPr>
            <a:r>
              <a:rPr lang="en-US" altLang="en-US" sz="1700" dirty="0"/>
              <a:t>4 July 1946, the Republic of the Philippines (ROP) becomes an independent nation.</a:t>
            </a:r>
          </a:p>
          <a:p>
            <a:pPr marL="0" indent="0" eaLnBrk="1" hangingPunct="1">
              <a:lnSpc>
                <a:spcPct val="90000"/>
              </a:lnSpc>
              <a:buNone/>
            </a:pPr>
            <a:endParaRPr lang="en-US" altLang="en-US" sz="1700" dirty="0"/>
          </a:p>
          <a:p>
            <a:pPr marL="0" indent="0" eaLnBrk="1" hangingPunct="1">
              <a:lnSpc>
                <a:spcPct val="90000"/>
              </a:lnSpc>
              <a:buNone/>
            </a:pPr>
            <a:r>
              <a:rPr lang="en-US" altLang="en-US" sz="1700" dirty="0"/>
              <a:t>In 1947 the Republic of the Philippines-United States Military Bases Agreement (RP-US-MBA) was enacted by both nations. This status of forces agreement allowed the United State to maintain military based in the Philippines. Article 27 of the SOFA authorized the U.S. Navy to enlist 400 to 2,000 Filipinos in to the Navy. This program became known as the Philippine Enlistment Program (PEP).</a:t>
            </a:r>
          </a:p>
          <a:p>
            <a:pPr marL="0" indent="0" eaLnBrk="1" hangingPunct="1">
              <a:lnSpc>
                <a:spcPct val="90000"/>
              </a:lnSpc>
              <a:buNone/>
            </a:pPr>
            <a:endParaRPr lang="en-US" altLang="en-US" sz="1700" dirty="0"/>
          </a:p>
          <a:p>
            <a:pPr marL="0" indent="0" eaLnBrk="1" hangingPunct="1">
              <a:lnSpc>
                <a:spcPct val="90000"/>
              </a:lnSpc>
              <a:buNone/>
            </a:pPr>
            <a:r>
              <a:rPr lang="en-US" sz="1700" dirty="0"/>
              <a:t>In the 21</a:t>
            </a:r>
            <a:r>
              <a:rPr lang="en-US" sz="1700" baseline="30000" dirty="0"/>
              <a:t>st</a:t>
            </a:r>
            <a:r>
              <a:rPr lang="en-US" sz="1700" dirty="0"/>
              <a:t> century the children of Filipino sailors have advanced to the highest ranks of the US Navy. In the photographs above: Captain Ronald </a:t>
            </a:r>
            <a:r>
              <a:rPr lang="en-US" sz="1700" dirty="0" err="1"/>
              <a:t>Ravelo</a:t>
            </a:r>
            <a:r>
              <a:rPr lang="en-US" sz="1700" dirty="0"/>
              <a:t> USN who was at one time the commanding officer of the USS </a:t>
            </a:r>
            <a:r>
              <a:rPr lang="en-US" sz="1700" i="1" dirty="0"/>
              <a:t>Abraham Lincoln </a:t>
            </a:r>
            <a:r>
              <a:rPr lang="en-US" sz="1700" dirty="0"/>
              <a:t>(CV 72)</a:t>
            </a:r>
            <a:endParaRPr lang="en-US" altLang="en-US" sz="1700" dirty="0"/>
          </a:p>
        </p:txBody>
      </p:sp>
      <p:pic>
        <p:nvPicPr>
          <p:cNvPr id="39940" name="Picture 4"/>
          <p:cNvPicPr>
            <a:picLocks noChangeAspect="1"/>
          </p:cNvPicPr>
          <p:nvPr/>
        </p:nvPicPr>
        <p:blipFill>
          <a:blip r:embed="rId2"/>
          <a:srcRect/>
          <a:stretch>
            <a:fillRect/>
          </a:stretch>
        </p:blipFill>
        <p:spPr bwMode="auto">
          <a:xfrm>
            <a:off x="1905000" y="838200"/>
            <a:ext cx="5486400" cy="308609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58577"/>
            <a:ext cx="8077200" cy="609600"/>
          </a:xfrm>
        </p:spPr>
        <p:txBody>
          <a:bodyPr/>
          <a:lstStyle/>
          <a:p>
            <a:pPr eaLnBrk="1" hangingPunct="1"/>
            <a:r>
              <a:rPr lang="en-US" altLang="en-US" sz="2400" b="1" dirty="0"/>
              <a:t>Filipinos in the U. S. Navy, 1940-1991</a:t>
            </a:r>
          </a:p>
        </p:txBody>
      </p:sp>
      <p:sp>
        <p:nvSpPr>
          <p:cNvPr id="39938" name="Rectangle 3"/>
          <p:cNvSpPr>
            <a:spLocks noGrp="1" noChangeArrowheads="1"/>
          </p:cNvSpPr>
          <p:nvPr>
            <p:ph type="body" sz="half" idx="1"/>
          </p:nvPr>
        </p:nvSpPr>
        <p:spPr>
          <a:xfrm>
            <a:off x="133350" y="673394"/>
            <a:ext cx="5276850" cy="4462546"/>
          </a:xfrm>
        </p:spPr>
        <p:txBody>
          <a:bodyPr/>
          <a:lstStyle/>
          <a:p>
            <a:pPr marL="0" indent="0" eaLnBrk="1" hangingPunct="1">
              <a:lnSpc>
                <a:spcPct val="90000"/>
              </a:lnSpc>
              <a:buNone/>
            </a:pPr>
            <a:r>
              <a:rPr lang="en-US" altLang="en-US" sz="1600" dirty="0"/>
              <a:t>When the PEP was initiated in 1952, candidates for the PEP had to be 18-26 years old to enlist in the Navy. They must be in excellent health, have a high school diploma, speak English, have letters of recommendation, and be single. Under the Philippine Enlistment Program (PEP) from 1952 and 1991, 35,000 Filipino nationals enlisted in the Navy.</a:t>
            </a:r>
          </a:p>
          <a:p>
            <a:pPr marL="0" indent="0" eaLnBrk="1" hangingPunct="1">
              <a:lnSpc>
                <a:spcPct val="90000"/>
              </a:lnSpc>
              <a:buNone/>
            </a:pPr>
            <a:endParaRPr lang="en-US" altLang="en-US" sz="1600" dirty="0"/>
          </a:p>
          <a:p>
            <a:pPr marL="0" indent="0" eaLnBrk="1" hangingPunct="1">
              <a:lnSpc>
                <a:spcPct val="90000"/>
              </a:lnSpc>
              <a:buNone/>
            </a:pPr>
            <a:r>
              <a:rPr lang="en-US" altLang="en-US" sz="1600" dirty="0"/>
              <a:t>In 1985, Filipino Americans made up the second largest minority group in the Navy.  A total of 19,680 male and 405 female Filipino Americans are on active duty in all military occupational specialties (MOSs) of the Navy.  In addition, there are 481 Filipino American commissioned officers in the Navy. </a:t>
            </a:r>
          </a:p>
          <a:p>
            <a:pPr marL="0" indent="0" eaLnBrk="1" hangingPunct="1">
              <a:lnSpc>
                <a:spcPct val="90000"/>
              </a:lnSpc>
              <a:buNone/>
            </a:pPr>
            <a:endParaRPr lang="en-US" altLang="en-US" sz="1600" dirty="0"/>
          </a:p>
          <a:p>
            <a:pPr marL="0" indent="0" eaLnBrk="1" hangingPunct="1">
              <a:lnSpc>
                <a:spcPct val="90000"/>
              </a:lnSpc>
              <a:buNone/>
            </a:pPr>
            <a:r>
              <a:rPr lang="en-US" altLang="en-US" sz="1600" dirty="0"/>
              <a:t>The RP-US-MBA was terminated in 1991 by the agreement of both governments with the end of the Cold War and the destruction of Clark Air Force Base and heavy damage the Subic Bay Naval Base due the eruption of the Mt. Pinatubo volcano.</a:t>
            </a:r>
          </a:p>
          <a:p>
            <a:pPr eaLnBrk="1" hangingPunct="1">
              <a:lnSpc>
                <a:spcPct val="90000"/>
              </a:lnSpc>
            </a:pPr>
            <a:endParaRPr lang="en-US" altLang="en-US" sz="1600" dirty="0"/>
          </a:p>
        </p:txBody>
      </p:sp>
      <p:sp>
        <p:nvSpPr>
          <p:cNvPr id="39939" name="TextBox 3"/>
          <p:cNvSpPr txBox="1">
            <a:spLocks noChangeArrowheads="1"/>
          </p:cNvSpPr>
          <p:nvPr/>
        </p:nvSpPr>
        <p:spPr bwMode="auto">
          <a:xfrm>
            <a:off x="246321" y="5135940"/>
            <a:ext cx="4648200" cy="1569660"/>
          </a:xfrm>
          <a:prstGeom prst="rect">
            <a:avLst/>
          </a:prstGeom>
          <a:noFill/>
          <a:ln w="9525">
            <a:noFill/>
            <a:miter lim="800000"/>
            <a:headEnd/>
            <a:tailEnd/>
          </a:ln>
        </p:spPr>
        <p:txBody>
          <a:bodyPr wrap="square">
            <a:spAutoFit/>
          </a:bodyPr>
          <a:lstStyle/>
          <a:p>
            <a:r>
              <a:rPr lang="en-US" sz="1600" dirty="0"/>
              <a:t>Above right: Rear Admiral Babette “Bette” Bolivar commander of the Joint Region Marianas. In addition, the U.S. Navy commissioned two warships commemorating the Battle of Bataan. Pictured below is the second USS </a:t>
            </a:r>
            <a:r>
              <a:rPr lang="en-US" sz="1600" i="1" dirty="0"/>
              <a:t>Bataan</a:t>
            </a:r>
            <a:r>
              <a:rPr lang="en-US" sz="1600" dirty="0"/>
              <a:t> (LHD-5) which is homeported in Norfolk, Virginia</a:t>
            </a:r>
          </a:p>
        </p:txBody>
      </p:sp>
      <p:pic>
        <p:nvPicPr>
          <p:cNvPr id="39941" name="Picture 5"/>
          <p:cNvPicPr>
            <a:picLocks noChangeAspect="1"/>
          </p:cNvPicPr>
          <p:nvPr/>
        </p:nvPicPr>
        <p:blipFill>
          <a:blip r:embed="rId2"/>
          <a:srcRect/>
          <a:stretch>
            <a:fillRect/>
          </a:stretch>
        </p:blipFill>
        <p:spPr bwMode="auto">
          <a:xfrm>
            <a:off x="5557968" y="723381"/>
            <a:ext cx="2470372" cy="3010419"/>
          </a:xfrm>
          <a:prstGeom prst="rect">
            <a:avLst/>
          </a:prstGeom>
          <a:noFill/>
          <a:ln w="9525">
            <a:noFill/>
            <a:miter lim="800000"/>
            <a:headEnd/>
            <a:tailEnd/>
          </a:ln>
        </p:spPr>
      </p:pic>
      <p:pic>
        <p:nvPicPr>
          <p:cNvPr id="39942" name="Picture 6"/>
          <p:cNvPicPr>
            <a:picLocks noChangeAspect="1"/>
          </p:cNvPicPr>
          <p:nvPr/>
        </p:nvPicPr>
        <p:blipFill>
          <a:blip r:embed="rId3"/>
          <a:srcRect/>
          <a:stretch>
            <a:fillRect/>
          </a:stretch>
        </p:blipFill>
        <p:spPr bwMode="auto">
          <a:xfrm>
            <a:off x="5173404" y="3789004"/>
            <a:ext cx="3724275" cy="2979878"/>
          </a:xfrm>
          <a:prstGeom prst="rect">
            <a:avLst/>
          </a:prstGeom>
          <a:noFill/>
          <a:ln w="9525">
            <a:noFill/>
            <a:miter lim="800000"/>
            <a:headEnd/>
            <a:tailEnd/>
          </a:ln>
        </p:spPr>
      </p:pic>
    </p:spTree>
    <p:extLst>
      <p:ext uri="{BB962C8B-B14F-4D97-AF65-F5344CB8AC3E}">
        <p14:creationId xmlns:p14="http://schemas.microsoft.com/office/powerpoint/2010/main" val="182912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a:spLocks noGrp="1"/>
          </p:cNvSpPr>
          <p:nvPr>
            <p:ph type="body" sz="half" idx="1"/>
          </p:nvPr>
        </p:nvSpPr>
        <p:spPr>
          <a:xfrm>
            <a:off x="46038" y="1371600"/>
            <a:ext cx="6094412" cy="5486400"/>
          </a:xfrm>
        </p:spPr>
        <p:txBody>
          <a:bodyPr/>
          <a:lstStyle/>
          <a:p>
            <a:pPr marL="0" indent="0" eaLnBrk="1" hangingPunct="1">
              <a:spcBef>
                <a:spcPct val="0"/>
              </a:spcBef>
              <a:buFontTx/>
              <a:buNone/>
            </a:pPr>
            <a:r>
              <a:rPr lang="en-US" sz="1400">
                <a:ea typeface="Calibri" pitchFamily="34" charset="0"/>
                <a:cs typeface="Times New Roman" pitchFamily="18" charset="0"/>
              </a:rPr>
              <a:t>Historical research concerning Filipinos serving in the Union and Confederate Armed Forces during the Civil War is in its preliminary stages. U.S. Navy veteran Nestor Palugod Enriquez is a leader in this research. He reviewed the personnel records and muster sheets of Civil War veterans at the National Archives and Records Administration and was able to identify 42 Filipino-Americans who served in the US Army and U.S. Navy, and eight who served in the Confederate States Navy during the Civil War. </a:t>
            </a:r>
          </a:p>
          <a:p>
            <a:pPr marL="0" indent="0" eaLnBrk="1" hangingPunct="1">
              <a:spcBef>
                <a:spcPct val="0"/>
              </a:spcBef>
              <a:buFontTx/>
              <a:buNone/>
            </a:pPr>
            <a:endParaRPr lang="en-US" sz="1400">
              <a:latin typeface="Calibri" pitchFamily="34" charset="0"/>
              <a:ea typeface="Calibri" pitchFamily="34" charset="0"/>
              <a:cs typeface="Times New Roman" pitchFamily="18" charset="0"/>
            </a:endParaRPr>
          </a:p>
          <a:p>
            <a:pPr marL="0" indent="0" eaLnBrk="1" hangingPunct="1">
              <a:spcBef>
                <a:spcPct val="0"/>
              </a:spcBef>
              <a:buFontTx/>
              <a:buNone/>
            </a:pPr>
            <a:r>
              <a:rPr lang="en-US" sz="1400">
                <a:ea typeface="Calibri" pitchFamily="34" charset="0"/>
                <a:cs typeface="Times New Roman" pitchFamily="18" charset="0"/>
              </a:rPr>
              <a:t>However, research into personnel records and muster sheets is only the beginning. What we do not know is why these Filipinos fought for either the Union or the Confederacy during the American Civil War. For example, most historians agree that approximately 25% of those serving in the Confederate Army owned slaves. There are no records at this time indicating that Filipino Americans living in former Spanish colonies such as Louisiana, Mississippi, Alabama, Florida and Texas owned slaves.</a:t>
            </a:r>
          </a:p>
          <a:p>
            <a:pPr marL="0" indent="0" eaLnBrk="1" hangingPunct="1">
              <a:spcBef>
                <a:spcPct val="0"/>
              </a:spcBef>
              <a:buFontTx/>
              <a:buNone/>
            </a:pPr>
            <a:r>
              <a:rPr lang="en-US" sz="1400">
                <a:ea typeface="Calibri" pitchFamily="34" charset="0"/>
                <a:cs typeface="Times New Roman" pitchFamily="18" charset="0"/>
              </a:rPr>
              <a:t> </a:t>
            </a:r>
            <a:endParaRPr lang="en-US" sz="1400">
              <a:latin typeface="Calibri" pitchFamily="34" charset="0"/>
              <a:ea typeface="Calibri" pitchFamily="34" charset="0"/>
              <a:cs typeface="Times New Roman" pitchFamily="18" charset="0"/>
            </a:endParaRPr>
          </a:p>
          <a:p>
            <a:pPr marL="0" indent="0" eaLnBrk="1" hangingPunct="1">
              <a:buFontTx/>
              <a:buNone/>
            </a:pPr>
            <a:r>
              <a:rPr lang="en-US" sz="1400">
                <a:ea typeface="Calibri" pitchFamily="34" charset="0"/>
                <a:cs typeface="Times New Roman" pitchFamily="18" charset="0"/>
              </a:rPr>
              <a:t>So why did Filipinos fight for the Union or the Confederate causes? Probably for the same reason that their European-American counterparts did: they firmly believed they were defending their communities. Filipino Americans in the U.S. Army and U.S. Navy were fighting to preserve the Union. Filipino Americans in the Confederate States Army and Navy were fighting for their interpretation of “state’s rights.” However, this is only speculation since the existence of letters, memoirs and diaries from these Filipino Americans have not been found. All we know for sure is that they fought for both sides of the Civil War.</a:t>
            </a:r>
            <a:endParaRPr lang="en-US" sz="1600">
              <a:ea typeface="Calibri" pitchFamily="34" charset="0"/>
              <a:cs typeface="Times New Roman" pitchFamily="18" charset="0"/>
            </a:endParaRPr>
          </a:p>
        </p:txBody>
      </p:sp>
      <p:sp>
        <p:nvSpPr>
          <p:cNvPr id="10" name="Title 1">
            <a:extLst/>
          </p:cNvPr>
          <p:cNvSpPr txBox="1">
            <a:spLocks/>
          </p:cNvSpPr>
          <p:nvPr/>
        </p:nvSpPr>
        <p:spPr bwMode="auto">
          <a:xfrm>
            <a:off x="457200" y="122238"/>
            <a:ext cx="8229600" cy="639762"/>
          </a:xfrm>
          <a:prstGeom prst="rect">
            <a:avLst/>
          </a:prstGeom>
          <a:noFill/>
          <a:ln>
            <a:noFill/>
          </a:ln>
          <a:effectLs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defRPr/>
            </a:pPr>
            <a:r>
              <a:rPr lang="en-US" sz="2000" b="1" kern="0" dirty="0">
                <a:solidFill>
                  <a:schemeClr val="tx1"/>
                </a:solidFill>
                <a:cs typeface="Times New Roman" panose="02020603050405020304" pitchFamily="18" charset="0"/>
              </a:rPr>
              <a:t>The Filipino Americans: We Fought for Freedom</a:t>
            </a:r>
            <a:br>
              <a:rPr lang="en-US" sz="2000" b="1" kern="0" dirty="0">
                <a:solidFill>
                  <a:schemeClr val="tx1"/>
                </a:solidFill>
                <a:cs typeface="Times New Roman" panose="02020603050405020304" pitchFamily="18" charset="0"/>
              </a:rPr>
            </a:br>
            <a:r>
              <a:rPr lang="en-US" sz="2000" b="1" kern="0" dirty="0">
                <a:solidFill>
                  <a:schemeClr val="tx1"/>
                </a:solidFill>
                <a:cs typeface="Times New Roman" panose="02020603050405020304" pitchFamily="18" charset="0"/>
              </a:rPr>
              <a:t>The American Civil War 1861-1865</a:t>
            </a:r>
            <a:endParaRPr lang="en-US" sz="2000" kern="0" dirty="0">
              <a:solidFill>
                <a:schemeClr val="tx1"/>
              </a:solidFill>
            </a:endParaRPr>
          </a:p>
        </p:txBody>
      </p:sp>
      <p:sp>
        <p:nvSpPr>
          <p:cNvPr id="21507" name="Title 11"/>
          <p:cNvSpPr>
            <a:spLocks noGrp="1"/>
          </p:cNvSpPr>
          <p:nvPr>
            <p:ph type="title"/>
          </p:nvPr>
        </p:nvSpPr>
        <p:spPr>
          <a:xfrm>
            <a:off x="228600" y="762000"/>
            <a:ext cx="8763000" cy="639763"/>
          </a:xfrm>
        </p:spPr>
        <p:txBody>
          <a:bodyPr/>
          <a:lstStyle/>
          <a:p>
            <a:pPr algn="l" eaLnBrk="1" hangingPunct="1"/>
            <a:r>
              <a:rPr lang="en-US" sz="1800"/>
              <a:t>Question for consideration: Why did Filipino Americans fight for both Confederacy and the United States during the Civil War?</a:t>
            </a:r>
          </a:p>
        </p:txBody>
      </p:sp>
      <p:pic>
        <p:nvPicPr>
          <p:cNvPr id="21508" name="Content Placeholder 10"/>
          <p:cNvPicPr>
            <a:picLocks noGrp="1" noChangeAspect="1"/>
          </p:cNvPicPr>
          <p:nvPr>
            <p:ph sz="quarter" idx="2"/>
          </p:nvPr>
        </p:nvPicPr>
        <p:blipFill>
          <a:blip r:embed="rId2"/>
          <a:srcRect/>
          <a:stretch>
            <a:fillRect/>
          </a:stretch>
        </p:blipFill>
        <p:spPr>
          <a:xfrm>
            <a:off x="6140450" y="1711325"/>
            <a:ext cx="2957513" cy="1752600"/>
          </a:xfrm>
        </p:spPr>
      </p:pic>
      <p:pic>
        <p:nvPicPr>
          <p:cNvPr id="21509" name="Content Placeholder 13"/>
          <p:cNvPicPr>
            <a:picLocks noGrp="1" noChangeAspect="1"/>
          </p:cNvPicPr>
          <p:nvPr>
            <p:ph sz="quarter" idx="3"/>
          </p:nvPr>
        </p:nvPicPr>
        <p:blipFill>
          <a:blip r:embed="rId3"/>
          <a:srcRect/>
          <a:stretch>
            <a:fillRect/>
          </a:stretch>
        </p:blipFill>
        <p:spPr>
          <a:xfrm>
            <a:off x="6248400" y="4038600"/>
            <a:ext cx="2743200" cy="20574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1CE3-7E92-476F-A67D-0B3D92B96E28}"/>
              </a:ext>
            </a:extLst>
          </p:cNvPr>
          <p:cNvSpPr>
            <a:spLocks noGrp="1"/>
          </p:cNvSpPr>
          <p:nvPr>
            <p:ph type="title"/>
          </p:nvPr>
        </p:nvSpPr>
        <p:spPr>
          <a:xfrm>
            <a:off x="685800" y="152400"/>
            <a:ext cx="7772400" cy="609600"/>
          </a:xfrm>
        </p:spPr>
        <p:txBody>
          <a:bodyPr/>
          <a:lstStyle/>
          <a:p>
            <a:r>
              <a:rPr lang="en-US" sz="2400" dirty="0"/>
              <a:t>Very Late and Over Due Compensation</a:t>
            </a:r>
          </a:p>
        </p:txBody>
      </p:sp>
      <p:pic>
        <p:nvPicPr>
          <p:cNvPr id="8" name="Picture 7">
            <a:extLst>
              <a:ext uri="{FF2B5EF4-FFF2-40B4-BE49-F238E27FC236}">
                <a16:creationId xmlns:a16="http://schemas.microsoft.com/office/drawing/2014/main" id="{9E176E30-CF3F-4FCC-BD43-015E6E951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67716"/>
            <a:ext cx="3243349" cy="2585484"/>
          </a:xfrm>
          <a:prstGeom prst="rect">
            <a:avLst/>
          </a:prstGeom>
        </p:spPr>
      </p:pic>
      <p:sp>
        <p:nvSpPr>
          <p:cNvPr id="9" name="Rectangle 8">
            <a:extLst>
              <a:ext uri="{FF2B5EF4-FFF2-40B4-BE49-F238E27FC236}">
                <a16:creationId xmlns:a16="http://schemas.microsoft.com/office/drawing/2014/main" id="{57C6BE73-CDB8-4775-8B49-E2A8617255B9}"/>
              </a:ext>
            </a:extLst>
          </p:cNvPr>
          <p:cNvSpPr/>
          <p:nvPr/>
        </p:nvSpPr>
        <p:spPr>
          <a:xfrm>
            <a:off x="256763" y="968276"/>
            <a:ext cx="5458237" cy="2308324"/>
          </a:xfrm>
          <a:prstGeom prst="rect">
            <a:avLst/>
          </a:prstGeom>
        </p:spPr>
        <p:txBody>
          <a:bodyPr wrap="square">
            <a:spAutoFit/>
          </a:bodyPr>
          <a:lstStyle/>
          <a:p>
            <a:pPr marL="0" marR="0"/>
            <a:r>
              <a:rPr lang="en-US" sz="1600" dirty="0">
                <a:solidFill>
                  <a:srgbClr val="000000"/>
                </a:solidFill>
                <a:ea typeface="Times New Roman" panose="02020603050405020304" pitchFamily="18" charset="0"/>
                <a:cs typeface="Times New Roman" panose="02020603050405020304" pitchFamily="18" charset="0"/>
              </a:rPr>
              <a:t>On 25 September 1991, Representative Owen Picket (1930-2010)(right), of the 2</a:t>
            </a:r>
            <a:r>
              <a:rPr lang="en-US" sz="1600" baseline="30000" dirty="0">
                <a:solidFill>
                  <a:srgbClr val="000000"/>
                </a:solidFill>
                <a:ea typeface="Times New Roman" panose="02020603050405020304" pitchFamily="18" charset="0"/>
                <a:cs typeface="Times New Roman" panose="02020603050405020304" pitchFamily="18" charset="0"/>
              </a:rPr>
              <a:t>nd</a:t>
            </a:r>
            <a:r>
              <a:rPr lang="en-US" sz="1600" dirty="0">
                <a:solidFill>
                  <a:srgbClr val="000000"/>
                </a:solidFill>
                <a:ea typeface="Times New Roman" panose="02020603050405020304" pitchFamily="18" charset="0"/>
                <a:cs typeface="Times New Roman" panose="02020603050405020304" pitchFamily="18" charset="0"/>
              </a:rPr>
              <a:t> Congressional District of Virginia that included Norfolk and Virginia Beach, wrote legislation that had broad bipartisan support granting special immigrant status to servicemembers who served honorably on active duty for 12 years, or who served honorably for six years and reenlisted for six more. The legislation was signed into law by President George H. W. Bush opened up a path to citizenship for 3,024 Filipinos serving in the U.S. Navy. </a:t>
            </a:r>
            <a:endParaRPr lang="en-US" sz="1600" dirty="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185F79D-8F61-4B9A-951A-2A2A69D6F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802930"/>
            <a:ext cx="2209800" cy="2702270"/>
          </a:xfrm>
          <a:prstGeom prst="rect">
            <a:avLst/>
          </a:prstGeom>
        </p:spPr>
      </p:pic>
      <p:sp>
        <p:nvSpPr>
          <p:cNvPr id="12" name="TextBox 11">
            <a:extLst>
              <a:ext uri="{FF2B5EF4-FFF2-40B4-BE49-F238E27FC236}">
                <a16:creationId xmlns:a16="http://schemas.microsoft.com/office/drawing/2014/main" id="{382FE002-BFCA-4A25-8D9B-3EF6D7A203EB}"/>
              </a:ext>
            </a:extLst>
          </p:cNvPr>
          <p:cNvSpPr txBox="1"/>
          <p:nvPr/>
        </p:nvSpPr>
        <p:spPr>
          <a:xfrm>
            <a:off x="3471949" y="3733800"/>
            <a:ext cx="5595851" cy="3046988"/>
          </a:xfrm>
          <a:prstGeom prst="rect">
            <a:avLst/>
          </a:prstGeom>
          <a:noFill/>
        </p:spPr>
        <p:txBody>
          <a:bodyPr wrap="square" rtlCol="0">
            <a:spAutoFit/>
          </a:bodyPr>
          <a:lstStyle/>
          <a:p>
            <a:r>
              <a:rPr lang="en-US" sz="1600" dirty="0"/>
              <a:t>Bipartisan Congressional legislation, </a:t>
            </a:r>
            <a:r>
              <a:rPr lang="en-US" sz="1600" i="1" dirty="0"/>
              <a:t>The Departments of Commerce, Justice, and State, the Judiciary and Related Agencies Appropriation act of 1998</a:t>
            </a:r>
            <a:r>
              <a:rPr lang="en-US" sz="1600" dirty="0"/>
              <a:t> (Public Law 105-119-November 26, 1997), section 112 amended section 405 of the Immigration and Nationality Act of 1980, authorized the United States Embassy in Manila, the Philippines, to administer oaths of allegiance for applications for naturalization by veterans of the Philippine Commonwealth Army, recognized Philippine guerrilla groups and members of the Philippine Scouts who enlisted after 1946. Prior this legislation these elderly veterans had to go to the United States to apply for naturalization prior to passage of this legislation.</a:t>
            </a:r>
            <a:endParaRPr lang="en-US" dirty="0"/>
          </a:p>
        </p:txBody>
      </p:sp>
    </p:spTree>
    <p:extLst>
      <p:ext uri="{BB962C8B-B14F-4D97-AF65-F5344CB8AC3E}">
        <p14:creationId xmlns:p14="http://schemas.microsoft.com/office/powerpoint/2010/main" val="154793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58F8-273E-4D25-B2C0-8E65D446503E}"/>
              </a:ext>
            </a:extLst>
          </p:cNvPr>
          <p:cNvSpPr>
            <a:spLocks noGrp="1"/>
          </p:cNvSpPr>
          <p:nvPr>
            <p:ph type="title"/>
          </p:nvPr>
        </p:nvSpPr>
        <p:spPr>
          <a:xfrm>
            <a:off x="685800" y="76200"/>
            <a:ext cx="7772400" cy="762000"/>
          </a:xfrm>
        </p:spPr>
        <p:txBody>
          <a:bodyPr/>
          <a:lstStyle/>
          <a:p>
            <a:r>
              <a:rPr lang="en-US" sz="2400" dirty="0"/>
              <a:t>American Recovery and Reinvestment Act of 2009</a:t>
            </a:r>
          </a:p>
        </p:txBody>
      </p:sp>
      <p:pic>
        <p:nvPicPr>
          <p:cNvPr id="4" name="Picture 3">
            <a:extLst>
              <a:ext uri="{FF2B5EF4-FFF2-40B4-BE49-F238E27FC236}">
                <a16:creationId xmlns:a16="http://schemas.microsoft.com/office/drawing/2014/main" id="{333D8DED-E1BF-477D-938D-7BA684ABC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5867400" cy="3300413"/>
          </a:xfrm>
          <a:prstGeom prst="rect">
            <a:avLst/>
          </a:prstGeom>
        </p:spPr>
      </p:pic>
      <p:sp>
        <p:nvSpPr>
          <p:cNvPr id="5" name="TextBox 4">
            <a:extLst>
              <a:ext uri="{FF2B5EF4-FFF2-40B4-BE49-F238E27FC236}">
                <a16:creationId xmlns:a16="http://schemas.microsoft.com/office/drawing/2014/main" id="{2F0CEE75-6AEF-4D69-907E-79EDE0F7458C}"/>
              </a:ext>
            </a:extLst>
          </p:cNvPr>
          <p:cNvSpPr txBox="1"/>
          <p:nvPr/>
        </p:nvSpPr>
        <p:spPr>
          <a:xfrm>
            <a:off x="26581" y="4227255"/>
            <a:ext cx="9117419" cy="2554545"/>
          </a:xfrm>
          <a:prstGeom prst="rect">
            <a:avLst/>
          </a:prstGeom>
          <a:noFill/>
        </p:spPr>
        <p:txBody>
          <a:bodyPr wrap="square" rtlCol="0">
            <a:spAutoFit/>
          </a:bodyPr>
          <a:lstStyle/>
          <a:p>
            <a:r>
              <a:rPr lang="en-US" sz="1600" dirty="0"/>
              <a:t>On 17 February 2009, Pres. Barack Obama signed the </a:t>
            </a:r>
            <a:r>
              <a:rPr lang="en-US" sz="1600" i="1" dirty="0"/>
              <a:t>American Recovery and Reinvestment Act of 2009 </a:t>
            </a:r>
            <a:r>
              <a:rPr lang="en-US" sz="1600" dirty="0"/>
              <a:t>into law. The legislation provided financial compensation to World War II Filipino Commonwealth Army veterans, veterans of recognized Filipino guerrilla groups, and Philippine Scouts who enlisted after 1946. Any of those veterans who were citizens of the United States received a $15,000.00 lump-sum payment for their service. Said veterans still living who were residents in the United States, or citizens of the Republic of this Philippines received a $9000.00 lump-sum payment for their service. As of 1 October 2017, the Department of Veterans Affairs processed 42,755 applications (9310 were approved for $15,000 based veterans, 9670 approved for $9000 based veterans). The department had disapproved 23,775 applications because the applicants did not meet legislative requirements. Total number of approved payments as of 1 October 2017 amounted to $226 million.</a:t>
            </a:r>
          </a:p>
        </p:txBody>
      </p:sp>
    </p:spTree>
    <p:extLst>
      <p:ext uri="{BB962C8B-B14F-4D97-AF65-F5344CB8AC3E}">
        <p14:creationId xmlns:p14="http://schemas.microsoft.com/office/powerpoint/2010/main" val="164809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title"/>
          </p:nvPr>
        </p:nvSpPr>
        <p:spPr>
          <a:xfrm>
            <a:off x="76200" y="152400"/>
            <a:ext cx="9067800" cy="685800"/>
          </a:xfrm>
        </p:spPr>
        <p:txBody>
          <a:bodyPr/>
          <a:lstStyle/>
          <a:p>
            <a:pPr eaLnBrk="1" hangingPunct="1"/>
            <a:r>
              <a:rPr lang="en-US" altLang="en-US" sz="2400" dirty="0"/>
              <a:t>The Tradition and Legacy of Service to the United States Continues</a:t>
            </a:r>
          </a:p>
        </p:txBody>
      </p:sp>
      <p:sp>
        <p:nvSpPr>
          <p:cNvPr id="38914" name="Rectangle 8"/>
          <p:cNvSpPr>
            <a:spLocks noGrp="1" noChangeArrowheads="1"/>
          </p:cNvSpPr>
          <p:nvPr>
            <p:ph type="body" sz="half" idx="1"/>
          </p:nvPr>
        </p:nvSpPr>
        <p:spPr>
          <a:xfrm>
            <a:off x="76200" y="1066800"/>
            <a:ext cx="4648200" cy="5638800"/>
          </a:xfrm>
        </p:spPr>
        <p:txBody>
          <a:bodyPr/>
          <a:lstStyle/>
          <a:p>
            <a:pPr eaLnBrk="1" hangingPunct="1"/>
            <a:r>
              <a:rPr lang="en-US" altLang="en-US" sz="1600" dirty="0"/>
              <a:t>Americans of Filipino ancestry continue to serve with distinction in the Armed Forces of the United States</a:t>
            </a:r>
          </a:p>
          <a:p>
            <a:pPr eaLnBrk="1" hangingPunct="1"/>
            <a:r>
              <a:rPr lang="en-US" altLang="en-US" sz="1600" dirty="0"/>
              <a:t>Major General Antonio M. </a:t>
            </a:r>
            <a:r>
              <a:rPr lang="en-US" altLang="en-US" sz="1600" dirty="0" err="1"/>
              <a:t>Taguba</a:t>
            </a:r>
            <a:r>
              <a:rPr lang="en-US" altLang="en-US" sz="1600" dirty="0"/>
              <a:t> USA (Ret.) (top right) was the second Filipino-American to reach general officer rank.  He was responsible for the Abu Ghraib investigation where he was commended for an honest assessment of the abuse of Iraqi prisoners by undisciplined American soldiers at the prison in 2004.  His report was the basis of historical debate concerning the war in Iraq.</a:t>
            </a:r>
          </a:p>
          <a:p>
            <a:pPr eaLnBrk="1" hangingPunct="1"/>
            <a:r>
              <a:rPr lang="en-US" altLang="en-US" sz="1600" dirty="0"/>
              <a:t>Corporal Neil R. Nieto US Marine Corps Reserve (bottom left) served with the 6</a:t>
            </a:r>
            <a:r>
              <a:rPr lang="en-US" altLang="en-US" sz="1600" baseline="30000" dirty="0"/>
              <a:t>th</a:t>
            </a:r>
            <a:r>
              <a:rPr lang="en-US" altLang="en-US" sz="1600" dirty="0"/>
              <a:t> Civil Affairs Group May 2005-May 2006.  On 16 December 2005 he was awarded the Navy Achievement Medal with a “V” device for valor.  Cpl. Nieto was cited for ‘assisting a wounded Marine” under fire.  He was credited with “Saving the Marines limbs and potentially his life.”</a:t>
            </a:r>
          </a:p>
          <a:p>
            <a:pPr eaLnBrk="1" hangingPunct="1"/>
            <a:endParaRPr lang="en-US" altLang="en-US" sz="1400" dirty="0"/>
          </a:p>
        </p:txBody>
      </p:sp>
      <p:pic>
        <p:nvPicPr>
          <p:cNvPr id="38915" name="Picture 11" descr="DSC_0065"/>
          <p:cNvPicPr>
            <a:picLocks noGrp="1" noChangeAspect="1" noChangeArrowheads="1"/>
          </p:cNvPicPr>
          <p:nvPr>
            <p:ph sz="quarter" idx="2"/>
          </p:nvPr>
        </p:nvPicPr>
        <p:blipFill>
          <a:blip r:embed="rId2"/>
          <a:srcRect/>
          <a:stretch>
            <a:fillRect/>
          </a:stretch>
        </p:blipFill>
        <p:spPr>
          <a:xfrm>
            <a:off x="4876800" y="4089400"/>
            <a:ext cx="4038600" cy="2674938"/>
          </a:xfrm>
        </p:spPr>
      </p:pic>
      <p:pic>
        <p:nvPicPr>
          <p:cNvPr id="38916" name="Picture 12" descr="250px-Antonio_M"/>
          <p:cNvPicPr>
            <a:picLocks noGrp="1" noChangeAspect="1" noChangeArrowheads="1"/>
          </p:cNvPicPr>
          <p:nvPr>
            <p:ph sz="quarter" idx="3"/>
          </p:nvPr>
        </p:nvPicPr>
        <p:blipFill>
          <a:blip r:embed="rId3"/>
          <a:srcRect/>
          <a:stretch>
            <a:fillRect/>
          </a:stretch>
        </p:blipFill>
        <p:spPr>
          <a:xfrm>
            <a:off x="5886450" y="838200"/>
            <a:ext cx="2495550" cy="31242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76200"/>
            <a:ext cx="8686799" cy="457200"/>
          </a:xfrm>
        </p:spPr>
        <p:txBody>
          <a:bodyPr/>
          <a:lstStyle/>
          <a:p>
            <a:pPr eaLnBrk="1" hangingPunct="1"/>
            <a:r>
              <a:rPr lang="en-US" sz="1800" b="1" dirty="0"/>
              <a:t>The shared history of the United States and the Republic of the Philippines continues.</a:t>
            </a:r>
          </a:p>
        </p:txBody>
      </p:sp>
      <p:pic>
        <p:nvPicPr>
          <p:cNvPr id="5126" name="Picture 8" descr="C:\Documents and Settings\Jeffrey Acosta\My Documents\My Pictures\History\Philippine War\3635881763_24417b7a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424525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2" y="457200"/>
            <a:ext cx="8888450" cy="3354765"/>
          </a:xfrm>
          <a:prstGeom prst="rect">
            <a:avLst/>
          </a:prstGeom>
          <a:noFill/>
        </p:spPr>
        <p:txBody>
          <a:bodyPr wrap="square" rtlCol="0">
            <a:spAutoFit/>
          </a:bodyPr>
          <a:lstStyle/>
          <a:p>
            <a:endParaRPr lang="en-US" sz="1100" dirty="0"/>
          </a:p>
          <a:p>
            <a:r>
              <a:rPr lang="en-US" sz="1500" dirty="0"/>
              <a:t>Map below left depicts China’s “9-Dash Line.” Since 2001, the Peoples Republic of China (PRC) has made numerous incursions and built illegal bases in the Spratly Islands claimed by the Philippines. International courts and the U.S. do not recognize the PRC’s claim. </a:t>
            </a:r>
          </a:p>
          <a:p>
            <a:endParaRPr lang="en-US" sz="1500" dirty="0"/>
          </a:p>
          <a:p>
            <a:r>
              <a:rPr lang="en-US" sz="1500" dirty="0"/>
              <a:t>Photograph below right: U.S. Armed Force provide counter terrorism training and civil support training to the Philippine Armed Forces in an effort to curb al Qaeda and ISIS support to the Philippine Moslem terrorist groups such Abu </a:t>
            </a:r>
            <a:r>
              <a:rPr lang="en-US" sz="1500" dirty="0" err="1"/>
              <a:t>Sayaf</a:t>
            </a:r>
            <a:r>
              <a:rPr lang="en-US" sz="1500" dirty="0"/>
              <a:t> in Mindanao and Palawan.</a:t>
            </a:r>
          </a:p>
          <a:p>
            <a:endParaRPr lang="en-US" sz="1500" dirty="0"/>
          </a:p>
          <a:p>
            <a:r>
              <a:rPr lang="en-US" sz="1500" dirty="0"/>
              <a:t>The Philippine economy is dependent on $26 billion (9.8% of the Philippine’s GDP) in remittance payments from Filipinos living overseas. The largest portion if these remittance payments come from the United States.</a:t>
            </a:r>
          </a:p>
          <a:p>
            <a:r>
              <a:rPr lang="en-US" sz="1500" dirty="0"/>
              <a:t>.</a:t>
            </a:r>
          </a:p>
          <a:p>
            <a:r>
              <a:rPr lang="en-US" sz="1800" b="1" dirty="0"/>
              <a:t>Over 3.4 million Americans can claim Filipino ancestry in the United States. This is the largest population of Filipinos outside the Philippines.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119" y="3886200"/>
            <a:ext cx="2732690" cy="2971800"/>
          </a:xfrm>
          <a:prstGeom prst="rect">
            <a:avLst/>
          </a:prstGeom>
        </p:spPr>
      </p:pic>
    </p:spTree>
    <p:extLst>
      <p:ext uri="{BB962C8B-B14F-4D97-AF65-F5344CB8AC3E}">
        <p14:creationId xmlns:p14="http://schemas.microsoft.com/office/powerpoint/2010/main" val="1209659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860710" y="2967038"/>
            <a:ext cx="7521290" cy="461665"/>
          </a:xfrm>
          <a:prstGeom prst="rect">
            <a:avLst/>
          </a:prstGeom>
          <a:noFill/>
          <a:ln w="9525">
            <a:noFill/>
            <a:miter lim="800000"/>
            <a:headEnd/>
            <a:tailEnd/>
          </a:ln>
        </p:spPr>
        <p:txBody>
          <a:bodyPr wrap="none">
            <a:spAutoFit/>
          </a:bodyPr>
          <a:lstStyle/>
          <a:p>
            <a:r>
              <a:rPr lang="en-US" dirty="0"/>
              <a:t>Appendix A: Filipino American Medal of Honor Recipients</a:t>
            </a:r>
          </a:p>
        </p:txBody>
      </p:sp>
    </p:spTree>
    <p:extLst>
      <p:ext uri="{BB962C8B-B14F-4D97-AF65-F5344CB8AC3E}">
        <p14:creationId xmlns:p14="http://schemas.microsoft.com/office/powerpoint/2010/main" val="4084983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04800" y="76200"/>
            <a:ext cx="8610600" cy="609600"/>
          </a:xfrm>
        </p:spPr>
        <p:txBody>
          <a:bodyPr/>
          <a:lstStyle/>
          <a:p>
            <a:pPr eaLnBrk="1" hangingPunct="1"/>
            <a:r>
              <a:rPr lang="en-US" altLang="en-US" sz="3200"/>
              <a:t>Filipino American Medal of Honor Recipients</a:t>
            </a:r>
          </a:p>
        </p:txBody>
      </p:sp>
      <p:sp>
        <p:nvSpPr>
          <p:cNvPr id="40962" name="Rectangle 3"/>
          <p:cNvSpPr>
            <a:spLocks noGrp="1" noChangeArrowheads="1"/>
          </p:cNvSpPr>
          <p:nvPr>
            <p:ph type="body" sz="half" idx="2"/>
          </p:nvPr>
        </p:nvSpPr>
        <p:spPr>
          <a:xfrm>
            <a:off x="3886200" y="685800"/>
            <a:ext cx="5029200" cy="2743200"/>
          </a:xfrm>
        </p:spPr>
        <p:txBody>
          <a:bodyPr/>
          <a:lstStyle/>
          <a:p>
            <a:pPr eaLnBrk="1" hangingPunct="1"/>
            <a:r>
              <a:rPr lang="en-US" altLang="en-US" sz="1600" dirty="0"/>
              <a:t>Private Jose B. </a:t>
            </a:r>
            <a:r>
              <a:rPr lang="en-US" altLang="en-US" sz="1600" dirty="0" err="1"/>
              <a:t>Nisperos</a:t>
            </a:r>
            <a:r>
              <a:rPr lang="en-US" altLang="en-US" sz="1600" dirty="0"/>
              <a:t> US Army,  34</a:t>
            </a:r>
            <a:r>
              <a:rPr lang="en-US" altLang="en-US" sz="1600" baseline="30000" dirty="0"/>
              <a:t>th</a:t>
            </a:r>
            <a:r>
              <a:rPr lang="en-US" altLang="en-US" sz="1600" dirty="0"/>
              <a:t> Company, Philippine Scouts, at </a:t>
            </a:r>
            <a:r>
              <a:rPr lang="en-US" altLang="en-US" sz="1600" dirty="0" err="1"/>
              <a:t>Lapurap</a:t>
            </a:r>
            <a:r>
              <a:rPr lang="en-US" altLang="en-US" sz="1600" dirty="0"/>
              <a:t>, Basilan, Philippine Islands, 14 September 1911.</a:t>
            </a:r>
          </a:p>
          <a:p>
            <a:pPr eaLnBrk="1" hangingPunct="1"/>
            <a:r>
              <a:rPr lang="en-US" altLang="en-US" sz="1600" dirty="0"/>
              <a:t>Fireman 2</a:t>
            </a:r>
            <a:r>
              <a:rPr lang="en-US" altLang="en-US" sz="1600" baseline="30000" dirty="0"/>
              <a:t>nd</a:t>
            </a:r>
            <a:r>
              <a:rPr lang="en-US" altLang="en-US" sz="1600" dirty="0"/>
              <a:t> Class Trinidad </a:t>
            </a:r>
            <a:r>
              <a:rPr lang="en-US" altLang="en-US" sz="1600" dirty="0" err="1"/>
              <a:t>Telesforo</a:t>
            </a:r>
            <a:r>
              <a:rPr lang="en-US" altLang="en-US" sz="1600" dirty="0"/>
              <a:t> US Navy, USS San Diego, 21 January 1915. (Below center)</a:t>
            </a:r>
          </a:p>
          <a:p>
            <a:pPr eaLnBrk="1" hangingPunct="1"/>
            <a:r>
              <a:rPr lang="en-US" altLang="en-US" sz="1600" dirty="0"/>
              <a:t>Sergeant Jose </a:t>
            </a:r>
            <a:r>
              <a:rPr lang="en-US" altLang="en-US" sz="1600" dirty="0" err="1"/>
              <a:t>Calugas</a:t>
            </a:r>
            <a:r>
              <a:rPr lang="en-US" altLang="en-US" sz="1600" dirty="0"/>
              <a:t>, US Army, Battery B, 88</a:t>
            </a:r>
            <a:r>
              <a:rPr lang="en-US" altLang="en-US" sz="1600" baseline="30000" dirty="0"/>
              <a:t>th</a:t>
            </a:r>
            <a:r>
              <a:rPr lang="en-US" altLang="en-US" sz="1600" dirty="0"/>
              <a:t> Field Artillery, Philippine Scouts, at </a:t>
            </a:r>
            <a:r>
              <a:rPr lang="en-US" altLang="en-US" sz="1600" dirty="0" err="1"/>
              <a:t>Culis</a:t>
            </a:r>
            <a:r>
              <a:rPr lang="en-US" altLang="en-US" sz="1600" dirty="0"/>
              <a:t>, Bataan, Philippine Islands, 16 January 1942. (Below left)</a:t>
            </a:r>
          </a:p>
          <a:p>
            <a:pPr eaLnBrk="1" hangingPunct="1"/>
            <a:r>
              <a:rPr lang="en-US" altLang="en-US" sz="1600" dirty="0"/>
              <a:t>Staff Sergeant Rudolph B. Davila US Army, 7</a:t>
            </a:r>
            <a:r>
              <a:rPr lang="en-US" altLang="en-US" sz="1600" baseline="30000" dirty="0"/>
              <a:t>th</a:t>
            </a:r>
            <a:r>
              <a:rPr lang="en-US" altLang="en-US" sz="1600" dirty="0"/>
              <a:t> US Infantry, at </a:t>
            </a:r>
            <a:r>
              <a:rPr lang="en-US" altLang="en-US" sz="1600" dirty="0" err="1"/>
              <a:t>Artena</a:t>
            </a:r>
            <a:r>
              <a:rPr lang="en-US" altLang="en-US" sz="1600" dirty="0"/>
              <a:t>, Italy, 28 May 1944. (Below right)</a:t>
            </a:r>
          </a:p>
        </p:txBody>
      </p:sp>
      <p:pic>
        <p:nvPicPr>
          <p:cNvPr id="40963" name="Picture 4" descr="medal4_efficient">
            <a:hlinkClick r:id="rId2"/>
          </p:cNvPr>
          <p:cNvPicPr>
            <a:picLocks noGrp="1" noChangeAspect="1" noChangeArrowheads="1"/>
          </p:cNvPicPr>
          <p:nvPr>
            <p:ph type="clipArt" sz="half" idx="1"/>
          </p:nvPr>
        </p:nvPicPr>
        <p:blipFill>
          <a:blip r:embed="rId3"/>
          <a:srcRect/>
          <a:stretch>
            <a:fillRect/>
          </a:stretch>
        </p:blipFill>
        <p:spPr>
          <a:xfrm>
            <a:off x="387350" y="762000"/>
            <a:ext cx="3346450" cy="2221207"/>
          </a:xfrm>
        </p:spPr>
      </p:pic>
      <p:pic>
        <p:nvPicPr>
          <p:cNvPr id="40964" name="Picture 2"/>
          <p:cNvPicPr>
            <a:picLocks noChangeAspect="1"/>
          </p:cNvPicPr>
          <p:nvPr/>
        </p:nvPicPr>
        <p:blipFill>
          <a:blip r:embed="rId4"/>
          <a:srcRect/>
          <a:stretch>
            <a:fillRect/>
          </a:stretch>
        </p:blipFill>
        <p:spPr bwMode="auto">
          <a:xfrm>
            <a:off x="109528" y="3165352"/>
            <a:ext cx="2806700" cy="345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8B0E0A77-FC18-4539-A860-BCC5D10B5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429000"/>
            <a:ext cx="2362200" cy="3270060"/>
          </a:xfrm>
          <a:prstGeom prst="rect">
            <a:avLst/>
          </a:prstGeom>
        </p:spPr>
      </p:pic>
      <p:pic>
        <p:nvPicPr>
          <p:cNvPr id="5" name="Picture 4">
            <a:extLst>
              <a:ext uri="{FF2B5EF4-FFF2-40B4-BE49-F238E27FC236}">
                <a16:creationId xmlns:a16="http://schemas.microsoft.com/office/drawing/2014/main" id="{67EFFDF1-C990-466E-9C48-4CC01F62C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356" y="3503815"/>
            <a:ext cx="2517643" cy="320178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500776" y="2967038"/>
            <a:ext cx="8186024" cy="461665"/>
          </a:xfrm>
          <a:prstGeom prst="rect">
            <a:avLst/>
          </a:prstGeom>
          <a:noFill/>
          <a:ln w="9525">
            <a:noFill/>
            <a:miter lim="800000"/>
            <a:headEnd/>
            <a:tailEnd/>
          </a:ln>
        </p:spPr>
        <p:txBody>
          <a:bodyPr wrap="none">
            <a:spAutoFit/>
          </a:bodyPr>
          <a:lstStyle/>
          <a:p>
            <a:r>
              <a:rPr lang="en-US" dirty="0"/>
              <a:t>Appendix B: The Road to War in Asia and the Pacific 1931-1941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F2DA-0BFB-429C-AF81-A50590670171}"/>
              </a:ext>
            </a:extLst>
          </p:cNvPr>
          <p:cNvSpPr>
            <a:spLocks noGrp="1"/>
          </p:cNvSpPr>
          <p:nvPr>
            <p:ph type="title"/>
          </p:nvPr>
        </p:nvSpPr>
        <p:spPr>
          <a:xfrm>
            <a:off x="685800" y="76200"/>
            <a:ext cx="7772400" cy="457200"/>
          </a:xfrm>
        </p:spPr>
        <p:txBody>
          <a:bodyPr/>
          <a:lstStyle/>
          <a:p>
            <a:r>
              <a:rPr lang="en-US" sz="2400" dirty="0">
                <a:ea typeface="Calibri" panose="020F0502020204030204" pitchFamily="34" charset="0"/>
                <a:cs typeface="Times New Roman" panose="02020603050405020304" pitchFamily="18" charset="0"/>
              </a:rPr>
              <a:t>The Road to War</a:t>
            </a:r>
            <a:endParaRPr lang="en-US" dirty="0"/>
          </a:p>
        </p:txBody>
      </p:sp>
      <p:sp>
        <p:nvSpPr>
          <p:cNvPr id="3" name="Rectangle 2">
            <a:extLst>
              <a:ext uri="{FF2B5EF4-FFF2-40B4-BE49-F238E27FC236}">
                <a16:creationId xmlns:a16="http://schemas.microsoft.com/office/drawing/2014/main" id="{B0BC85ED-185D-467E-8114-9D5E2379B29C}"/>
              </a:ext>
            </a:extLst>
          </p:cNvPr>
          <p:cNvSpPr/>
          <p:nvPr/>
        </p:nvSpPr>
        <p:spPr>
          <a:xfrm>
            <a:off x="228600" y="685800"/>
            <a:ext cx="8458200" cy="5632311"/>
          </a:xfrm>
          <a:prstGeom prst="rect">
            <a:avLst/>
          </a:prstGeom>
        </p:spPr>
        <p:txBody>
          <a:bodyPr wrap="square">
            <a:spAutoFit/>
          </a:bodyPr>
          <a:lstStyle/>
          <a:p>
            <a:pPr marL="0" marR="0">
              <a:spcBef>
                <a:spcPts val="0"/>
              </a:spcBef>
              <a:spcAft>
                <a:spcPts val="0"/>
              </a:spcAft>
            </a:pPr>
            <a:r>
              <a:rPr lang="en-US" sz="1800" b="1" dirty="0">
                <a:ea typeface="Calibri" panose="020F0502020204030204" pitchFamily="34" charset="0"/>
                <a:cs typeface="Times New Roman" panose="02020603050405020304" pitchFamily="18" charset="0"/>
              </a:rPr>
              <a:t>18 September 1931</a:t>
            </a:r>
            <a:r>
              <a:rPr lang="en-US" sz="1800" dirty="0">
                <a:ea typeface="Calibri" panose="020F0502020204030204" pitchFamily="34" charset="0"/>
                <a:cs typeface="Times New Roman" panose="02020603050405020304" pitchFamily="18" charset="0"/>
              </a:rPr>
              <a:t>: Japanese troops invade Manchuria in what became known as the “Mukden incident.” Manchuria becomes a protectorate of the Japanese Empire. World War II begins in Asia.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a typeface="Calibri" panose="020F0502020204030204" pitchFamily="34" charset="0"/>
                <a:cs typeface="Times New Roman" panose="02020603050405020304" pitchFamily="18" charset="0"/>
              </a:rPr>
              <a:t>4 March 1933</a:t>
            </a:r>
            <a:r>
              <a:rPr lang="en-US" sz="1800" dirty="0">
                <a:ea typeface="Calibri" panose="020F0502020204030204" pitchFamily="34" charset="0"/>
                <a:cs typeface="Times New Roman" panose="02020603050405020304" pitchFamily="18" charset="0"/>
              </a:rPr>
              <a:t>: the United States Armed Forces are ranked 17</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in the world. The New York City the police department was larger than the United States Marine Corps.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a typeface="Calibri" panose="020F0502020204030204" pitchFamily="34" charset="0"/>
                <a:cs typeface="Times New Roman" panose="02020603050405020304" pitchFamily="18" charset="0"/>
              </a:rPr>
              <a:t>7 July 1937</a:t>
            </a:r>
            <a:r>
              <a:rPr lang="en-US" sz="1800" dirty="0">
                <a:ea typeface="Calibri" panose="020F0502020204030204" pitchFamily="34" charset="0"/>
                <a:cs typeface="Times New Roman" panose="02020603050405020304" pitchFamily="18" charset="0"/>
              </a:rPr>
              <a:t>: Japanese troops invade China. The Japanese government justify the invasion claiming Japanese soldiers were attacked by Chinese troops at the Marco Polo Bridge near Beijing.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a typeface="Calibri" panose="020F0502020204030204" pitchFamily="34" charset="0"/>
                <a:cs typeface="Times New Roman" panose="02020603050405020304" pitchFamily="18" charset="0"/>
              </a:rPr>
              <a:t>November 1937</a:t>
            </a:r>
            <a:r>
              <a:rPr lang="en-US" sz="1800" dirty="0">
                <a:ea typeface="Calibri" panose="020F0502020204030204" pitchFamily="34" charset="0"/>
                <a:cs typeface="Times New Roman" panose="02020603050405020304" pitchFamily="18" charset="0"/>
              </a:rPr>
              <a:t>: Japanese troops captured the city of Nanking, China. In what will become known as “The Rate of Nanking,” Japanese soldiers murder 50,000 civilians and rape 20,000 Chinese women.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t>12 December 1937</a:t>
            </a:r>
            <a:r>
              <a:rPr lang="en-US" sz="1800" dirty="0"/>
              <a:t>: Japanese aircraft attacked and sink the USS </a:t>
            </a:r>
            <a:r>
              <a:rPr lang="en-US" sz="1800" i="1" dirty="0"/>
              <a:t>Panay</a:t>
            </a:r>
            <a:r>
              <a:rPr lang="en-US" sz="1800" dirty="0"/>
              <a:t> (PR 5) evacuating US nationals along the Yangtze River. Three American sailors are killed. The United States government protests the incident. In April 1938, the Japanese government paid an indemnity of $2.2 million officially ending the incident.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199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F2DA-0BFB-429C-AF81-A50590670171}"/>
              </a:ext>
            </a:extLst>
          </p:cNvPr>
          <p:cNvSpPr>
            <a:spLocks noGrp="1"/>
          </p:cNvSpPr>
          <p:nvPr>
            <p:ph type="title"/>
          </p:nvPr>
        </p:nvSpPr>
        <p:spPr>
          <a:xfrm>
            <a:off x="685800" y="76200"/>
            <a:ext cx="7772400" cy="457200"/>
          </a:xfrm>
        </p:spPr>
        <p:txBody>
          <a:bodyPr/>
          <a:lstStyle/>
          <a:p>
            <a:r>
              <a:rPr lang="en-US" sz="2400" dirty="0">
                <a:ea typeface="Calibri" panose="020F0502020204030204" pitchFamily="34" charset="0"/>
                <a:cs typeface="Times New Roman" panose="02020603050405020304" pitchFamily="18" charset="0"/>
              </a:rPr>
              <a:t>The Road to War</a:t>
            </a:r>
            <a:endParaRPr lang="en-US" dirty="0"/>
          </a:p>
        </p:txBody>
      </p:sp>
      <p:sp>
        <p:nvSpPr>
          <p:cNvPr id="3" name="Rectangle 2">
            <a:extLst>
              <a:ext uri="{FF2B5EF4-FFF2-40B4-BE49-F238E27FC236}">
                <a16:creationId xmlns:a16="http://schemas.microsoft.com/office/drawing/2014/main" id="{B0BC85ED-185D-467E-8114-9D5E2379B29C}"/>
              </a:ext>
            </a:extLst>
          </p:cNvPr>
          <p:cNvSpPr/>
          <p:nvPr/>
        </p:nvSpPr>
        <p:spPr>
          <a:xfrm>
            <a:off x="228600" y="630495"/>
            <a:ext cx="8686800" cy="6186309"/>
          </a:xfrm>
          <a:prstGeom prst="rect">
            <a:avLst/>
          </a:prstGeom>
        </p:spPr>
        <p:txBody>
          <a:bodyPr wrap="square">
            <a:spAutoFit/>
          </a:bodyPr>
          <a:lstStyle/>
          <a:p>
            <a:r>
              <a:rPr lang="en-US" sz="1800" b="1" dirty="0"/>
              <a:t>May-August 1939</a:t>
            </a:r>
            <a:r>
              <a:rPr lang="en-US" sz="1800" dirty="0"/>
              <a:t>: Japanese military forces invade Mongolia. In a four-month battle </a:t>
            </a:r>
            <a:r>
              <a:rPr lang="en-US" sz="1800" dirty="0" err="1"/>
              <a:t>Khalkhin</a:t>
            </a:r>
            <a:r>
              <a:rPr lang="en-US" sz="1800" dirty="0"/>
              <a:t> Gol, the Japanese armed forces were defeated by the Armed Forces of the Union of Soviet Socialist Republics. The two nations maintain an uneasy truce until 8 August 1945 when the Soviet Union declared war on Japan five days before the end of World War II.</a:t>
            </a:r>
          </a:p>
          <a:p>
            <a:r>
              <a:rPr lang="en-US" sz="1800" dirty="0"/>
              <a:t> </a:t>
            </a:r>
          </a:p>
          <a:p>
            <a:r>
              <a:rPr lang="en-US" sz="1800" b="1" dirty="0"/>
              <a:t>1 December 1939</a:t>
            </a:r>
            <a:r>
              <a:rPr lang="en-US" sz="1800" dirty="0"/>
              <a:t>: World War II begins in Europe when Nazi Germany invades Poland.</a:t>
            </a:r>
          </a:p>
          <a:p>
            <a:r>
              <a:rPr lang="en-US" sz="1800" dirty="0"/>
              <a:t> </a:t>
            </a:r>
          </a:p>
          <a:p>
            <a:r>
              <a:rPr lang="en-US" sz="1800" b="1" dirty="0"/>
              <a:t>June 1940</a:t>
            </a:r>
            <a:r>
              <a:rPr lang="en-US" sz="1800" dirty="0"/>
              <a:t>: France is defeated and occupied by Nazi Germany.</a:t>
            </a:r>
          </a:p>
          <a:p>
            <a:r>
              <a:rPr lang="en-US" sz="1800" dirty="0"/>
              <a:t> </a:t>
            </a:r>
          </a:p>
          <a:p>
            <a:r>
              <a:rPr lang="en-US" sz="1800" b="1" dirty="0"/>
              <a:t>20-26 September 1940</a:t>
            </a:r>
            <a:r>
              <a:rPr lang="en-US" sz="1800" dirty="0"/>
              <a:t>: Vichy France submitted to Japan’s demand allowing that nation to occupy northern French Indochina, present-day Vietnam, Cambodia and Laos. This is the first step in Japan's new order policy for Asia called </a:t>
            </a:r>
            <a:r>
              <a:rPr lang="en-US" sz="1800" b="1" dirty="0"/>
              <a:t>the Greater East Asia Co-prosperity Sphere</a:t>
            </a:r>
            <a:r>
              <a:rPr lang="en-US" sz="1800" dirty="0"/>
              <a:t>. The objectives of the policy was to create a self-sufficient empire around resource poor Japan that included a perimeter ensure access to the raw materials such as iron ore, oil, tin, rubber, and coal required by Japan to be a global power. </a:t>
            </a:r>
          </a:p>
          <a:p>
            <a:r>
              <a:rPr lang="en-US" sz="1800" dirty="0"/>
              <a:t> </a:t>
            </a:r>
          </a:p>
          <a:p>
            <a:r>
              <a:rPr lang="en-US" sz="1800" b="1" dirty="0"/>
              <a:t>August 1940 - July 1941</a:t>
            </a:r>
            <a:r>
              <a:rPr lang="en-US" sz="1800" dirty="0"/>
              <a:t>: The Battle of Britain is fought in the skies over Great Britain.</a:t>
            </a:r>
          </a:p>
          <a:p>
            <a:r>
              <a:rPr lang="en-US" sz="1800" dirty="0"/>
              <a:t> </a:t>
            </a:r>
          </a:p>
          <a:p>
            <a:r>
              <a:rPr lang="en-US" sz="1800" b="1" dirty="0"/>
              <a:t>27 September 1940</a:t>
            </a:r>
            <a:r>
              <a:rPr lang="en-US" sz="1800" dirty="0"/>
              <a:t>: Nazi Germany, Fascist Italy and Imperial Japan signed the Tripartite Pact a military alliance that called for each nation to provide military assistance in the case of an attack by any nation not yet in World War II. The pact was targeted against the United States and the Soviet Union the two largest nations not yet in World War 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44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F2DA-0BFB-429C-AF81-A50590670171}"/>
              </a:ext>
            </a:extLst>
          </p:cNvPr>
          <p:cNvSpPr>
            <a:spLocks noGrp="1"/>
          </p:cNvSpPr>
          <p:nvPr>
            <p:ph type="title"/>
          </p:nvPr>
        </p:nvSpPr>
        <p:spPr>
          <a:xfrm>
            <a:off x="685800" y="76200"/>
            <a:ext cx="7772400" cy="457200"/>
          </a:xfrm>
        </p:spPr>
        <p:txBody>
          <a:bodyPr/>
          <a:lstStyle/>
          <a:p>
            <a:r>
              <a:rPr lang="en-US" sz="2400" dirty="0">
                <a:ea typeface="Calibri" panose="020F0502020204030204" pitchFamily="34" charset="0"/>
                <a:cs typeface="Times New Roman" panose="02020603050405020304" pitchFamily="18" charset="0"/>
              </a:rPr>
              <a:t>The Road to War</a:t>
            </a:r>
            <a:endParaRPr lang="en-US" dirty="0"/>
          </a:p>
        </p:txBody>
      </p:sp>
      <p:sp>
        <p:nvSpPr>
          <p:cNvPr id="3" name="Rectangle 2">
            <a:extLst>
              <a:ext uri="{FF2B5EF4-FFF2-40B4-BE49-F238E27FC236}">
                <a16:creationId xmlns:a16="http://schemas.microsoft.com/office/drawing/2014/main" id="{B0BC85ED-185D-467E-8114-9D5E2379B29C}"/>
              </a:ext>
            </a:extLst>
          </p:cNvPr>
          <p:cNvSpPr/>
          <p:nvPr/>
        </p:nvSpPr>
        <p:spPr>
          <a:xfrm>
            <a:off x="228600" y="989886"/>
            <a:ext cx="8686800" cy="4801314"/>
          </a:xfrm>
          <a:prstGeom prst="rect">
            <a:avLst/>
          </a:prstGeom>
        </p:spPr>
        <p:txBody>
          <a:bodyPr wrap="square">
            <a:spAutoFit/>
          </a:bodyPr>
          <a:lstStyle/>
          <a:p>
            <a:r>
              <a:rPr lang="en-US" sz="1800" b="1" u="sng" dirty="0"/>
              <a:t>22 June 1941</a:t>
            </a:r>
            <a:r>
              <a:rPr lang="en-US" sz="1800" dirty="0"/>
              <a:t>: Nazi Germany invades the Soviet Union. Italy declares war on the Soviet Union in accordance with the Tripartite Pact. However, Imperial Japan does not declare war on the Soviet Union.</a:t>
            </a:r>
          </a:p>
          <a:p>
            <a:r>
              <a:rPr lang="en-US" sz="1800" dirty="0"/>
              <a:t> </a:t>
            </a:r>
          </a:p>
          <a:p>
            <a:r>
              <a:rPr lang="en-US" sz="1800" b="1" u="sng" dirty="0"/>
              <a:t>26 July 1941</a:t>
            </a:r>
            <a:r>
              <a:rPr lang="en-US" sz="1800" dirty="0"/>
              <a:t>: Imperial Japan seizes control of southern Indochina. In response Pres. Franklin D Roosevelt freezes all Japanese and Chinese assets in the United States. The United States government convinces the government of Great Britain and the Netherlands to freeze all exports of petroleum to Japan. The Japanese government immediately begins planning to go to war with the United States and its allies before the lack of petroleum results in their Armed Forces being further crippled. The target for the Japanese are the Dutch colonies in present-day Indonesia which contain oilfields that could supply all of Japan’s petroleum needs. The problem is all shipping lanes between Indonesia and Japan must pass the Philippines and were vulnerable to air and sea attacks by the United States from its Philippine Commonwealth bases. As a result, Japanese war plans not only must take into consideration neutralizing or destroying the US Pacific Fleet at Pearl Harbor, Hawaii but also a military occupation of the Philippine archipelago.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18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838200"/>
          </a:xfrm>
        </p:spPr>
        <p:txBody>
          <a:bodyPr/>
          <a:lstStyle/>
          <a:p>
            <a:pPr eaLnBrk="1" hangingPunct="1"/>
            <a:r>
              <a:rPr lang="en-US" sz="2400" b="1" dirty="0">
                <a:solidFill>
                  <a:schemeClr val="tx1"/>
                </a:solidFill>
                <a:cs typeface="Times New Roman" pitchFamily="18" charset="0"/>
              </a:rPr>
              <a:t>The Filipino Americans: We Fought for Freedom</a:t>
            </a:r>
            <a:br>
              <a:rPr lang="en-US" sz="2400" b="1" dirty="0">
                <a:solidFill>
                  <a:schemeClr val="tx1"/>
                </a:solidFill>
                <a:cs typeface="Times New Roman" pitchFamily="18" charset="0"/>
              </a:rPr>
            </a:br>
            <a:r>
              <a:rPr lang="en-US" sz="2400" b="1" dirty="0">
                <a:solidFill>
                  <a:schemeClr val="tx1"/>
                </a:solidFill>
                <a:cs typeface="Times New Roman" pitchFamily="18" charset="0"/>
              </a:rPr>
              <a:t>The American Civil War 1861-1865</a:t>
            </a:r>
            <a:endParaRPr lang="en-US" dirty="0">
              <a:solidFill>
                <a:schemeClr val="tx1"/>
              </a:solidFill>
            </a:endParaRPr>
          </a:p>
        </p:txBody>
      </p:sp>
      <p:sp>
        <p:nvSpPr>
          <p:cNvPr id="22530" name="Text Placeholder 2"/>
          <p:cNvSpPr>
            <a:spLocks noGrp="1"/>
          </p:cNvSpPr>
          <p:nvPr>
            <p:ph type="body" idx="1"/>
          </p:nvPr>
        </p:nvSpPr>
        <p:spPr>
          <a:xfrm>
            <a:off x="152400" y="990600"/>
            <a:ext cx="4040188" cy="1817688"/>
          </a:xfrm>
        </p:spPr>
        <p:txBody>
          <a:bodyPr/>
          <a:lstStyle/>
          <a:p>
            <a:pPr eaLnBrk="1" hangingPunct="1"/>
            <a:r>
              <a:rPr lang="en-US" sz="1600"/>
              <a:t>Felix Balderry </a:t>
            </a:r>
            <a:r>
              <a:rPr lang="en-US" sz="1600" b="0"/>
              <a:t>joined the crew of an American merchant ship and arrived in the United States in 1860.  He fought with the 11</a:t>
            </a:r>
            <a:r>
              <a:rPr lang="en-US" sz="1600" b="0" baseline="30000"/>
              <a:t>th</a:t>
            </a:r>
            <a:r>
              <a:rPr lang="en-US" sz="1600" b="0"/>
              <a:t> Michigan Volunteers during the American Civil War. Unlike African Americans, Filipino Americans serving in the Union Army did not have to fight in racially segregated units.</a:t>
            </a:r>
          </a:p>
        </p:txBody>
      </p:sp>
      <p:pic>
        <p:nvPicPr>
          <p:cNvPr id="22531" name="Content Placeholder 7"/>
          <p:cNvPicPr>
            <a:picLocks noGrp="1" noChangeAspect="1"/>
          </p:cNvPicPr>
          <p:nvPr>
            <p:ph sz="half" idx="2"/>
          </p:nvPr>
        </p:nvPicPr>
        <p:blipFill>
          <a:blip r:embed="rId2"/>
          <a:srcRect/>
          <a:stretch>
            <a:fillRect/>
          </a:stretch>
        </p:blipFill>
        <p:spPr>
          <a:xfrm>
            <a:off x="679450" y="2960688"/>
            <a:ext cx="2673350" cy="3744912"/>
          </a:xfrm>
        </p:spPr>
      </p:pic>
      <p:sp>
        <p:nvSpPr>
          <p:cNvPr id="22532" name="Text Placeholder 4"/>
          <p:cNvSpPr>
            <a:spLocks noGrp="1"/>
          </p:cNvSpPr>
          <p:nvPr>
            <p:ph type="body" sz="quarter" idx="3"/>
          </p:nvPr>
        </p:nvSpPr>
        <p:spPr>
          <a:xfrm>
            <a:off x="4192588" y="1046163"/>
            <a:ext cx="4789487" cy="1773237"/>
          </a:xfrm>
        </p:spPr>
        <p:txBody>
          <a:bodyPr/>
          <a:lstStyle/>
          <a:p>
            <a:pPr eaLnBrk="1" hangingPunct="1"/>
            <a:r>
              <a:rPr lang="en-US" sz="1600" b="0"/>
              <a:t>The ship and medical logs of the </a:t>
            </a:r>
            <a:r>
              <a:rPr lang="en-US" sz="1600"/>
              <a:t>CSS </a:t>
            </a:r>
            <a:r>
              <a:rPr lang="en-US" sz="1600" i="1"/>
              <a:t>Gaines </a:t>
            </a:r>
            <a:r>
              <a:rPr lang="en-US" sz="1600" b="0"/>
              <a:t>contained accurate rosters and descriptions of the crew. Six Filipino Americans served aboard the CSS </a:t>
            </a:r>
            <a:r>
              <a:rPr lang="en-US" sz="1600" b="0" i="1"/>
              <a:t>Gaines</a:t>
            </a:r>
            <a:r>
              <a:rPr lang="en-US" sz="1600" b="0"/>
              <a:t> during the Civil War. The CSS </a:t>
            </a:r>
            <a:r>
              <a:rPr lang="en-US" sz="1600" b="0" i="1"/>
              <a:t>Gaines</a:t>
            </a:r>
            <a:r>
              <a:rPr lang="en-US" sz="1600" b="0"/>
              <a:t> was destroyed in combat against the United States Navy during the Battle of Mobile Bay on 5 August 1864. The fate of the six Filipino American crewmen after the battle is unknown.</a:t>
            </a:r>
          </a:p>
        </p:txBody>
      </p:sp>
      <p:pic>
        <p:nvPicPr>
          <p:cNvPr id="22533" name="Content Placeholder 9"/>
          <p:cNvPicPr>
            <a:picLocks noGrp="1" noChangeAspect="1"/>
          </p:cNvPicPr>
          <p:nvPr>
            <p:ph sz="quarter" idx="4"/>
          </p:nvPr>
        </p:nvPicPr>
        <p:blipFill>
          <a:blip r:embed="rId3"/>
          <a:srcRect/>
          <a:stretch>
            <a:fillRect/>
          </a:stretch>
        </p:blipFill>
        <p:spPr>
          <a:xfrm>
            <a:off x="4038600" y="3200400"/>
            <a:ext cx="4789488" cy="2371725"/>
          </a:xfrm>
        </p:spPr>
      </p:pic>
      <p:sp>
        <p:nvSpPr>
          <p:cNvPr id="22534" name="TextBox 10"/>
          <p:cNvSpPr txBox="1">
            <a:spLocks noChangeArrowheads="1"/>
          </p:cNvSpPr>
          <p:nvPr/>
        </p:nvSpPr>
        <p:spPr bwMode="auto">
          <a:xfrm>
            <a:off x="3589338" y="5713413"/>
            <a:ext cx="5392737" cy="831850"/>
          </a:xfrm>
          <a:prstGeom prst="rect">
            <a:avLst/>
          </a:prstGeom>
          <a:noFill/>
          <a:ln w="9525">
            <a:noFill/>
            <a:miter lim="800000"/>
            <a:headEnd/>
            <a:tailEnd/>
          </a:ln>
        </p:spPr>
        <p:txBody>
          <a:bodyPr>
            <a:spAutoFit/>
          </a:bodyPr>
          <a:lstStyle/>
          <a:p>
            <a:r>
              <a:rPr lang="en-US" sz="1600"/>
              <a:t>Based on an examination of ship’s log and official reports, thirty eight Filipino Americans have been positively identified as having served in U.S. Navy during the Civil War.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F2DA-0BFB-429C-AF81-A50590670171}"/>
              </a:ext>
            </a:extLst>
          </p:cNvPr>
          <p:cNvSpPr>
            <a:spLocks noGrp="1"/>
          </p:cNvSpPr>
          <p:nvPr>
            <p:ph type="title"/>
          </p:nvPr>
        </p:nvSpPr>
        <p:spPr>
          <a:xfrm>
            <a:off x="685800" y="76200"/>
            <a:ext cx="7772400" cy="457200"/>
          </a:xfrm>
        </p:spPr>
        <p:txBody>
          <a:bodyPr/>
          <a:lstStyle/>
          <a:p>
            <a:r>
              <a:rPr lang="en-US" sz="2400" dirty="0">
                <a:ea typeface="Calibri" panose="020F0502020204030204" pitchFamily="34" charset="0"/>
                <a:cs typeface="Times New Roman" panose="02020603050405020304" pitchFamily="18" charset="0"/>
              </a:rPr>
              <a:t>The Road to War</a:t>
            </a:r>
            <a:endParaRPr lang="en-US" dirty="0"/>
          </a:p>
        </p:txBody>
      </p:sp>
      <p:sp>
        <p:nvSpPr>
          <p:cNvPr id="3" name="Rectangle 2">
            <a:extLst>
              <a:ext uri="{FF2B5EF4-FFF2-40B4-BE49-F238E27FC236}">
                <a16:creationId xmlns:a16="http://schemas.microsoft.com/office/drawing/2014/main" id="{B0BC85ED-185D-467E-8114-9D5E2379B29C}"/>
              </a:ext>
            </a:extLst>
          </p:cNvPr>
          <p:cNvSpPr/>
          <p:nvPr/>
        </p:nvSpPr>
        <p:spPr>
          <a:xfrm>
            <a:off x="228600" y="630495"/>
            <a:ext cx="8686800" cy="5632311"/>
          </a:xfrm>
          <a:prstGeom prst="rect">
            <a:avLst/>
          </a:prstGeom>
        </p:spPr>
        <p:txBody>
          <a:bodyPr wrap="square">
            <a:spAutoFit/>
          </a:bodyPr>
          <a:lstStyle/>
          <a:p>
            <a:r>
              <a:rPr lang="en-US" sz="1800" b="1" dirty="0"/>
              <a:t>9-12 August 1941</a:t>
            </a:r>
            <a:r>
              <a:rPr lang="en-US" sz="1800" dirty="0"/>
              <a:t>: Prime Minister Winston Churchill and President Franklin D. Roosevelt hold their first wartime meeting in Placentia Bay, Canada. They decide that when the United States enters World War II Nazi Germany will be defeated first followed by Imperial Japan. Both men agree that if possible war between their nations and the Japanese Empire should be delayed as long as possible until Nazi Germany is defeated.</a:t>
            </a:r>
          </a:p>
          <a:p>
            <a:r>
              <a:rPr lang="en-US" sz="1800" dirty="0"/>
              <a:t> </a:t>
            </a:r>
          </a:p>
          <a:p>
            <a:r>
              <a:rPr lang="en-US" sz="1800" b="1" dirty="0"/>
              <a:t>26 November 1941</a:t>
            </a:r>
            <a:r>
              <a:rPr lang="en-US" sz="1800" dirty="0"/>
              <a:t>: Japanese naval task forces are located by United States and British reconnaissance units in the South China Sea. However, a powerful task force of six aircraft carriers departs northern Japan undetected sailing towards Hawaii.</a:t>
            </a:r>
          </a:p>
          <a:p>
            <a:r>
              <a:rPr lang="en-US" sz="1800" dirty="0"/>
              <a:t> </a:t>
            </a:r>
          </a:p>
          <a:p>
            <a:r>
              <a:rPr lang="en-US" sz="1800" b="1" dirty="0"/>
              <a:t>6 December 1941</a:t>
            </a:r>
            <a:r>
              <a:rPr lang="en-US" sz="1800" dirty="0"/>
              <a:t>: President Franklin D. Roosevelt requests Japan remove military forces from French Indochina as a basis for peace negotiations.</a:t>
            </a:r>
          </a:p>
          <a:p>
            <a:endParaRPr lang="en-US" sz="1800" dirty="0"/>
          </a:p>
          <a:p>
            <a:r>
              <a:rPr lang="en-US" sz="1800" b="1" dirty="0"/>
              <a:t>7 December 1941</a:t>
            </a:r>
            <a:r>
              <a:rPr lang="en-US" sz="1800" dirty="0"/>
              <a:t>: Japanese naval air forces attack US naval forces at Pearl Harbor, Hawaii, sinking seven of eight battleships and killing over 2000 Americans. That same day, which was 8 December 1941, because of its location across the international date line, Japanese air forces attack American bases on the island of Luzon, Philippines destroying most of the American and Filipino aircraft defending the archipelago.</a:t>
            </a:r>
          </a:p>
          <a:p>
            <a:r>
              <a:rPr lang="en-US" sz="1800" dirty="0"/>
              <a:t> </a:t>
            </a:r>
          </a:p>
          <a:p>
            <a:r>
              <a:rPr lang="en-US" sz="1800" b="1" dirty="0"/>
              <a:t>8 December 1941</a:t>
            </a:r>
            <a:r>
              <a:rPr lang="en-US" sz="1800" dirty="0"/>
              <a:t>: the United States declares war on Japan.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254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1312863" y="2967038"/>
            <a:ext cx="6518275" cy="461962"/>
          </a:xfrm>
          <a:prstGeom prst="rect">
            <a:avLst/>
          </a:prstGeom>
          <a:noFill/>
          <a:ln w="9525">
            <a:noFill/>
            <a:miter lim="800000"/>
            <a:headEnd/>
            <a:tailEnd/>
          </a:ln>
        </p:spPr>
        <p:txBody>
          <a:bodyPr wrap="none">
            <a:spAutoFit/>
          </a:bodyPr>
          <a:lstStyle/>
          <a:p>
            <a:r>
              <a:rPr lang="en-US" dirty="0"/>
              <a:t>Appendix C: Filipinos in the U.S. Army 1902-1940</a:t>
            </a:r>
          </a:p>
        </p:txBody>
      </p:sp>
    </p:spTree>
    <p:extLst>
      <p:ext uri="{BB962C8B-B14F-4D97-AF65-F5344CB8AC3E}">
        <p14:creationId xmlns:p14="http://schemas.microsoft.com/office/powerpoint/2010/main" val="2115063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a:xfrm>
            <a:off x="228600" y="228600"/>
            <a:ext cx="8686800" cy="533400"/>
          </a:xfrm>
        </p:spPr>
        <p:txBody>
          <a:bodyPr/>
          <a:lstStyle/>
          <a:p>
            <a:pPr eaLnBrk="1" hangingPunct="1"/>
            <a:r>
              <a:rPr lang="en-US" altLang="en-US" sz="2800"/>
              <a:t>Filipinos in the U. S. Army 1902-1940</a:t>
            </a:r>
          </a:p>
        </p:txBody>
      </p:sp>
      <p:graphicFrame>
        <p:nvGraphicFramePr>
          <p:cNvPr id="38915" name="Group 1027"/>
          <p:cNvGraphicFramePr>
            <a:graphicFrameLocks noGrp="1"/>
          </p:cNvGraphicFramePr>
          <p:nvPr>
            <p:ph type="tbl" idx="1"/>
          </p:nvPr>
        </p:nvGraphicFramePr>
        <p:xfrm>
          <a:off x="685800" y="838200"/>
          <a:ext cx="7772400" cy="5843272"/>
        </p:xfrm>
        <a:graphic>
          <a:graphicData uri="http://schemas.openxmlformats.org/drawingml/2006/table">
            <a:tbl>
              <a:tblPr/>
              <a:tblGrid>
                <a:gridCol w="1554163">
                  <a:extLst>
                    <a:ext uri="{9D8B030D-6E8A-4147-A177-3AD203B41FA5}">
                      <a16:colId xmlns:a16="http://schemas.microsoft.com/office/drawing/2014/main" val="20000"/>
                    </a:ext>
                  </a:extLst>
                </a:gridCol>
                <a:gridCol w="1554162">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4163">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Total in US Army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Total US Soldiers in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Total American Soldiers in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Total Philippine Scouts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75,028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21,217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16,346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4,871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66,956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18,375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5,181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80,678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17,834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12,282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105,993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18,521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charset="0"/>
                        </a:rPr>
                        <a:t>12,909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2,379,579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16,137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6,738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5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201,918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20,282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13,173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7,109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135,254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11,285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6.684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137,645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11,232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6,542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5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137,966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11,615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6,428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270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1,461,000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22,532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10,569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11,963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399585" y="2967038"/>
            <a:ext cx="6327053" cy="1200329"/>
          </a:xfrm>
          <a:prstGeom prst="rect">
            <a:avLst/>
          </a:prstGeom>
          <a:noFill/>
          <a:ln w="9525">
            <a:noFill/>
            <a:miter lim="800000"/>
            <a:headEnd/>
            <a:tailEnd/>
          </a:ln>
        </p:spPr>
        <p:txBody>
          <a:bodyPr wrap="none">
            <a:spAutoFit/>
          </a:bodyPr>
          <a:lstStyle/>
          <a:p>
            <a:pPr algn="ctr"/>
            <a:r>
              <a:rPr lang="en-US" dirty="0"/>
              <a:t>Appendix D </a:t>
            </a:r>
          </a:p>
          <a:p>
            <a:pPr algn="ctr"/>
            <a:r>
              <a:rPr lang="en-US" dirty="0"/>
              <a:t>Filipinos in the U.S. Navy 1902-1984</a:t>
            </a:r>
          </a:p>
          <a:p>
            <a:pPr algn="ctr"/>
            <a:r>
              <a:rPr lang="en-US" dirty="0"/>
              <a:t>Filipino Americans in the U.S. Armed Force 2000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28600"/>
            <a:ext cx="7772400" cy="457200"/>
          </a:xfrm>
        </p:spPr>
        <p:txBody>
          <a:bodyPr/>
          <a:lstStyle/>
          <a:p>
            <a:pPr eaLnBrk="1" hangingPunct="1"/>
            <a:r>
              <a:rPr lang="en-US" altLang="en-US" sz="2400" b="1"/>
              <a:t>Filipinos in the U. S. Navy, 1902-1940</a:t>
            </a:r>
          </a:p>
        </p:txBody>
      </p:sp>
      <p:graphicFrame>
        <p:nvGraphicFramePr>
          <p:cNvPr id="39939" name="Group 3"/>
          <p:cNvGraphicFramePr>
            <a:graphicFrameLocks noGrp="1"/>
          </p:cNvGraphicFramePr>
          <p:nvPr>
            <p:ph type="tbl" idx="1"/>
          </p:nvPr>
        </p:nvGraphicFramePr>
        <p:xfrm>
          <a:off x="685800" y="762000"/>
          <a:ext cx="7772400" cy="5937000"/>
        </p:xfrm>
        <a:graphic>
          <a:graphicData uri="http://schemas.openxmlformats.org/drawingml/2006/table">
            <a:tbl>
              <a:tblPr/>
              <a:tblGrid>
                <a:gridCol w="1554163">
                  <a:extLst>
                    <a:ext uri="{9D8B030D-6E8A-4147-A177-3AD203B41FA5}">
                      <a16:colId xmlns:a16="http://schemas.microsoft.com/office/drawing/2014/main" val="20000"/>
                    </a:ext>
                  </a:extLst>
                </a:gridCol>
                <a:gridCol w="1554162">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4163">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Total Strength  U. S Navy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European Ancestry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African Ancestry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Filipino Ancestry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27,245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Not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Not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32,165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28,511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45,075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41,765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1,535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52,561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48,908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1,726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435,398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425,323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3,724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99,212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99,212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3,037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5,742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84,289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77,524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4193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84,938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79,570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4,375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27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82,839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78,009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3,246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334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1940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139,554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132,889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4,007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1,833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 y="152400"/>
            <a:ext cx="8991600" cy="685800"/>
          </a:xfrm>
        </p:spPr>
        <p:txBody>
          <a:bodyPr/>
          <a:lstStyle/>
          <a:p>
            <a:pPr eaLnBrk="1" hangingPunct="1"/>
            <a:r>
              <a:rPr lang="en-US" altLang="en-US" sz="2400" b="1"/>
              <a:t>Filipinos in the U. S. Navy 1952-1984 as a result of the Philippine Enlistment Act</a:t>
            </a:r>
          </a:p>
        </p:txBody>
      </p:sp>
      <p:graphicFrame>
        <p:nvGraphicFramePr>
          <p:cNvPr id="40963" name="Group 3"/>
          <p:cNvGraphicFramePr>
            <a:graphicFrameLocks noGrp="1"/>
          </p:cNvGraphicFramePr>
          <p:nvPr>
            <p:ph type="tbl" idx="1"/>
          </p:nvPr>
        </p:nvGraphicFramePr>
        <p:xfrm>
          <a:off x="685800" y="914400"/>
          <a:ext cx="7772400" cy="57150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charset="0"/>
                        </a:rPr>
                        <a:t>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charset="0"/>
                        </a:rPr>
                        <a:t>Grade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590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2,146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1,862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15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1984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charset="0"/>
                        </a:rPr>
                        <a:t>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E2A7-F169-45C3-9A20-230EB7C1683C}"/>
              </a:ext>
            </a:extLst>
          </p:cNvPr>
          <p:cNvSpPr>
            <a:spLocks noGrp="1"/>
          </p:cNvSpPr>
          <p:nvPr>
            <p:ph type="title"/>
          </p:nvPr>
        </p:nvSpPr>
        <p:spPr/>
        <p:txBody>
          <a:bodyPr/>
          <a:lstStyle/>
          <a:p>
            <a:r>
              <a:rPr lang="en-US" sz="2400" b="1" dirty="0"/>
              <a:t>Ethnic Filipinos Enlisted Personnel in the U.S. Armed Forces as of February 2000</a:t>
            </a:r>
          </a:p>
        </p:txBody>
      </p:sp>
      <p:graphicFrame>
        <p:nvGraphicFramePr>
          <p:cNvPr id="4" name="Table Placeholder 3">
            <a:extLst>
              <a:ext uri="{FF2B5EF4-FFF2-40B4-BE49-F238E27FC236}">
                <a16:creationId xmlns:a16="http://schemas.microsoft.com/office/drawing/2014/main" id="{C8D9D92E-C52F-47A9-A13B-E8144ED70EE5}"/>
              </a:ext>
            </a:extLst>
          </p:cNvPr>
          <p:cNvGraphicFramePr>
            <a:graphicFrameLocks noGrp="1"/>
          </p:cNvGraphicFramePr>
          <p:nvPr>
            <p:ph type="tbl" idx="1"/>
            <p:extLst>
              <p:ext uri="{D42A27DB-BD31-4B8C-83A1-F6EECF244321}">
                <p14:modId xmlns:p14="http://schemas.microsoft.com/office/powerpoint/2010/main" val="908977237"/>
              </p:ext>
            </p:extLst>
          </p:nvPr>
        </p:nvGraphicFramePr>
        <p:xfrm>
          <a:off x="228600" y="1981200"/>
          <a:ext cx="8686800" cy="20624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195568016"/>
                    </a:ext>
                  </a:extLst>
                </a:gridCol>
                <a:gridCol w="1676400">
                  <a:extLst>
                    <a:ext uri="{9D8B030D-6E8A-4147-A177-3AD203B41FA5}">
                      <a16:colId xmlns:a16="http://schemas.microsoft.com/office/drawing/2014/main" val="685725256"/>
                    </a:ext>
                  </a:extLst>
                </a:gridCol>
                <a:gridCol w="2057400">
                  <a:extLst>
                    <a:ext uri="{9D8B030D-6E8A-4147-A177-3AD203B41FA5}">
                      <a16:colId xmlns:a16="http://schemas.microsoft.com/office/drawing/2014/main" val="1598956597"/>
                    </a:ext>
                  </a:extLst>
                </a:gridCol>
                <a:gridCol w="3200400">
                  <a:extLst>
                    <a:ext uri="{9D8B030D-6E8A-4147-A177-3AD203B41FA5}">
                      <a16:colId xmlns:a16="http://schemas.microsoft.com/office/drawing/2014/main" val="3825036254"/>
                    </a:ext>
                  </a:extLst>
                </a:gridCol>
              </a:tblGrid>
              <a:tr h="370840">
                <a:tc>
                  <a:txBody>
                    <a:bodyPr/>
                    <a:lstStyle/>
                    <a:p>
                      <a:r>
                        <a:rPr lang="en-US" sz="1600" dirty="0">
                          <a:solidFill>
                            <a:schemeClr val="tx1"/>
                          </a:solidFill>
                        </a:rPr>
                        <a:t>Branch of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Total Enlisted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Total Ethnic Filipino Enlisted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Total Ethnic Filipino Enlisted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991270"/>
                  </a:ext>
                </a:extLst>
              </a:tr>
              <a:tr h="370840">
                <a:tc>
                  <a:txBody>
                    <a:bodyPr/>
                    <a:lstStyle/>
                    <a:p>
                      <a:r>
                        <a:rPr lang="en-US" dirty="0">
                          <a:solidFill>
                            <a:schemeClr val="tx1"/>
                          </a:solidFill>
                        </a:rPr>
                        <a:t>Army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394,510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3,188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128912"/>
                  </a:ext>
                </a:extLst>
              </a:tr>
              <a:tr h="370840">
                <a:tc>
                  <a:txBody>
                    <a:bodyPr/>
                    <a:lstStyle/>
                    <a:p>
                      <a:r>
                        <a:rPr lang="en-US" dirty="0">
                          <a:solidFill>
                            <a:schemeClr val="tx1"/>
                          </a:solidFill>
                        </a:rPr>
                        <a:t>Navy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310, 415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13,845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022554"/>
                  </a:ext>
                </a:extLst>
              </a:tr>
              <a:tr h="370840">
                <a:tc>
                  <a:txBody>
                    <a:bodyPr/>
                    <a:lstStyle/>
                    <a:p>
                      <a:r>
                        <a:rPr lang="en-US" dirty="0">
                          <a:solidFill>
                            <a:schemeClr val="tx1"/>
                          </a:solidFill>
                        </a:rPr>
                        <a:t>Marine Corps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153,241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526007"/>
                  </a:ext>
                </a:extLst>
              </a:tr>
              <a:tr h="370840">
                <a:tc>
                  <a:txBody>
                    <a:bodyPr/>
                    <a:lstStyle/>
                    <a:p>
                      <a:r>
                        <a:rPr lang="en-US" dirty="0">
                          <a:solidFill>
                            <a:schemeClr val="tx1"/>
                          </a:solidFill>
                        </a:rPr>
                        <a:t>Air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282,367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4,147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273470"/>
                  </a:ext>
                </a:extLst>
              </a:tr>
            </a:tbl>
          </a:graphicData>
        </a:graphic>
      </p:graphicFrame>
    </p:spTree>
    <p:extLst>
      <p:ext uri="{BB962C8B-B14F-4D97-AF65-F5344CB8AC3E}">
        <p14:creationId xmlns:p14="http://schemas.microsoft.com/office/powerpoint/2010/main" val="580551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76200"/>
            <a:ext cx="7772400" cy="457200"/>
          </a:xfrm>
        </p:spPr>
        <p:txBody>
          <a:bodyPr/>
          <a:lstStyle/>
          <a:p>
            <a:pPr eaLnBrk="1" hangingPunct="1"/>
            <a:r>
              <a:rPr lang="en-US" sz="2400"/>
              <a:t>Sources</a:t>
            </a:r>
          </a:p>
        </p:txBody>
      </p:sp>
      <p:sp>
        <p:nvSpPr>
          <p:cNvPr id="47106" name="TextBox 2"/>
          <p:cNvSpPr txBox="1">
            <a:spLocks noChangeArrowheads="1"/>
          </p:cNvSpPr>
          <p:nvPr/>
        </p:nvSpPr>
        <p:spPr bwMode="auto">
          <a:xfrm>
            <a:off x="228600" y="457200"/>
            <a:ext cx="8763000" cy="7971413"/>
          </a:xfrm>
          <a:prstGeom prst="rect">
            <a:avLst/>
          </a:prstGeom>
          <a:noFill/>
          <a:ln w="9525">
            <a:noFill/>
            <a:miter lim="800000"/>
            <a:headEnd/>
            <a:tailEnd/>
          </a:ln>
        </p:spPr>
        <p:txBody>
          <a:bodyPr>
            <a:spAutoFit/>
          </a:bodyPr>
          <a:lstStyle/>
          <a:p>
            <a:r>
              <a:rPr lang="en-US" sz="1600" dirty="0"/>
              <a:t>Clay, Steven E. U.S. </a:t>
            </a:r>
            <a:r>
              <a:rPr lang="en-US" sz="1600" i="1" dirty="0"/>
              <a:t>Army Order of Battle 1919-1941</a:t>
            </a:r>
            <a:r>
              <a:rPr lang="en-US" sz="1600" dirty="0"/>
              <a:t>. Fort Leavenworth: US Army Combined Arms Center. </a:t>
            </a:r>
            <a:r>
              <a:rPr lang="en-US" sz="1600" dirty="0">
                <a:hlinkClick r:id="rId2"/>
              </a:rPr>
              <a:t>https://usacac.army.mil/</a:t>
            </a:r>
            <a:r>
              <a:rPr lang="en-US" sz="1600" dirty="0"/>
              <a:t>  (July 8, 2018).</a:t>
            </a:r>
          </a:p>
          <a:p>
            <a:endParaRPr lang="en-US" sz="1600" dirty="0"/>
          </a:p>
          <a:p>
            <a:r>
              <a:rPr lang="en-US" sz="1600" dirty="0"/>
              <a:t>Cordova, Fred. </a:t>
            </a:r>
            <a:r>
              <a:rPr lang="en-US" sz="1600" i="1" dirty="0"/>
              <a:t>Filipinos: forgotten Asian American, A Pectoral Essay/1763-Circa-1963</a:t>
            </a:r>
            <a:r>
              <a:rPr lang="en-US" sz="1600" dirty="0"/>
              <a:t>. Dubuque, Iowa: Kendall/Hunt Publishing Company, 1983.</a:t>
            </a:r>
          </a:p>
          <a:p>
            <a:endParaRPr lang="en-US" sz="1600" dirty="0"/>
          </a:p>
          <a:p>
            <a:r>
              <a:rPr lang="en-US" sz="1600" dirty="0"/>
              <a:t>Fabros, Alex S., ed. </a:t>
            </a:r>
            <a:r>
              <a:rPr lang="en-US" sz="1600" i="1" dirty="0"/>
              <a:t>In Honor of Our Fathers: The Newspaper Stories of the 1</a:t>
            </a:r>
            <a:r>
              <a:rPr lang="en-US" sz="1600" i="1" baseline="30000" dirty="0"/>
              <a:t>st</a:t>
            </a:r>
            <a:r>
              <a:rPr lang="en-US" sz="1600" i="1" dirty="0"/>
              <a:t> and 2</a:t>
            </a:r>
            <a:r>
              <a:rPr lang="en-US" sz="1600" i="1" baseline="30000" dirty="0"/>
              <a:t>nd</a:t>
            </a:r>
            <a:r>
              <a:rPr lang="en-US" sz="1600" i="1" dirty="0"/>
              <a:t> Filipino Infantry Regiments of the US Army in World War II</a:t>
            </a:r>
            <a:r>
              <a:rPr lang="en-US" sz="1600" dirty="0"/>
              <a:t>. Fresno, California: The Filipino American Experience Research Project, 1994.</a:t>
            </a:r>
          </a:p>
          <a:p>
            <a:endParaRPr lang="en-US" sz="1600" dirty="0"/>
          </a:p>
          <a:p>
            <a:r>
              <a:rPr lang="en-US" sz="1600" dirty="0"/>
              <a:t>Fabros, Alex S. </a:t>
            </a:r>
            <a:r>
              <a:rPr lang="en-US" sz="1600" i="1" dirty="0"/>
              <a:t>The Boogie-Woogie Boys: A History of Filipino Americans in World War II</a:t>
            </a:r>
            <a:r>
              <a:rPr lang="en-US" sz="1600" dirty="0"/>
              <a:t>. Fresno, California: The Filipino American Experience Research Project, 1994.</a:t>
            </a:r>
          </a:p>
          <a:p>
            <a:endParaRPr lang="en-US" sz="1600" dirty="0"/>
          </a:p>
          <a:p>
            <a:r>
              <a:rPr lang="en-US" sz="1600" dirty="0"/>
              <a:t>Filipino American National Historical Society – Hampton Roads Chapter. </a:t>
            </a:r>
            <a:r>
              <a:rPr lang="en-US" sz="1600" i="1" dirty="0"/>
              <a:t>In Our Uncles Words: We Fought for Freedom</a:t>
            </a:r>
            <a:r>
              <a:rPr lang="en-US" sz="1600" dirty="0"/>
              <a:t>. San </a:t>
            </a:r>
            <a:r>
              <a:rPr lang="en-US" sz="1600" dirty="0" err="1"/>
              <a:t>Francisico</a:t>
            </a:r>
            <a:r>
              <a:rPr lang="en-US" sz="1600" dirty="0"/>
              <a:t>: </a:t>
            </a:r>
            <a:r>
              <a:rPr lang="en-US" sz="1600" dirty="0" err="1"/>
              <a:t>T’Boli</a:t>
            </a:r>
            <a:r>
              <a:rPr lang="en-US" sz="1600" dirty="0"/>
              <a:t> Publishing and Distribution, 2006.</a:t>
            </a:r>
          </a:p>
          <a:p>
            <a:endParaRPr lang="en-US" sz="1600" dirty="0"/>
          </a:p>
          <a:p>
            <a:r>
              <a:rPr lang="en-US" sz="1600" dirty="0"/>
              <a:t>Filipino Executive Council of Greater Philadelphia. </a:t>
            </a:r>
            <a:r>
              <a:rPr lang="en-US" sz="1600" i="1" dirty="0"/>
              <a:t>The Fighting Filipinos: Poster Story.</a:t>
            </a:r>
            <a:r>
              <a:rPr lang="en-US" sz="1600" dirty="0"/>
              <a:t> </a:t>
            </a:r>
            <a:r>
              <a:rPr lang="en-US" sz="1600" u="sng" dirty="0">
                <a:hlinkClick r:id="rId3"/>
              </a:rPr>
              <a:t>https://pinoyphilly.com/from-our-editors/the-fighting-filipinos-poster-story/</a:t>
            </a:r>
            <a:r>
              <a:rPr lang="en-US" sz="1600" u="sng" dirty="0"/>
              <a:t> (July 8, 2018)</a:t>
            </a:r>
          </a:p>
          <a:p>
            <a:endParaRPr lang="en-US" sz="1600" dirty="0"/>
          </a:p>
          <a:p>
            <a:r>
              <a:rPr lang="en-US" sz="1600" dirty="0"/>
              <a:t>Francia, Luis H. </a:t>
            </a:r>
            <a:r>
              <a:rPr lang="en-US" sz="1600" i="1" dirty="0"/>
              <a:t>A History of the Philippines: From </a:t>
            </a:r>
            <a:r>
              <a:rPr lang="en-US" sz="1600" i="1" dirty="0" err="1"/>
              <a:t>Indios</a:t>
            </a:r>
            <a:r>
              <a:rPr lang="en-US" sz="1600" i="1" dirty="0"/>
              <a:t> to Filipinos</a:t>
            </a:r>
            <a:r>
              <a:rPr lang="en-US" sz="1600" dirty="0"/>
              <a:t>. New York: The Overlook Press, 2014.</a:t>
            </a:r>
          </a:p>
          <a:p>
            <a:endParaRPr lang="en-US" sz="1600" dirty="0"/>
          </a:p>
          <a:p>
            <a:r>
              <a:rPr lang="en-US" sz="1600" dirty="0"/>
              <a:t>Linn, Brian McAllister. </a:t>
            </a:r>
            <a:r>
              <a:rPr lang="en-US" sz="1600" i="1" dirty="0"/>
              <a:t>The Philippine War 1899-1902</a:t>
            </a:r>
            <a:r>
              <a:rPr lang="en-US" sz="1600" dirty="0"/>
              <a:t>. Lawrence: University of Kansas Press, 2000.</a:t>
            </a:r>
          </a:p>
          <a:p>
            <a:endParaRPr lang="en-US" sz="1600" dirty="0"/>
          </a:p>
          <a:p>
            <a:r>
              <a:rPr lang="en-US" sz="1600" dirty="0" err="1"/>
              <a:t>Maligat</a:t>
            </a:r>
            <a:r>
              <a:rPr lang="en-US" sz="1600" dirty="0"/>
              <a:t>, </a:t>
            </a:r>
            <a:r>
              <a:rPr lang="en-US" sz="1600" dirty="0" err="1"/>
              <a:t>Luisto</a:t>
            </a:r>
            <a:r>
              <a:rPr lang="en-US" sz="1600" dirty="0"/>
              <a:t> G. “Study of the U.S, Navy’s Philippines Enlistment Program, 1981-1991.” Master’s Thesis, Naval Postgraduate School, 2000.</a:t>
            </a:r>
          </a:p>
          <a:p>
            <a:endParaRPr lang="en-US" sz="1600" dirty="0"/>
          </a:p>
          <a:p>
            <a:endParaRPr lang="en-US" sz="1600" dirty="0"/>
          </a:p>
          <a:p>
            <a:endParaRPr lang="en-US" sz="1600" dirty="0"/>
          </a:p>
          <a:p>
            <a:endParaRPr lang="en-US" sz="1600" dirty="0"/>
          </a:p>
          <a:p>
            <a:endParaRPr lang="en-US" sz="1600" dirty="0"/>
          </a:p>
          <a:p>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76200"/>
            <a:ext cx="7772400" cy="457200"/>
          </a:xfrm>
        </p:spPr>
        <p:txBody>
          <a:bodyPr/>
          <a:lstStyle/>
          <a:p>
            <a:pPr eaLnBrk="1" hangingPunct="1"/>
            <a:r>
              <a:rPr lang="en-US" sz="2400"/>
              <a:t>Sources</a:t>
            </a:r>
          </a:p>
        </p:txBody>
      </p:sp>
      <p:sp>
        <p:nvSpPr>
          <p:cNvPr id="47106" name="TextBox 2"/>
          <p:cNvSpPr txBox="1">
            <a:spLocks noChangeArrowheads="1"/>
          </p:cNvSpPr>
          <p:nvPr/>
        </p:nvSpPr>
        <p:spPr bwMode="auto">
          <a:xfrm>
            <a:off x="190500" y="767001"/>
            <a:ext cx="8763000" cy="5786199"/>
          </a:xfrm>
          <a:prstGeom prst="rect">
            <a:avLst/>
          </a:prstGeom>
          <a:noFill/>
          <a:ln w="9525">
            <a:noFill/>
            <a:miter lim="800000"/>
            <a:headEnd/>
            <a:tailEnd/>
          </a:ln>
        </p:spPr>
        <p:txBody>
          <a:bodyPr>
            <a:spAutoFit/>
          </a:bodyPr>
          <a:lstStyle/>
          <a:p>
            <a:r>
              <a:rPr lang="en-US" sz="1600" dirty="0" err="1"/>
              <a:t>Mercene</a:t>
            </a:r>
            <a:r>
              <a:rPr lang="en-US" sz="1600" dirty="0"/>
              <a:t>, </a:t>
            </a:r>
            <a:r>
              <a:rPr lang="en-US" sz="1600" dirty="0" err="1"/>
              <a:t>Floro</a:t>
            </a:r>
            <a:r>
              <a:rPr lang="en-US" sz="1600" dirty="0"/>
              <a:t> L. </a:t>
            </a:r>
            <a:r>
              <a:rPr lang="en-US" sz="1600" i="1" dirty="0"/>
              <a:t>Manila Men in the New World: Filipino Migration to Mexico and the Americas from the 16</a:t>
            </a:r>
            <a:r>
              <a:rPr lang="en-US" sz="1600" i="1" baseline="30000" dirty="0"/>
              <a:t>th</a:t>
            </a:r>
            <a:r>
              <a:rPr lang="en-US" sz="1600" i="1" dirty="0"/>
              <a:t> Century.</a:t>
            </a:r>
            <a:r>
              <a:rPr lang="en-US" sz="1600" dirty="0"/>
              <a:t> Quezon City: The University of the Philippine Press, 2007.</a:t>
            </a:r>
          </a:p>
          <a:p>
            <a:endParaRPr lang="en-US" sz="1600" dirty="0"/>
          </a:p>
          <a:p>
            <a:r>
              <a:rPr lang="en-US" sz="1600" dirty="0"/>
              <a:t>Morton, Lewis. </a:t>
            </a:r>
            <a:r>
              <a:rPr lang="en-US" sz="1600" i="1" dirty="0"/>
              <a:t>United States Army in World War II. The War in the Pacific: The Fall of the Philippines</a:t>
            </a:r>
            <a:r>
              <a:rPr lang="en-US" sz="1600" dirty="0"/>
              <a:t>. Washington, DC: US Army Center for military history, 1989.</a:t>
            </a:r>
          </a:p>
          <a:p>
            <a:endParaRPr lang="en-US" sz="1600" dirty="0"/>
          </a:p>
          <a:p>
            <a:r>
              <a:rPr lang="en-US" sz="1600" dirty="0" err="1"/>
              <a:t>Morantte</a:t>
            </a:r>
            <a:r>
              <a:rPr lang="en-US" sz="1600" dirty="0"/>
              <a:t>, P. C. "Filipinos in the Navy: A Significant Chapter in Naval History Belongs to Our Filipino Shipmates," </a:t>
            </a:r>
            <a:r>
              <a:rPr lang="en-US" sz="1600" i="1" dirty="0"/>
              <a:t>Our Navy: The Log</a:t>
            </a:r>
            <a:r>
              <a:rPr lang="en-US" sz="1600" dirty="0"/>
              <a:t>, vol. XL, no. 6, August 1945.</a:t>
            </a:r>
          </a:p>
          <a:p>
            <a:endParaRPr lang="en-US" sz="1600" dirty="0"/>
          </a:p>
          <a:p>
            <a:r>
              <a:rPr lang="en-US" sz="1600" dirty="0"/>
              <a:t>Nery-Strickland, Sylvia. </a:t>
            </a:r>
            <a:r>
              <a:rPr lang="en-US" sz="1600" i="1" dirty="0"/>
              <a:t>The Personal Papers and Photographs of the Roberto Nery Family</a:t>
            </a:r>
            <a:r>
              <a:rPr lang="en-US" sz="1600" dirty="0"/>
              <a:t>. </a:t>
            </a:r>
          </a:p>
          <a:p>
            <a:endParaRPr lang="en-US" sz="1600" dirty="0"/>
          </a:p>
          <a:p>
            <a:r>
              <a:rPr lang="en-US" sz="1600" dirty="0"/>
              <a:t>National Archives. Records of the Bureau of Naval Personnel. Record Group 24.</a:t>
            </a:r>
          </a:p>
          <a:p>
            <a:endParaRPr lang="en-US" sz="1600" dirty="0"/>
          </a:p>
          <a:p>
            <a:r>
              <a:rPr lang="en-US" sz="1600" dirty="0"/>
              <a:t>National Archives. Office of Naval Records and Library. Record Group 45.</a:t>
            </a:r>
          </a:p>
          <a:p>
            <a:endParaRPr lang="en-US" sz="1600" dirty="0"/>
          </a:p>
          <a:p>
            <a:r>
              <a:rPr lang="en-US" sz="1600" dirty="0"/>
              <a:t>National Archives. Records of the Adjutant General’s Office, 1780’s to 1917. Record Group 94.</a:t>
            </a:r>
          </a:p>
          <a:p>
            <a:endParaRPr lang="en-US" sz="1600" dirty="0"/>
          </a:p>
          <a:p>
            <a:r>
              <a:rPr lang="en-US" sz="1600" dirty="0"/>
              <a:t>National Park Service. </a:t>
            </a:r>
            <a:r>
              <a:rPr lang="en-US" sz="1600" i="1" dirty="0"/>
              <a:t>Asians and Pacific Islanders and the Civil War</a:t>
            </a:r>
            <a:r>
              <a:rPr lang="en-US" sz="1600" dirty="0"/>
              <a:t>, 2015. </a:t>
            </a:r>
            <a:r>
              <a:rPr lang="en-US" sz="1600" u="sng" dirty="0">
                <a:hlinkClick r:id="rId2"/>
              </a:rPr>
              <a:t>https://www.nps.gov/civilwar/upload/asias-pac-island-promoflyer-5.pdf</a:t>
            </a:r>
            <a:r>
              <a:rPr lang="en-US" sz="1600" u="sng" dirty="0"/>
              <a:t> (</a:t>
            </a:r>
            <a:r>
              <a:rPr lang="en-US" sz="1600" dirty="0"/>
              <a:t>July 7, 2018.)</a:t>
            </a:r>
          </a:p>
          <a:p>
            <a:endParaRPr lang="en-US" sz="1600" dirty="0"/>
          </a:p>
          <a:p>
            <a:r>
              <a:rPr lang="en-US" sz="1600" dirty="0"/>
              <a:t>The Philippine Independence Act (</a:t>
            </a:r>
            <a:r>
              <a:rPr lang="en-US" sz="1600" dirty="0" err="1"/>
              <a:t>Tydings</a:t>
            </a:r>
            <a:r>
              <a:rPr lang="en-US" sz="1600" dirty="0"/>
              <a:t>-McDuffie Act). </a:t>
            </a:r>
            <a:r>
              <a:rPr lang="en-US" sz="1600" dirty="0">
                <a:hlinkClick r:id="rId3"/>
              </a:rPr>
              <a:t>https://www.lgu.ph/listings/the-Philippine-independence-act-tydings-mcduffie-act/</a:t>
            </a:r>
            <a:r>
              <a:rPr lang="en-US" sz="1600" dirty="0"/>
              <a:t> (July 16, 2018)</a:t>
            </a:r>
            <a:endParaRPr lang="en-US" sz="1800" dirty="0"/>
          </a:p>
          <a:p>
            <a:endParaRPr lang="en-US" sz="1800" dirty="0"/>
          </a:p>
        </p:txBody>
      </p:sp>
    </p:spTree>
    <p:extLst>
      <p:ext uri="{BB962C8B-B14F-4D97-AF65-F5344CB8AC3E}">
        <p14:creationId xmlns:p14="http://schemas.microsoft.com/office/powerpoint/2010/main" val="569715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76200"/>
            <a:ext cx="7772400" cy="457200"/>
          </a:xfrm>
        </p:spPr>
        <p:txBody>
          <a:bodyPr/>
          <a:lstStyle/>
          <a:p>
            <a:pPr eaLnBrk="1" hangingPunct="1"/>
            <a:r>
              <a:rPr lang="en-US" sz="2400"/>
              <a:t>Sources</a:t>
            </a:r>
          </a:p>
        </p:txBody>
      </p:sp>
      <p:sp>
        <p:nvSpPr>
          <p:cNvPr id="47106" name="TextBox 2"/>
          <p:cNvSpPr txBox="1">
            <a:spLocks noChangeArrowheads="1"/>
          </p:cNvSpPr>
          <p:nvPr/>
        </p:nvSpPr>
        <p:spPr bwMode="auto">
          <a:xfrm>
            <a:off x="228600" y="457200"/>
            <a:ext cx="8763000" cy="3046988"/>
          </a:xfrm>
          <a:prstGeom prst="rect">
            <a:avLst/>
          </a:prstGeom>
          <a:noFill/>
          <a:ln w="9525">
            <a:noFill/>
            <a:miter lim="800000"/>
            <a:headEnd/>
            <a:tailEnd/>
          </a:ln>
        </p:spPr>
        <p:txBody>
          <a:bodyPr>
            <a:spAutoFit/>
          </a:bodyPr>
          <a:lstStyle/>
          <a:p>
            <a:r>
              <a:rPr lang="en-US" sz="1600" dirty="0"/>
              <a:t>United States Navy. </a:t>
            </a:r>
            <a:r>
              <a:rPr lang="en-US" sz="1600" i="1" dirty="0"/>
              <a:t>Filipinos in the United States Navy</a:t>
            </a:r>
            <a:r>
              <a:rPr lang="en-US" sz="1600" dirty="0"/>
              <a:t>. Naval History and Heritage Command. </a:t>
            </a:r>
            <a:r>
              <a:rPr lang="en-US" sz="1600" dirty="0">
                <a:hlinkClick r:id="rId2"/>
              </a:rPr>
              <a:t>https://www.history.navy.mil/content/history/nhhc/research/library/online-reading-room/title-list-alphabetically/f/filipinos-in-the-united-states-navy.html</a:t>
            </a:r>
            <a:r>
              <a:rPr lang="en-US" sz="1600" dirty="0"/>
              <a:t> (July 29, 2013).</a:t>
            </a:r>
          </a:p>
          <a:p>
            <a:endParaRPr lang="en-US" sz="1600" dirty="0"/>
          </a:p>
          <a:p>
            <a:r>
              <a:rPr lang="en-US" sz="1600" dirty="0"/>
              <a:t>United States Navy. </a:t>
            </a:r>
            <a:r>
              <a:rPr lang="en-US" sz="1600" i="1" dirty="0"/>
              <a:t>Annual Reports of the Navy Department or the Year 1901. Report of the Secretary of the Navy</a:t>
            </a:r>
            <a:r>
              <a:rPr lang="en-US" sz="1600" dirty="0"/>
              <a:t>. Washington, DC: Government printing office, 1901.</a:t>
            </a:r>
          </a:p>
          <a:p>
            <a:endParaRPr lang="en-US" sz="1600" dirty="0"/>
          </a:p>
          <a:p>
            <a:r>
              <a:rPr lang="en-US" sz="1600" dirty="0"/>
              <a:t>United States Navy. </a:t>
            </a:r>
            <a:r>
              <a:rPr lang="en-US" sz="1600" i="1" dirty="0"/>
              <a:t>Annual Reports of the Navy Department or the Year 1901. Report of the Secretary of the Navy</a:t>
            </a:r>
            <a:r>
              <a:rPr lang="en-US" sz="1600" dirty="0"/>
              <a:t>. Washington, DC: Government printing office, 1902.</a:t>
            </a:r>
          </a:p>
          <a:p>
            <a:endParaRPr lang="en-US" sz="1600" dirty="0"/>
          </a:p>
          <a:p>
            <a:r>
              <a:rPr lang="en-US" sz="1600" dirty="0"/>
              <a:t>Photographs of Filipinos sailors in the 1920s. http://pinoykollektor.blogspot.com/2010/09/4-in-navy-postcards.html</a:t>
            </a:r>
            <a:endParaRPr lang="en-US" sz="1400" dirty="0"/>
          </a:p>
        </p:txBody>
      </p:sp>
    </p:spTree>
    <p:extLst>
      <p:ext uri="{BB962C8B-B14F-4D97-AF65-F5344CB8AC3E}">
        <p14:creationId xmlns:p14="http://schemas.microsoft.com/office/powerpoint/2010/main" val="26555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04800" y="0"/>
            <a:ext cx="8686800" cy="457200"/>
          </a:xfrm>
        </p:spPr>
        <p:txBody>
          <a:bodyPr/>
          <a:lstStyle/>
          <a:p>
            <a:pPr eaLnBrk="1" hangingPunct="1"/>
            <a:r>
              <a:rPr lang="en-US" sz="1800" b="1" dirty="0">
                <a:solidFill>
                  <a:schemeClr val="tx1"/>
                </a:solidFill>
              </a:rPr>
              <a:t>The Spanish-American and Philippine-American Wars 1899-1902</a:t>
            </a:r>
          </a:p>
        </p:txBody>
      </p:sp>
      <p:sp>
        <p:nvSpPr>
          <p:cNvPr id="23554" name="TextBox 1"/>
          <p:cNvSpPr txBox="1">
            <a:spLocks noChangeArrowheads="1"/>
          </p:cNvSpPr>
          <p:nvPr/>
        </p:nvSpPr>
        <p:spPr bwMode="auto">
          <a:xfrm>
            <a:off x="5257800" y="381000"/>
            <a:ext cx="3962400" cy="6463308"/>
          </a:xfrm>
          <a:prstGeom prst="rect">
            <a:avLst/>
          </a:prstGeom>
          <a:noFill/>
          <a:ln w="9525">
            <a:noFill/>
            <a:miter lim="800000"/>
            <a:headEnd/>
            <a:tailEnd/>
          </a:ln>
        </p:spPr>
        <p:txBody>
          <a:bodyPr wrap="square">
            <a:spAutoFit/>
          </a:bodyPr>
          <a:lstStyle/>
          <a:p>
            <a:r>
              <a:rPr lang="en-US" sz="1600" b="1" dirty="0"/>
              <a:t>Questions for consideration</a:t>
            </a:r>
            <a:r>
              <a:rPr lang="en-US" sz="1600" dirty="0"/>
              <a:t>:</a:t>
            </a:r>
          </a:p>
          <a:p>
            <a:r>
              <a:rPr lang="en-US" sz="1600" dirty="0"/>
              <a:t>Why did the United States conquer the Philippines between 1898 and 1902?</a:t>
            </a:r>
          </a:p>
          <a:p>
            <a:endParaRPr lang="en-US" sz="1600" dirty="0"/>
          </a:p>
          <a:p>
            <a:r>
              <a:rPr lang="en-US" sz="1600" dirty="0"/>
              <a:t>Why did Filipinos help the United States conquer and then defend the Philippines?</a:t>
            </a:r>
          </a:p>
          <a:p>
            <a:endParaRPr lang="en-US" sz="1400" dirty="0"/>
          </a:p>
          <a:p>
            <a:r>
              <a:rPr lang="en-US" sz="1600" dirty="0"/>
              <a:t>Map: Since 1898 the control and access to the South China Sea was and still is a critical element to U.S., Chinese and Japanese foreign policy. Even today who ever controls the South China Sea controls trade in western Asia and Pacific. For this reason in the United States Navy developed plans to seize control of the Philippine archipelago in the event of war with Spain.</a:t>
            </a:r>
          </a:p>
          <a:p>
            <a:endParaRPr lang="en-US" sz="1600" dirty="0"/>
          </a:p>
          <a:p>
            <a:r>
              <a:rPr lang="en-US" sz="1600" dirty="0"/>
              <a:t>Below Right: Captain </a:t>
            </a:r>
            <a:r>
              <a:rPr lang="en-US" sz="1600" b="1" dirty="0"/>
              <a:t>Alfred Thayer Mahan </a:t>
            </a:r>
            <a:r>
              <a:rPr lang="en-US" sz="1600" dirty="0"/>
              <a:t>(1840-1914), in his book</a:t>
            </a:r>
            <a:r>
              <a:rPr lang="en-US" sz="1600" b="1" dirty="0"/>
              <a:t> </a:t>
            </a:r>
            <a:r>
              <a:rPr lang="en-US" sz="1600" i="1" dirty="0"/>
              <a:t>The Influence of Sea Power on History </a:t>
            </a:r>
            <a:r>
              <a:rPr lang="en-US" sz="1600" dirty="0"/>
              <a:t>(1890), postulated that a strong navy is required in order to conduct global economic and territorial expansion. The book was and continues to be required reading in the naval academies and ship’s wardrooms of the world’s major naval powers. </a:t>
            </a:r>
          </a:p>
        </p:txBody>
      </p:sp>
      <p:pic>
        <p:nvPicPr>
          <p:cNvPr id="3" name="Picture 2">
            <a:extLst>
              <a:ext uri="{FF2B5EF4-FFF2-40B4-BE49-F238E27FC236}">
                <a16:creationId xmlns:a16="http://schemas.microsoft.com/office/drawing/2014/main" id="{A0406370-CC18-4621-B284-B6955EC90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 y="609600"/>
            <a:ext cx="5200729" cy="4661154"/>
          </a:xfrm>
          <a:prstGeom prst="rect">
            <a:avLst/>
          </a:prstGeom>
        </p:spPr>
      </p:pic>
      <p:pic>
        <p:nvPicPr>
          <p:cNvPr id="9" name="Picture 7">
            <a:extLst>
              <a:ext uri="{FF2B5EF4-FFF2-40B4-BE49-F238E27FC236}">
                <a16:creationId xmlns:a16="http://schemas.microsoft.com/office/drawing/2014/main" id="{6CDADA69-3E82-4E97-B16F-3E435F65052D}"/>
              </a:ext>
            </a:extLst>
          </p:cNvPr>
          <p:cNvPicPr>
            <a:picLocks noChangeAspect="1"/>
          </p:cNvPicPr>
          <p:nvPr/>
        </p:nvPicPr>
        <p:blipFill>
          <a:blip r:embed="rId4"/>
          <a:srcRect/>
          <a:stretch>
            <a:fillRect/>
          </a:stretch>
        </p:blipFill>
        <p:spPr bwMode="auto">
          <a:xfrm>
            <a:off x="2819400" y="4636140"/>
            <a:ext cx="1524000" cy="219841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712" y="152400"/>
            <a:ext cx="9068288" cy="609600"/>
          </a:xfrm>
        </p:spPr>
        <p:txBody>
          <a:bodyPr/>
          <a:lstStyle/>
          <a:p>
            <a:pPr eaLnBrk="1" hangingPunct="1"/>
            <a:r>
              <a:rPr lang="en-US" sz="2400" b="1" dirty="0">
                <a:solidFill>
                  <a:schemeClr val="tx1"/>
                </a:solidFill>
              </a:rPr>
              <a:t>Chronology of the Philippine-American War 1899-1902</a:t>
            </a:r>
            <a:br>
              <a:rPr lang="en-US" sz="2400" b="1" dirty="0">
                <a:solidFill>
                  <a:schemeClr val="tx1"/>
                </a:solidFill>
              </a:rPr>
            </a:br>
            <a:r>
              <a:rPr lang="en-US" sz="2400" b="1" dirty="0">
                <a:solidFill>
                  <a:schemeClr val="tx1"/>
                </a:solidFill>
              </a:rPr>
              <a:t>The United States and Philippine Leadership</a:t>
            </a:r>
          </a:p>
        </p:txBody>
      </p:sp>
      <p:pic>
        <p:nvPicPr>
          <p:cNvPr id="8195" name="Picture 3" descr="a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6" y="1676400"/>
            <a:ext cx="2536824" cy="371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5" descr="Copy of McKin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2659063" cy="389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6" descr="TR_HC2x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917" y="1676400"/>
            <a:ext cx="285868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p:cNvSpPr txBox="1">
            <a:spLocks noChangeArrowheads="1"/>
          </p:cNvSpPr>
          <p:nvPr/>
        </p:nvSpPr>
        <p:spPr bwMode="auto">
          <a:xfrm>
            <a:off x="75712" y="5766137"/>
            <a:ext cx="8915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sz="2000" b="1" dirty="0"/>
              <a:t>Left to Right: President William McKinley, General and President of the First Philippine Republic. Emilio Aguinaldo, President Theodore Roosevelt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5492-A466-4537-ACE7-DBA43DFEF921}"/>
              </a:ext>
            </a:extLst>
          </p:cNvPr>
          <p:cNvSpPr>
            <a:spLocks noGrp="1"/>
          </p:cNvSpPr>
          <p:nvPr>
            <p:ph type="title"/>
          </p:nvPr>
        </p:nvSpPr>
        <p:spPr>
          <a:xfrm>
            <a:off x="152400" y="76200"/>
            <a:ext cx="8915400" cy="762000"/>
          </a:xfrm>
        </p:spPr>
        <p:txBody>
          <a:bodyPr/>
          <a:lstStyle/>
          <a:p>
            <a:r>
              <a:rPr lang="en-US" sz="2800" b="1" dirty="0">
                <a:solidFill>
                  <a:schemeClr val="tx1"/>
                </a:solidFill>
              </a:rPr>
              <a:t>Chronology of the Philippine-American War 1899-1902</a:t>
            </a:r>
            <a:endParaRPr lang="en-US" sz="2800" dirty="0">
              <a:solidFill>
                <a:schemeClr val="tx1"/>
              </a:solidFill>
            </a:endParaRPr>
          </a:p>
        </p:txBody>
      </p:sp>
      <p:sp>
        <p:nvSpPr>
          <p:cNvPr id="4" name="Rectangle 3">
            <a:extLst>
              <a:ext uri="{FF2B5EF4-FFF2-40B4-BE49-F238E27FC236}">
                <a16:creationId xmlns:a16="http://schemas.microsoft.com/office/drawing/2014/main" id="{8465F8E9-C2E9-4BAC-A7E9-F9288B8E564C}"/>
              </a:ext>
            </a:extLst>
          </p:cNvPr>
          <p:cNvSpPr/>
          <p:nvPr/>
        </p:nvSpPr>
        <p:spPr>
          <a:xfrm>
            <a:off x="152400" y="1066800"/>
            <a:ext cx="8915400" cy="5262979"/>
          </a:xfrm>
          <a:prstGeom prst="rect">
            <a:avLst/>
          </a:prstGeom>
        </p:spPr>
        <p:txBody>
          <a:bodyPr wrap="square">
            <a:spAutoFit/>
          </a:bodyPr>
          <a:lstStyle/>
          <a:p>
            <a:pPr marL="0" indent="0" eaLnBrk="1" hangingPunct="1">
              <a:buNone/>
            </a:pPr>
            <a:r>
              <a:rPr lang="en-US" b="1" dirty="0"/>
              <a:t>Questions for consideration: </a:t>
            </a:r>
          </a:p>
          <a:p>
            <a:pPr marL="342900" indent="-342900" eaLnBrk="1" hangingPunct="1">
              <a:buFont typeface="Arial" panose="020B0604020202020204" pitchFamily="34" charset="0"/>
              <a:buChar char="•"/>
            </a:pPr>
            <a:r>
              <a:rPr lang="en-US" b="1" dirty="0"/>
              <a:t>How many of you knew the United States fought a war in the Philippines between 1898 and 1902?</a:t>
            </a:r>
          </a:p>
          <a:p>
            <a:pPr marL="342900" indent="-342900" eaLnBrk="1" hangingPunct="1">
              <a:buFont typeface="Arial" panose="020B0604020202020204" pitchFamily="34" charset="0"/>
              <a:buChar char="•"/>
            </a:pPr>
            <a:r>
              <a:rPr lang="en-US" b="1" dirty="0"/>
              <a:t>Why did the United States colonize the Philippines from 1898 to 1946?</a:t>
            </a:r>
          </a:p>
          <a:p>
            <a:pPr marL="342900" indent="-342900" eaLnBrk="1" hangingPunct="1">
              <a:buFont typeface="Arial" panose="020B0604020202020204" pitchFamily="34" charset="0"/>
              <a:buChar char="•"/>
            </a:pPr>
            <a:r>
              <a:rPr lang="en-US" b="1" dirty="0"/>
              <a:t>What was the irony of the United States acquiring a colony in the Philippines?</a:t>
            </a:r>
          </a:p>
          <a:p>
            <a:pPr marL="342900" indent="-342900" eaLnBrk="1" hangingPunct="1">
              <a:buFont typeface="Arial" panose="020B0604020202020204" pitchFamily="34" charset="0"/>
              <a:buChar char="•"/>
            </a:pPr>
            <a:r>
              <a:rPr lang="en-US" b="1" dirty="0"/>
              <a:t>Was President McKinley justified in colonizing the Philippines?</a:t>
            </a:r>
          </a:p>
          <a:p>
            <a:pPr marL="342900" indent="-342900" eaLnBrk="1" hangingPunct="1">
              <a:buFont typeface="Arial" panose="020B0604020202020204" pitchFamily="34" charset="0"/>
              <a:buChar char="•"/>
            </a:pPr>
            <a:r>
              <a:rPr lang="en-US" b="1" dirty="0"/>
              <a:t>What were the challenges Filipino nationalists led by Emilio Aguinaldo faced in attempting to create the first republic in Asia?</a:t>
            </a:r>
          </a:p>
          <a:p>
            <a:pPr marL="342900" indent="-342900" eaLnBrk="1" hangingPunct="1">
              <a:buFont typeface="Arial" panose="020B0604020202020204" pitchFamily="34" charset="0"/>
              <a:buChar char="•"/>
            </a:pPr>
            <a:r>
              <a:rPr lang="en-US" b="1" dirty="0"/>
              <a:t>Why did the United States win the Philippine-American War?</a:t>
            </a:r>
          </a:p>
          <a:p>
            <a:pPr marL="342900" indent="-342900" eaLnBrk="1" hangingPunct="1">
              <a:buFont typeface="Arial" panose="020B0604020202020204" pitchFamily="34" charset="0"/>
              <a:buChar char="•"/>
            </a:pPr>
            <a:r>
              <a:rPr lang="en-US" b="1" dirty="0"/>
              <a:t>What was the cost and responsibilities of the United States in colonizing the Philippines?</a:t>
            </a:r>
          </a:p>
        </p:txBody>
      </p:sp>
    </p:spTree>
    <p:extLst>
      <p:ext uri="{BB962C8B-B14F-4D97-AF65-F5344CB8AC3E}">
        <p14:creationId xmlns:p14="http://schemas.microsoft.com/office/powerpoint/2010/main" val="20964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533400"/>
          </a:xfrm>
        </p:spPr>
        <p:txBody>
          <a:bodyPr/>
          <a:lstStyle/>
          <a:p>
            <a:r>
              <a:rPr lang="en-US" sz="2800" b="1" dirty="0">
                <a:solidFill>
                  <a:schemeClr val="tx1"/>
                </a:solidFill>
              </a:rPr>
              <a:t>Chronology of the Philippine-American War 1899-1902</a:t>
            </a:r>
          </a:p>
        </p:txBody>
      </p:sp>
      <p:sp>
        <p:nvSpPr>
          <p:cNvPr id="3" name="Content Placeholder 2"/>
          <p:cNvSpPr>
            <a:spLocks noGrp="1"/>
          </p:cNvSpPr>
          <p:nvPr>
            <p:ph idx="1"/>
          </p:nvPr>
        </p:nvSpPr>
        <p:spPr>
          <a:xfrm>
            <a:off x="152400" y="685800"/>
            <a:ext cx="8839200" cy="6096000"/>
          </a:xfrm>
        </p:spPr>
        <p:txBody>
          <a:bodyPr/>
          <a:lstStyle/>
          <a:p>
            <a:pPr eaLnBrk="1" hangingPunct="1"/>
            <a:r>
              <a:rPr lang="en-US" sz="1800" b="1" u="sng" dirty="0"/>
              <a:t>22-25 April 1898</a:t>
            </a:r>
            <a:r>
              <a:rPr lang="en-US" sz="1800" dirty="0"/>
              <a:t>: Emilio Aguinaldo met with U.S. Consuls E. Spencer Pratt and Rounceville Wildman in Singapore. Aguinaldo claimed that the U.S. diplomats promised to support Philippine independence if a Philippine Army helped the United States defeat Spanish forces in the archipelago.</a:t>
            </a:r>
          </a:p>
          <a:p>
            <a:pPr eaLnBrk="1" hangingPunct="1"/>
            <a:r>
              <a:rPr lang="en-US" sz="1800" b="1" u="sng" dirty="0"/>
              <a:t>1 May 1898</a:t>
            </a:r>
            <a:r>
              <a:rPr lang="en-US" sz="1800" dirty="0"/>
              <a:t>: The Battle of Manila Bay. Problem the Spanish control the land. Rear Admiral George Dewey asked the McKinley Administration to send the U.S. Army forces to occupy the Philippines. Shortly after the battle the McKinley Administration instructs Dewey and Pratt not to make any promises to the Filipino until a policy concerning the future status of the archipelago is determined by the United States. </a:t>
            </a:r>
          </a:p>
          <a:p>
            <a:pPr eaLnBrk="1" hangingPunct="1"/>
            <a:r>
              <a:rPr lang="en-US" sz="1800" b="1" u="sng" dirty="0"/>
              <a:t>6-7 May 1898</a:t>
            </a:r>
            <a:r>
              <a:rPr lang="en-US" sz="1800" dirty="0"/>
              <a:t>.  The Imperial Germany’s Pacific Naval Squadron enters Manila Bay to claim the archipelago for Germany if it is abandoned by the United States. According to Philippine historian Luis H. Francia, France, Great Britain and Japan “showed proprietary and predatory interest” in the Philippines sending their warships to the islands in 1898. </a:t>
            </a:r>
          </a:p>
          <a:p>
            <a:pPr eaLnBrk="1" hangingPunct="1"/>
            <a:r>
              <a:rPr lang="en-US" sz="1800" b="1" u="sng" dirty="0"/>
              <a:t>19 May 1898</a:t>
            </a:r>
            <a:r>
              <a:rPr lang="en-US" sz="1800" dirty="0"/>
              <a:t>. The McKinley Administration instructed Dewey and Pratt not to make any promises to the Philippines concerning the archipelagos future. With no land forces at his disposal, and before he received instruction from President McKinley’s administration, Rear Admiral Dewey landed Aguinaldo at Cavite.  He established a dictatorial government until a constitutional convention could be held. Because he was assisted by Dewey, Aguinaldo assumed the United States recognized a Philippine Republic. The McKinley Administration instruct Dewey and Pratt not to make any promises to the Philippines concerning the archipelagos future.</a:t>
            </a:r>
          </a:p>
        </p:txBody>
      </p:sp>
    </p:spTree>
    <p:extLst>
      <p:ext uri="{BB962C8B-B14F-4D97-AF65-F5344CB8AC3E}">
        <p14:creationId xmlns:p14="http://schemas.microsoft.com/office/powerpoint/2010/main" val="193852682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5662</TotalTime>
  <Words>9866</Words>
  <Application>Microsoft Office PowerPoint</Application>
  <PresentationFormat>On-screen Show (4:3)</PresentationFormat>
  <Paragraphs>499</Paragraphs>
  <Slides>59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Georgia</vt:lpstr>
      <vt:lpstr>Times New Roman</vt:lpstr>
      <vt:lpstr>Default Design</vt:lpstr>
      <vt:lpstr>In-House Content Academy  for  Born of Empires: Filipino Americans in the United States and Virginia, 1565 to the Present  Presentation for: Filipino Americans in the U.S. Armed Forces: We Fought for Freedom Monday, 6 August 2018, 3:30-4:30PM</vt:lpstr>
      <vt:lpstr>The Filipino Americans: We Fought for Freedom The Big Ideas</vt:lpstr>
      <vt:lpstr>The Filipino Americans: We Fought for Freedom</vt:lpstr>
      <vt:lpstr>Question for consideration: Why did Filipino Americans fight for both Confederacy and the United States during the Civil War?</vt:lpstr>
      <vt:lpstr>The Filipino Americans: We Fought for Freedom The American Civil War 1861-1865</vt:lpstr>
      <vt:lpstr>The Spanish-American and Philippine-American Wars 1899-1902</vt:lpstr>
      <vt:lpstr>Chronology of the Philippine-American War 1899-1902 The United States and Philippine Leadership</vt:lpstr>
      <vt:lpstr>Chronology of the Philippine-American War 1899-1902</vt:lpstr>
      <vt:lpstr>Chronology of the Philippine-American War 1899-1902</vt:lpstr>
      <vt:lpstr>Chronology of the Philippine-American War 1899-1902</vt:lpstr>
      <vt:lpstr>Chronology of the Philippine-American War 1899-1902</vt:lpstr>
      <vt:lpstr>Chronology of the Philippine-American War 1899-1902</vt:lpstr>
      <vt:lpstr>Chronology of the Philippine-American War 1899-1902</vt:lpstr>
      <vt:lpstr>Chronology of the Philippine-American War 1899-1902</vt:lpstr>
      <vt:lpstr>The U.S. Recruits Indigenous Forces during the Philippine American War 1899-1902 the U.S. Armed Forces</vt:lpstr>
      <vt:lpstr>The Insular Force: The Second Wave of Filipino Sailors in the U.S. Navy</vt:lpstr>
      <vt:lpstr>Frederick Funston and the Macabebe Scouts Capture Emilio Aguinaldo</vt:lpstr>
      <vt:lpstr>PowerPoint Presentation</vt:lpstr>
      <vt:lpstr>The Rizal Experiment: U.S. Warship Manned by Filipinos</vt:lpstr>
      <vt:lpstr>The Rizal Experiment: U.S. Warship Manned by Filipinos</vt:lpstr>
      <vt:lpstr>The Rizal Experiment: U.S. Warship Manned by Filipinos</vt:lpstr>
      <vt:lpstr>The Rizal Experiment: U.S. Warship Manned by Filipinos</vt:lpstr>
      <vt:lpstr>PowerPoint Presentation</vt:lpstr>
      <vt:lpstr>The Philippine Independence Act (Tydings-McDuffie Act) of 1934</vt:lpstr>
      <vt:lpstr>The Philippine Independence Act (Tydings-McDuffie Act) of 1934</vt:lpstr>
      <vt:lpstr>Filipinos in the U.S. Army during the Commonwealth Period, 1934-1941</vt:lpstr>
      <vt:lpstr>Filipinos in the U.S. Army during the Commonwealth Period, 1934-1941</vt:lpstr>
      <vt:lpstr>Mobilization: July to December 1941</vt:lpstr>
      <vt:lpstr>Filipino Americans in the U.S. Navy during World War II</vt:lpstr>
      <vt:lpstr>The First Philippine Campaign, December 1941 to May 1942</vt:lpstr>
      <vt:lpstr>The First Philippine Campaign, December 1941 to May 1942</vt:lpstr>
      <vt:lpstr>The Fall of the Philippines</vt:lpstr>
      <vt:lpstr>Taking advantage of revisions to US citizenship laws</vt:lpstr>
      <vt:lpstr>PowerPoint Presentation</vt:lpstr>
      <vt:lpstr>The Japanese Occupation of the Philippines 1942-1945</vt:lpstr>
      <vt:lpstr>The Japanese Occupation of the Philippines 1942-1945</vt:lpstr>
      <vt:lpstr>A Grave Injustice by the United States</vt:lpstr>
      <vt:lpstr>Filipinos in the U. S. Navy, 1940-1991</vt:lpstr>
      <vt:lpstr>Filipinos in the U. S. Navy, 1940-1991</vt:lpstr>
      <vt:lpstr>Very Late and Over Due Compensation</vt:lpstr>
      <vt:lpstr>American Recovery and Reinvestment Act of 2009</vt:lpstr>
      <vt:lpstr>The Tradition and Legacy of Service to the United States Continues</vt:lpstr>
      <vt:lpstr>The shared history of the United States and the Republic of the Philippines continues.</vt:lpstr>
      <vt:lpstr>PowerPoint Presentation</vt:lpstr>
      <vt:lpstr>Filipino American Medal of Honor Recipients</vt:lpstr>
      <vt:lpstr>PowerPoint Presentation</vt:lpstr>
      <vt:lpstr>The Road to War</vt:lpstr>
      <vt:lpstr>The Road to War</vt:lpstr>
      <vt:lpstr>The Road to War</vt:lpstr>
      <vt:lpstr>The Road to War</vt:lpstr>
      <vt:lpstr>PowerPoint Presentation</vt:lpstr>
      <vt:lpstr>Filipinos in the U. S. Army 1902-1940</vt:lpstr>
      <vt:lpstr>PowerPoint Presentation</vt:lpstr>
      <vt:lpstr>Filipinos in the U. S. Navy, 1902-1940</vt:lpstr>
      <vt:lpstr>Filipinos in the U. S. Navy 1952-1984 as a result of the Philippine Enlistment Act</vt:lpstr>
      <vt:lpstr>Ethnic Filipinos Enlisted Personnel in the U.S. Armed Forces as of February 2000</vt:lpstr>
      <vt:lpstr>Sources</vt:lpstr>
      <vt:lpstr>Sources</vt:lpstr>
      <vt:lpstr>Sources</vt:lpstr>
    </vt:vector>
  </TitlesOfParts>
  <Company>Marforlant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Rizal Experiment</dc:title>
  <dc:creator>Acosta</dc:creator>
  <cp:lastModifiedBy>Celeste Acosta</cp:lastModifiedBy>
  <cp:revision>224</cp:revision>
  <cp:lastPrinted>2018-07-26T21:41:34Z</cp:lastPrinted>
  <dcterms:created xsi:type="dcterms:W3CDTF">2000-06-19T17:13:02Z</dcterms:created>
  <dcterms:modified xsi:type="dcterms:W3CDTF">2018-08-04T15:30:16Z</dcterms:modified>
</cp:coreProperties>
</file>