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34" r:id="rId2"/>
    <p:sldId id="258" r:id="rId3"/>
    <p:sldId id="328" r:id="rId4"/>
    <p:sldId id="321" r:id="rId5"/>
    <p:sldId id="259" r:id="rId6"/>
    <p:sldId id="323" r:id="rId7"/>
    <p:sldId id="327" r:id="rId8"/>
    <p:sldId id="260" r:id="rId9"/>
    <p:sldId id="33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0" d="100"/>
          <a:sy n="90"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07239-B67D-4ED3-B57F-16E5506B95B5}" type="datetimeFigureOut">
              <a:rPr lang="en-US" smtClean="0"/>
              <a:t>8/5/2018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788AD-3649-492B-BCBD-6357AF5E9CB5}" type="slidenum">
              <a:rPr lang="en-US" smtClean="0"/>
              <a:t>‹#›</a:t>
            </a:fld>
            <a:endParaRPr lang="en-US"/>
          </a:p>
        </p:txBody>
      </p:sp>
    </p:spTree>
    <p:extLst>
      <p:ext uri="{BB962C8B-B14F-4D97-AF65-F5344CB8AC3E}">
        <p14:creationId xmlns:p14="http://schemas.microsoft.com/office/powerpoint/2010/main" val="242838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095C07-8146-4A53-89E5-99A0E939F3B4}" type="slidenum">
              <a:rPr lang="en-US" altLang="en-US" smtClean="0"/>
              <a:pPr>
                <a:defRPr/>
              </a:pPr>
              <a:t>1</a:t>
            </a:fld>
            <a:endParaRPr lang="en-US" altLang="en-US" dirty="0"/>
          </a:p>
        </p:txBody>
      </p:sp>
    </p:spTree>
    <p:extLst>
      <p:ext uri="{BB962C8B-B14F-4D97-AF65-F5344CB8AC3E}">
        <p14:creationId xmlns:p14="http://schemas.microsoft.com/office/powerpoint/2010/main" val="350188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depts.washington.edu/civilr/cordovas.htm"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video" Target="https://www.youtube.com/embed/ho_7q78bhj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Jt4OWOq4GLY"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youtu.be/Jt4OWOq4GLY?t=50m49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2743200" y="2743200"/>
            <a:ext cx="6934200" cy="2362200"/>
          </a:xfrm>
        </p:spPr>
        <p:txBody>
          <a:bodyPr>
            <a:normAutofit fontScale="25000" lnSpcReduction="20000"/>
          </a:bodyPr>
          <a:lstStyle/>
          <a:p>
            <a:pPr eaLnBrk="1" hangingPunct="1">
              <a:defRPr/>
            </a:pPr>
            <a:endParaRPr lang="en-US" sz="5600" dirty="0">
              <a:cs typeface="Times New Roman" panose="02020603050405020304" pitchFamily="18" charset="0"/>
            </a:endParaRPr>
          </a:p>
          <a:p>
            <a:pPr eaLnBrk="1" hangingPunct="1">
              <a:defRPr/>
            </a:pPr>
            <a:r>
              <a:rPr lang="en-US" sz="6000" dirty="0">
                <a:cs typeface="Times New Roman" panose="02020603050405020304" pitchFamily="18" charset="0"/>
              </a:rPr>
              <a:t>Monday, 6 August 2018, 2:00-3:00 PM</a:t>
            </a:r>
          </a:p>
          <a:p>
            <a:pPr eaLnBrk="1" hangingPunct="1">
              <a:defRPr/>
            </a:pPr>
            <a:r>
              <a:rPr lang="en-US" sz="6000" dirty="0">
                <a:cs typeface="Times New Roman" panose="02020603050405020304" pitchFamily="18" charset="0"/>
              </a:rPr>
              <a:t> </a:t>
            </a:r>
          </a:p>
          <a:p>
            <a:pPr eaLnBrk="1" hangingPunct="1">
              <a:defRPr/>
            </a:pPr>
            <a:r>
              <a:rPr lang="en-US" sz="5600" dirty="0">
                <a:cs typeface="Times New Roman" panose="02020603050405020304" pitchFamily="18" charset="0"/>
              </a:rPr>
              <a:t>Prepared by: </a:t>
            </a:r>
          </a:p>
          <a:p>
            <a:pPr eaLnBrk="1" hangingPunct="1">
              <a:defRPr/>
            </a:pPr>
            <a:r>
              <a:rPr lang="en-US" sz="5600" dirty="0">
                <a:cs typeface="Times New Roman" panose="02020603050405020304" pitchFamily="18" charset="0"/>
              </a:rPr>
              <a:t>Dorothy Cordoba</a:t>
            </a:r>
          </a:p>
          <a:p>
            <a:pPr eaLnBrk="1" hangingPunct="1">
              <a:defRPr/>
            </a:pPr>
            <a:r>
              <a:rPr lang="en-US" sz="5600" dirty="0">
                <a:cs typeface="Times New Roman" panose="02020603050405020304" pitchFamily="18" charset="0"/>
              </a:rPr>
              <a:t>Filipino American National Historical Society (FANHS) Chapter</a:t>
            </a:r>
          </a:p>
          <a:p>
            <a:pPr eaLnBrk="1" hangingPunct="1">
              <a:lnSpc>
                <a:spcPct val="90000"/>
              </a:lnSpc>
              <a:defRPr/>
            </a:pPr>
            <a:r>
              <a:rPr lang="en-US" altLang="en-US" sz="4800" dirty="0"/>
              <a:t>Copyright Dorothy Cordoba, Edwina and Allan </a:t>
            </a:r>
            <a:r>
              <a:rPr lang="en-US" altLang="en-US" sz="4800" dirty="0" err="1"/>
              <a:t>Bergano</a:t>
            </a:r>
            <a:r>
              <a:rPr lang="en-US" altLang="en-US" sz="4800" dirty="0"/>
              <a:t>, 2018</a:t>
            </a:r>
          </a:p>
          <a:p>
            <a:pPr eaLnBrk="1" hangingPunct="1">
              <a:lnSpc>
                <a:spcPct val="90000"/>
              </a:lnSpc>
              <a:defRPr/>
            </a:pPr>
            <a:r>
              <a:rPr lang="en-US" altLang="en-US" sz="4800" dirty="0"/>
              <a:t>All rights reserved.</a:t>
            </a:r>
          </a:p>
          <a:p>
            <a:pPr eaLnBrk="1" hangingPunct="1">
              <a:defRPr/>
            </a:pPr>
            <a:endParaRPr lang="en-US" sz="5600" dirty="0">
              <a:cs typeface="Times New Roman" panose="02020603050405020304" pitchFamily="18" charset="0"/>
            </a:endParaRPr>
          </a:p>
          <a:p>
            <a:pPr eaLnBrk="1" hangingPunct="1">
              <a:defRPr/>
            </a:pPr>
            <a:endParaRPr lang="en-US" dirty="0">
              <a:cs typeface="Times New Roman" panose="02020603050405020304" pitchFamily="18" charset="0"/>
            </a:endParaRPr>
          </a:p>
        </p:txBody>
      </p:sp>
      <p:pic>
        <p:nvPicPr>
          <p:cNvPr id="5" name="Picture 2">
            <a:extLst>
              <a:ext uri="{FF2B5EF4-FFF2-40B4-BE49-F238E27FC236}">
                <a16:creationId xmlns:a16="http://schemas.microsoft.com/office/drawing/2014/main" id="{C015F58D-71F6-469B-95B9-D6F7E99855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3658" y="5745409"/>
            <a:ext cx="2023425" cy="94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FOT logo.png">
            <a:extLst>
              <a:ext uri="{FF2B5EF4-FFF2-40B4-BE49-F238E27FC236}">
                <a16:creationId xmlns:a16="http://schemas.microsoft.com/office/drawing/2014/main" id="{C8CB2E96-03ED-4DA4-A249-4B453B4DC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9575" y="5563554"/>
            <a:ext cx="1341177" cy="1225919"/>
          </a:xfrm>
          <a:prstGeom prst="rect">
            <a:avLst/>
          </a:prstGeom>
        </p:spPr>
      </p:pic>
      <p:pic>
        <p:nvPicPr>
          <p:cNvPr id="8" name="Picture 7">
            <a:extLst>
              <a:ext uri="{FF2B5EF4-FFF2-40B4-BE49-F238E27FC236}">
                <a16:creationId xmlns:a16="http://schemas.microsoft.com/office/drawing/2014/main" id="{00B7AACE-1180-4C8D-84A1-C52CA39163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5245" y="5670700"/>
            <a:ext cx="1449919" cy="1141904"/>
          </a:xfrm>
          <a:prstGeom prst="rect">
            <a:avLst/>
          </a:prstGeom>
        </p:spPr>
      </p:pic>
      <p:pic>
        <p:nvPicPr>
          <p:cNvPr id="11" name="Picture 10">
            <a:extLst>
              <a:ext uri="{FF2B5EF4-FFF2-40B4-BE49-F238E27FC236}">
                <a16:creationId xmlns:a16="http://schemas.microsoft.com/office/drawing/2014/main" id="{5EAFA525-01D6-465C-90FC-2DF8056F47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3041" y="5578551"/>
            <a:ext cx="1249669" cy="948822"/>
          </a:xfrm>
          <a:prstGeom prst="rect">
            <a:avLst/>
          </a:prstGeom>
        </p:spPr>
      </p:pic>
      <p:sp>
        <p:nvSpPr>
          <p:cNvPr id="12" name="TextBox 11">
            <a:extLst>
              <a:ext uri="{FF2B5EF4-FFF2-40B4-BE49-F238E27FC236}">
                <a16:creationId xmlns:a16="http://schemas.microsoft.com/office/drawing/2014/main" id="{4CD2D456-4D6D-4F13-9C92-D7C8557F6EFA}"/>
              </a:ext>
            </a:extLst>
          </p:cNvPr>
          <p:cNvSpPr txBox="1"/>
          <p:nvPr/>
        </p:nvSpPr>
        <p:spPr>
          <a:xfrm>
            <a:off x="8410415" y="6581001"/>
            <a:ext cx="1814920" cy="276999"/>
          </a:xfrm>
          <a:prstGeom prst="rect">
            <a:avLst/>
          </a:prstGeom>
          <a:noFill/>
        </p:spPr>
        <p:txBody>
          <a:bodyPr wrap="none" rtlCol="0">
            <a:spAutoFit/>
          </a:bodyPr>
          <a:lstStyle/>
          <a:p>
            <a:r>
              <a:rPr lang="en-US" sz="1200" b="1" dirty="0"/>
              <a:t>The MacArthur Memorial</a:t>
            </a:r>
          </a:p>
        </p:txBody>
      </p:sp>
      <p:pic>
        <p:nvPicPr>
          <p:cNvPr id="10" name="Picture 9">
            <a:extLst>
              <a:ext uri="{FF2B5EF4-FFF2-40B4-BE49-F238E27FC236}">
                <a16:creationId xmlns:a16="http://schemas.microsoft.com/office/drawing/2014/main" id="{BCFCC412-0015-4C78-8AB2-AF24184511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655" y="5906740"/>
            <a:ext cx="2477120" cy="594122"/>
          </a:xfrm>
          <a:prstGeom prst="rect">
            <a:avLst/>
          </a:prstGeom>
        </p:spPr>
      </p:pic>
      <p:sp>
        <p:nvSpPr>
          <p:cNvPr id="15" name="Rectangle 14"/>
          <p:cNvSpPr/>
          <p:nvPr/>
        </p:nvSpPr>
        <p:spPr>
          <a:xfrm>
            <a:off x="1828800" y="990600"/>
            <a:ext cx="8534400" cy="44958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886200" y="304801"/>
            <a:ext cx="4495800" cy="646331"/>
          </a:xfrm>
          <a:prstGeom prst="rect">
            <a:avLst/>
          </a:prstGeom>
          <a:noFill/>
        </p:spPr>
        <p:txBody>
          <a:bodyPr wrap="square" rtlCol="0">
            <a:spAutoFit/>
          </a:bodyPr>
          <a:lstStyle/>
          <a:p>
            <a:pPr algn="ctr"/>
            <a:r>
              <a:rPr lang="en-US" sz="1600" dirty="0">
                <a:cs typeface="Times New Roman" panose="02020603050405020304" pitchFamily="18" charset="0"/>
              </a:rPr>
              <a:t>In-House Content Academy for </a:t>
            </a:r>
            <a:br>
              <a:rPr lang="en-US" sz="2000" dirty="0">
                <a:cs typeface="Times New Roman" panose="02020603050405020304" pitchFamily="18" charset="0"/>
              </a:rPr>
            </a:br>
            <a:endParaRPr lang="en-US" sz="2000" dirty="0"/>
          </a:p>
        </p:txBody>
      </p:sp>
      <p:sp>
        <p:nvSpPr>
          <p:cNvPr id="2" name="Title 1">
            <a:extLst/>
          </p:cNvPr>
          <p:cNvSpPr>
            <a:spLocks noGrp="1"/>
          </p:cNvSpPr>
          <p:nvPr>
            <p:ph type="ctrTitle"/>
          </p:nvPr>
        </p:nvSpPr>
        <p:spPr>
          <a:xfrm>
            <a:off x="2286000" y="609600"/>
            <a:ext cx="7848600" cy="990600"/>
          </a:xfrm>
          <a:solidFill>
            <a:schemeClr val="bg1"/>
          </a:solidFill>
        </p:spPr>
        <p:txBody>
          <a:bodyPr>
            <a:normAutofit fontScale="90000"/>
          </a:bodyPr>
          <a:lstStyle/>
          <a:p>
            <a:pPr eaLnBrk="1" hangingPunct="1">
              <a:defRPr/>
            </a:pPr>
            <a:br>
              <a:rPr lang="en-US" sz="1600" dirty="0">
                <a:cs typeface="Times New Roman" panose="02020603050405020304" pitchFamily="18" charset="0"/>
              </a:rPr>
            </a:br>
            <a:br>
              <a:rPr lang="en-US" sz="2025" b="1" dirty="0">
                <a:cs typeface="Times New Roman" panose="02020603050405020304" pitchFamily="18" charset="0"/>
              </a:rPr>
            </a:br>
            <a:r>
              <a:rPr lang="en-US" sz="2700" b="1" dirty="0">
                <a:solidFill>
                  <a:schemeClr val="accent6"/>
                </a:solidFill>
                <a:cs typeface="Times New Roman" panose="02020603050405020304" pitchFamily="18" charset="0"/>
              </a:rPr>
              <a:t>Born of Empires: Filipino Americans in the United States and Virginia, 1565 to the Present</a:t>
            </a:r>
            <a:br>
              <a:rPr lang="en-US" sz="2000" b="1" dirty="0"/>
            </a:br>
            <a:endParaRPr lang="en-US" sz="1600" dirty="0"/>
          </a:p>
        </p:txBody>
      </p:sp>
      <p:sp>
        <p:nvSpPr>
          <p:cNvPr id="18" name="TextBox 17"/>
          <p:cNvSpPr txBox="1"/>
          <p:nvPr/>
        </p:nvSpPr>
        <p:spPr>
          <a:xfrm>
            <a:off x="2209800" y="1600201"/>
            <a:ext cx="8077200" cy="646331"/>
          </a:xfrm>
          <a:prstGeom prst="rect">
            <a:avLst/>
          </a:prstGeom>
          <a:noFill/>
        </p:spPr>
        <p:txBody>
          <a:bodyPr wrap="square" rtlCol="0">
            <a:spAutoFit/>
          </a:bodyPr>
          <a:lstStyle/>
          <a:p>
            <a:pPr algn="ctr"/>
            <a:r>
              <a:rPr lang="en-US" kern="0" dirty="0">
                <a:solidFill>
                  <a:schemeClr val="tx2"/>
                </a:solidFill>
                <a:cs typeface="Times New Roman" panose="02020603050405020304" pitchFamily="18" charset="0"/>
              </a:rPr>
              <a:t>Presentation for</a:t>
            </a:r>
            <a:r>
              <a:rPr lang="en-US" kern="0" dirty="0">
                <a:cs typeface="Times New Roman" panose="02020603050405020304" pitchFamily="18" charset="0"/>
              </a:rPr>
              <a:t>:</a:t>
            </a:r>
            <a:r>
              <a:rPr lang="en-US" kern="0" dirty="0">
                <a:solidFill>
                  <a:srgbClr val="FF0000"/>
                </a:solidFill>
                <a:cs typeface="Times New Roman" panose="02020603050405020304" pitchFamily="18" charset="0"/>
              </a:rPr>
              <a:t> </a:t>
            </a:r>
          </a:p>
          <a:p>
            <a:pPr algn="ctr"/>
            <a:r>
              <a:rPr lang="en-US" kern="0" dirty="0">
                <a:cs typeface="Times New Roman" panose="02020603050405020304" pitchFamily="18" charset="0"/>
              </a:rPr>
              <a:t>What is the Filipino American National Historical Society (FANHS)? An Overview</a:t>
            </a:r>
            <a:endParaRPr lang="en-US" dirty="0"/>
          </a:p>
        </p:txBody>
      </p:sp>
      <p:sp>
        <p:nvSpPr>
          <p:cNvPr id="9" name="TextBox 8">
            <a:extLst>
              <a:ext uri="{FF2B5EF4-FFF2-40B4-BE49-F238E27FC236}">
                <a16:creationId xmlns:a16="http://schemas.microsoft.com/office/drawing/2014/main" id="{2154C26F-06CE-4E39-9023-D774B024C8A2}"/>
              </a:ext>
            </a:extLst>
          </p:cNvPr>
          <p:cNvSpPr txBox="1"/>
          <p:nvPr/>
        </p:nvSpPr>
        <p:spPr>
          <a:xfrm>
            <a:off x="4572000" y="5334000"/>
            <a:ext cx="2816990" cy="338554"/>
          </a:xfrm>
          <a:prstGeom prst="rect">
            <a:avLst/>
          </a:prstGeom>
          <a:solidFill>
            <a:schemeClr val="accent3"/>
          </a:solidFill>
        </p:spPr>
        <p:txBody>
          <a:bodyPr wrap="none" rtlCol="0">
            <a:spAutoFit/>
          </a:bodyPr>
          <a:lstStyle/>
          <a:p>
            <a:r>
              <a:rPr lang="en-US" sz="1600" b="1" dirty="0">
                <a:solidFill>
                  <a:schemeClr val="accent6"/>
                </a:solidFill>
              </a:rPr>
              <a:t>SPONSORING ORGANIZATIONS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F7A96-A410-4BE3-9651-117B5FAF2C7B}"/>
              </a:ext>
            </a:extLst>
          </p:cNvPr>
          <p:cNvSpPr>
            <a:spLocks noGrp="1"/>
          </p:cNvSpPr>
          <p:nvPr>
            <p:ph type="title"/>
          </p:nvPr>
        </p:nvSpPr>
        <p:spPr>
          <a:xfrm>
            <a:off x="0" y="365841"/>
            <a:ext cx="12192000" cy="601721"/>
          </a:xfrm>
        </p:spPr>
        <p:txBody>
          <a:bodyPr>
            <a:normAutofit fontScale="90000"/>
          </a:bodyPr>
          <a:lstStyle/>
          <a:p>
            <a:pPr algn="ctr"/>
            <a:br>
              <a:rPr lang="en-US" sz="2000" b="1" dirty="0">
                <a:latin typeface="Arial"/>
                <a:cs typeface="Arial"/>
              </a:rPr>
            </a:br>
            <a:br>
              <a:rPr lang="en-US" sz="2000" b="1" dirty="0">
                <a:latin typeface="Arial"/>
                <a:cs typeface="Arial"/>
              </a:rPr>
            </a:br>
            <a:r>
              <a:rPr lang="en-US" sz="2000" b="1" dirty="0">
                <a:latin typeface="Arial"/>
                <a:cs typeface="Arial"/>
              </a:rPr>
              <a:t>Filipino American National Historical Society (FANHS)</a:t>
            </a:r>
            <a:br>
              <a:rPr lang="en-US" sz="2000" b="1" dirty="0">
                <a:latin typeface="Arial"/>
                <a:cs typeface="Arial"/>
              </a:rPr>
            </a:br>
            <a:r>
              <a:rPr lang="en-US" sz="2000" b="1" dirty="0">
                <a:latin typeface="Arial"/>
                <a:cs typeface="Arial"/>
              </a:rPr>
              <a:t>810 18th Avenue, Room 100</a:t>
            </a:r>
            <a:br>
              <a:rPr lang="en-US" sz="2000" b="1" dirty="0">
                <a:latin typeface="Arial"/>
                <a:cs typeface="Arial"/>
              </a:rPr>
            </a:br>
            <a:r>
              <a:rPr lang="en-US" sz="2000" b="1" dirty="0">
                <a:latin typeface="Arial"/>
                <a:cs typeface="Arial"/>
              </a:rPr>
              <a:t>Seattle, WA 98122</a:t>
            </a:r>
            <a:br>
              <a:rPr lang="en-US" sz="2000" b="1" dirty="0">
                <a:latin typeface="Arial"/>
                <a:cs typeface="Arial"/>
              </a:rPr>
            </a:br>
            <a:r>
              <a:rPr lang="en-US" sz="2000" b="1" dirty="0">
                <a:latin typeface="Arial"/>
                <a:cs typeface="Arial"/>
              </a:rPr>
              <a:t>(206) 322-0204</a:t>
            </a:r>
            <a:br>
              <a:rPr lang="en-US" sz="2000" b="1" dirty="0">
                <a:latin typeface="Arial"/>
                <a:cs typeface="Arial"/>
              </a:rPr>
            </a:br>
            <a:r>
              <a:rPr lang="en-US" sz="2000" b="1" dirty="0">
                <a:latin typeface="Arial"/>
                <a:cs typeface="Arial"/>
                <a:hlinkClick r:id="rId2" invalidUrl="http://"/>
              </a:rPr>
              <a:t>fanhsnational@gmail.com</a:t>
            </a:r>
            <a:br>
              <a:rPr lang="en-US" sz="2000" b="1" dirty="0">
                <a:latin typeface="Arial"/>
                <a:cs typeface="Arial"/>
                <a:hlinkClick r:id="rId3" invalidUrl="http://"/>
              </a:rPr>
            </a:br>
            <a:br>
              <a:rPr lang="en-US" sz="2000" b="1" dirty="0">
                <a:latin typeface="Arial"/>
                <a:cs typeface="Arial"/>
                <a:hlinkClick r:id="rId4" invalidUrl="http://"/>
              </a:rPr>
            </a:br>
            <a:endParaRPr lang="en-US" sz="1400" dirty="0">
              <a:latin typeface="Arial"/>
              <a:cs typeface="Arial"/>
            </a:endParaRPr>
          </a:p>
        </p:txBody>
      </p:sp>
      <p:pic>
        <p:nvPicPr>
          <p:cNvPr id="4" name="Picture 4" descr="A large brick building&#10;&#10;Description generated with very high confidence">
            <a:extLst>
              <a:ext uri="{FF2B5EF4-FFF2-40B4-BE49-F238E27FC236}">
                <a16:creationId xmlns:a16="http://schemas.microsoft.com/office/drawing/2014/main" id="{2B8382BF-4768-46D8-A1F8-866281BD499C}"/>
              </a:ext>
            </a:extLst>
          </p:cNvPr>
          <p:cNvPicPr>
            <a:picLocks noGrp="1" noChangeAspect="1"/>
          </p:cNvPicPr>
          <p:nvPr>
            <p:ph idx="1"/>
          </p:nvPr>
        </p:nvPicPr>
        <p:blipFill>
          <a:blip r:embed="rId5"/>
          <a:stretch>
            <a:fillRect/>
          </a:stretch>
        </p:blipFill>
        <p:spPr>
          <a:xfrm>
            <a:off x="4909077" y="1986583"/>
            <a:ext cx="7151262" cy="4661782"/>
          </a:xfrm>
          <a:prstGeom prst="rect">
            <a:avLst/>
          </a:prstGeom>
        </p:spPr>
      </p:pic>
      <p:sp>
        <p:nvSpPr>
          <p:cNvPr id="5" name="TextBox 4">
            <a:extLst>
              <a:ext uri="{FF2B5EF4-FFF2-40B4-BE49-F238E27FC236}">
                <a16:creationId xmlns:a16="http://schemas.microsoft.com/office/drawing/2014/main" id="{8B6B91A0-4AC6-49E2-9825-A1C11FA305FC}"/>
              </a:ext>
            </a:extLst>
          </p:cNvPr>
          <p:cNvSpPr txBox="1"/>
          <p:nvPr/>
        </p:nvSpPr>
        <p:spPr>
          <a:xfrm>
            <a:off x="244549" y="1648047"/>
            <a:ext cx="4667693" cy="5047536"/>
          </a:xfrm>
          <a:prstGeom prst="rect">
            <a:avLst/>
          </a:prstGeom>
          <a:noFill/>
        </p:spPr>
        <p:txBody>
          <a:bodyPr wrap="square" rtlCol="0" anchor="t">
            <a:spAutoFit/>
          </a:bodyPr>
          <a:lstStyle/>
          <a:p>
            <a:r>
              <a:rPr lang="en-US" sz="1600" dirty="0">
                <a:cs typeface="Calibri"/>
              </a:rPr>
              <a:t>Founded in 1982, the mission of FANHS is:</a:t>
            </a:r>
          </a:p>
          <a:p>
            <a:r>
              <a:rPr lang="en-US" sz="1600" dirty="0"/>
              <a:t>To promote understanding, education, enlightenment, appreciation and enrichment through the identification, gathering, preservation and dissemination of the history and culture of Filipino Americans in the United States.</a:t>
            </a:r>
            <a:endParaRPr lang="en-US" sz="1600" dirty="0">
              <a:cs typeface="Calibri"/>
            </a:endParaRPr>
          </a:p>
          <a:p>
            <a:endParaRPr lang="en-US" sz="1600" dirty="0">
              <a:cs typeface="Calibri"/>
            </a:endParaRPr>
          </a:p>
          <a:p>
            <a:r>
              <a:rPr lang="en-US" sz="1600" dirty="0">
                <a:cs typeface="Calibri"/>
              </a:rPr>
              <a:t>The national office and archives is housed in Seattle, operating year-round to lend expertise and support to thirty-five chapters across the United States and is recognized as the primary informational resource on Filipino Americans for:</a:t>
            </a:r>
          </a:p>
          <a:p>
            <a:r>
              <a:rPr lang="en-US" sz="1600" dirty="0">
                <a:cs typeface="Calibri"/>
              </a:rPr>
              <a:t>  * community organizations</a:t>
            </a:r>
          </a:p>
          <a:p>
            <a:r>
              <a:rPr lang="en-US" sz="1600" dirty="0">
                <a:cs typeface="Calibri"/>
              </a:rPr>
              <a:t>  * primary and secondary schools, colleges, and universities</a:t>
            </a:r>
          </a:p>
          <a:p>
            <a:r>
              <a:rPr lang="en-US" sz="1600" dirty="0">
                <a:cs typeface="Calibri"/>
              </a:rPr>
              <a:t>  * local and national museums and historical     associations</a:t>
            </a:r>
          </a:p>
          <a:p>
            <a:r>
              <a:rPr lang="en-US" sz="1600" dirty="0">
                <a:cs typeface="Calibri"/>
              </a:rPr>
              <a:t>  * independent authors, playwrights, and filmmakers</a:t>
            </a:r>
          </a:p>
          <a:p>
            <a:r>
              <a:rPr lang="en-US" sz="1600" dirty="0">
                <a:cs typeface="Calibri"/>
              </a:rPr>
              <a:t>  * teachers, students, and scholars</a:t>
            </a:r>
            <a:endParaRPr lang="en-US" sz="1600" dirty="0"/>
          </a:p>
          <a:p>
            <a:endParaRPr lang="en-US" dirty="0">
              <a:cs typeface="Calibri"/>
            </a:endParaRPr>
          </a:p>
        </p:txBody>
      </p:sp>
    </p:spTree>
    <p:extLst>
      <p:ext uri="{BB962C8B-B14F-4D97-AF65-F5344CB8AC3E}">
        <p14:creationId xmlns:p14="http://schemas.microsoft.com/office/powerpoint/2010/main" val="26056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holding a sign&#10;&#10;Description generated with very high confidence">
            <a:extLst>
              <a:ext uri="{FF2B5EF4-FFF2-40B4-BE49-F238E27FC236}">
                <a16:creationId xmlns:a16="http://schemas.microsoft.com/office/drawing/2014/main" id="{5FEFA324-7CDE-425F-852A-0E42711F77D1}"/>
              </a:ext>
            </a:extLst>
          </p:cNvPr>
          <p:cNvPicPr>
            <a:picLocks noChangeAspect="1"/>
          </p:cNvPicPr>
          <p:nvPr/>
        </p:nvPicPr>
        <p:blipFill>
          <a:blip r:embed="rId2"/>
          <a:stretch>
            <a:fillRect/>
          </a:stretch>
        </p:blipFill>
        <p:spPr>
          <a:xfrm>
            <a:off x="4724400" y="516151"/>
            <a:ext cx="5932311" cy="5872735"/>
          </a:xfrm>
          <a:prstGeom prst="rect">
            <a:avLst/>
          </a:prstGeom>
        </p:spPr>
      </p:pic>
      <p:sp>
        <p:nvSpPr>
          <p:cNvPr id="4" name="TextBox 3">
            <a:extLst>
              <a:ext uri="{FF2B5EF4-FFF2-40B4-BE49-F238E27FC236}">
                <a16:creationId xmlns:a16="http://schemas.microsoft.com/office/drawing/2014/main" id="{84C3513F-4361-4345-986E-6C490A21A68B}"/>
              </a:ext>
            </a:extLst>
          </p:cNvPr>
          <p:cNvSpPr txBox="1"/>
          <p:nvPr/>
        </p:nvSpPr>
        <p:spPr>
          <a:xfrm>
            <a:off x="904992" y="2170290"/>
            <a:ext cx="3213570" cy="222214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dirty="0"/>
              <a:t> Author of "</a:t>
            </a:r>
            <a:r>
              <a:rPr lang="en-US" i="1" dirty="0"/>
              <a:t>Filipinos: Forgotten Asian Americans</a:t>
            </a:r>
            <a:r>
              <a:rPr lang="en-US" i="1" dirty="0">
                <a:cs typeface="Calibri"/>
              </a:rPr>
              <a:t>"</a:t>
            </a:r>
            <a:endParaRPr lang="en-US" dirty="0"/>
          </a:p>
          <a:p>
            <a:pPr>
              <a:lnSpc>
                <a:spcPct val="90000"/>
              </a:lnSpc>
              <a:spcBef>
                <a:spcPts val="1000"/>
              </a:spcBef>
            </a:pPr>
            <a:r>
              <a:rPr lang="en-US" dirty="0"/>
              <a:t>Founding FANHS National President Emeritus </a:t>
            </a:r>
            <a:endParaRPr lang="en-US" dirty="0">
              <a:cs typeface="Calibri"/>
            </a:endParaRPr>
          </a:p>
          <a:p>
            <a:pPr>
              <a:lnSpc>
                <a:spcPct val="90000"/>
              </a:lnSpc>
              <a:spcBef>
                <a:spcPts val="1000"/>
              </a:spcBef>
            </a:pPr>
            <a:r>
              <a:rPr lang="en-US" dirty="0"/>
              <a:t>Founder of National </a:t>
            </a:r>
            <a:r>
              <a:rPr lang="en-US" dirty="0" err="1"/>
              <a:t>Pinoy</a:t>
            </a:r>
            <a:r>
              <a:rPr lang="en-US" dirty="0"/>
              <a:t> Archives (1987)</a:t>
            </a:r>
            <a:endParaRPr lang="en-US" dirty="0">
              <a:cs typeface="Calibri"/>
            </a:endParaRPr>
          </a:p>
          <a:p>
            <a:pPr>
              <a:lnSpc>
                <a:spcPct val="90000"/>
              </a:lnSpc>
              <a:spcBef>
                <a:spcPts val="1000"/>
              </a:spcBef>
            </a:pPr>
            <a:r>
              <a:rPr lang="en-US" dirty="0">
                <a:cs typeface="Calibri"/>
                <a:hlinkClick r:id="rId3"/>
              </a:rPr>
              <a:t>Interview of the Cordovas</a:t>
            </a:r>
            <a:endParaRPr lang="en-US" dirty="0">
              <a:cs typeface="Calibri"/>
            </a:endParaRPr>
          </a:p>
        </p:txBody>
      </p:sp>
    </p:spTree>
    <p:extLst>
      <p:ext uri="{BB962C8B-B14F-4D97-AF65-F5344CB8AC3E}">
        <p14:creationId xmlns:p14="http://schemas.microsoft.com/office/powerpoint/2010/main" val="370035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in a red shirt&#10;&#10;Description generated with very high confidence">
            <a:extLst>
              <a:ext uri="{FF2B5EF4-FFF2-40B4-BE49-F238E27FC236}">
                <a16:creationId xmlns:a16="http://schemas.microsoft.com/office/drawing/2014/main" id="{65C7C60D-8E98-47AE-9363-58EA0C1BE4E0}"/>
              </a:ext>
            </a:extLst>
          </p:cNvPr>
          <p:cNvPicPr>
            <a:picLocks noChangeAspect="1"/>
          </p:cNvPicPr>
          <p:nvPr/>
        </p:nvPicPr>
        <p:blipFill>
          <a:blip r:embed="rId2"/>
          <a:stretch>
            <a:fillRect/>
          </a:stretch>
        </p:blipFill>
        <p:spPr>
          <a:xfrm>
            <a:off x="5204178" y="461528"/>
            <a:ext cx="6882084" cy="5304647"/>
          </a:xfrm>
          <a:prstGeom prst="rect">
            <a:avLst/>
          </a:prstGeom>
        </p:spPr>
      </p:pic>
      <p:sp>
        <p:nvSpPr>
          <p:cNvPr id="3" name="TextBox 2">
            <a:extLst>
              <a:ext uri="{FF2B5EF4-FFF2-40B4-BE49-F238E27FC236}">
                <a16:creationId xmlns:a16="http://schemas.microsoft.com/office/drawing/2014/main" id="{58EFB3EE-E412-47A9-9C31-7F4B138DB77A}"/>
              </a:ext>
            </a:extLst>
          </p:cNvPr>
          <p:cNvSpPr txBox="1"/>
          <p:nvPr/>
        </p:nvSpPr>
        <p:spPr>
          <a:xfrm>
            <a:off x="4724400" y="3195696"/>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Click to add text</a:t>
            </a:r>
          </a:p>
        </p:txBody>
      </p:sp>
      <p:sp>
        <p:nvSpPr>
          <p:cNvPr id="4" name="Title 3">
            <a:extLst>
              <a:ext uri="{FF2B5EF4-FFF2-40B4-BE49-F238E27FC236}">
                <a16:creationId xmlns:a16="http://schemas.microsoft.com/office/drawing/2014/main" id="{F63A530A-9E5E-4FA6-B324-A7892EAFC602}"/>
              </a:ext>
            </a:extLst>
          </p:cNvPr>
          <p:cNvSpPr>
            <a:spLocks noGrp="1"/>
          </p:cNvSpPr>
          <p:nvPr>
            <p:ph type="title"/>
          </p:nvPr>
        </p:nvSpPr>
        <p:spPr/>
        <p:txBody>
          <a:bodyPr/>
          <a:lstStyle/>
          <a:p>
            <a:r>
              <a:rPr lang="en-US" dirty="0">
                <a:cs typeface="Calibri Light"/>
              </a:rPr>
              <a:t>Dorothy Cordova</a:t>
            </a:r>
            <a:endParaRPr lang="en-US" dirty="0"/>
          </a:p>
        </p:txBody>
      </p:sp>
      <p:sp>
        <p:nvSpPr>
          <p:cNvPr id="6" name="Text Placeholder 5">
            <a:extLst>
              <a:ext uri="{FF2B5EF4-FFF2-40B4-BE49-F238E27FC236}">
                <a16:creationId xmlns:a16="http://schemas.microsoft.com/office/drawing/2014/main" id="{94EE0C26-B9DB-4AB8-91F2-3C0EA91866AF}"/>
              </a:ext>
            </a:extLst>
          </p:cNvPr>
          <p:cNvSpPr>
            <a:spLocks noGrp="1"/>
          </p:cNvSpPr>
          <p:nvPr>
            <p:ph type="body" sz="half" idx="2"/>
          </p:nvPr>
        </p:nvSpPr>
        <p:spPr/>
        <p:txBody>
          <a:bodyPr vert="horz" lIns="91440" tIns="45720" rIns="91440" bIns="45720" rtlCol="0" anchor="t">
            <a:normAutofit/>
          </a:bodyPr>
          <a:lstStyle/>
          <a:p>
            <a:r>
              <a:rPr lang="en-US" dirty="0">
                <a:cs typeface="Calibri"/>
              </a:rPr>
              <a:t>In the 1970s, Dorothy Laigo Cordova served as Director for the Demonstration Project for Asian Americans (DPAA), which conducted a wide variety of studies on the problems Asian Americans faced during that decade. Through the DPAA, she collected research and oral histories. After the DPAA closed in the early 1980s, she moved </a:t>
            </a:r>
            <a:r>
              <a:rPr lang="en-US" dirty="0" err="1">
                <a:cs typeface="Calibri"/>
              </a:rPr>
              <a:t>thework</a:t>
            </a:r>
            <a:r>
              <a:rPr lang="en-US" dirty="0">
                <a:cs typeface="Calibri"/>
              </a:rPr>
              <a:t> to a new organization they created called the Filipino American National Historical Society (FANHS), where Dorothy is Founder and Executive Director. </a:t>
            </a:r>
            <a:endParaRPr lang="en-US" dirty="0"/>
          </a:p>
        </p:txBody>
      </p:sp>
    </p:spTree>
    <p:extLst>
      <p:ext uri="{BB962C8B-B14F-4D97-AF65-F5344CB8AC3E}">
        <p14:creationId xmlns:p14="http://schemas.microsoft.com/office/powerpoint/2010/main" val="175043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0199-ADFA-49A2-916B-09C87D64FC74}"/>
              </a:ext>
            </a:extLst>
          </p:cNvPr>
          <p:cNvSpPr>
            <a:spLocks noGrp="1"/>
          </p:cNvSpPr>
          <p:nvPr>
            <p:ph type="title"/>
          </p:nvPr>
        </p:nvSpPr>
        <p:spPr>
          <a:xfrm>
            <a:off x="1056158" y="457200"/>
            <a:ext cx="3715867" cy="1317978"/>
          </a:xfrm>
        </p:spPr>
        <p:style>
          <a:lnRef idx="2">
            <a:schemeClr val="dk1"/>
          </a:lnRef>
          <a:fillRef idx="1">
            <a:schemeClr val="lt1"/>
          </a:fillRef>
          <a:effectRef idx="0">
            <a:schemeClr val="dk1"/>
          </a:effectRef>
          <a:fontRef idx="minor">
            <a:schemeClr val="dk1"/>
          </a:fontRef>
        </p:style>
        <p:txBody>
          <a:bodyPr/>
          <a:lstStyle/>
          <a:p>
            <a:pPr algn="ctr"/>
            <a:r>
              <a:rPr lang="en-US" sz="2400" b="1" dirty="0">
                <a:cs typeface="Calibri Light"/>
              </a:rPr>
              <a:t>National </a:t>
            </a:r>
            <a:r>
              <a:rPr lang="en-US" sz="2400" b="1" dirty="0" err="1">
                <a:cs typeface="Calibri Light"/>
              </a:rPr>
              <a:t>Pinoy</a:t>
            </a:r>
            <a:r>
              <a:rPr lang="en-US" sz="2400" b="1" dirty="0">
                <a:cs typeface="Calibri Light"/>
              </a:rPr>
              <a:t> Archives</a:t>
            </a:r>
            <a:br>
              <a:rPr lang="en-US" sz="2400" b="1" dirty="0">
                <a:cs typeface="Calibri"/>
              </a:rPr>
            </a:br>
            <a:r>
              <a:rPr lang="en-US" sz="2400" b="1" dirty="0">
                <a:cs typeface="Calibri"/>
              </a:rPr>
              <a:t>(NPA)</a:t>
            </a:r>
            <a:br>
              <a:rPr lang="en-US" sz="2400" b="1" dirty="0">
                <a:cs typeface="Calibri"/>
              </a:rPr>
            </a:br>
            <a:endParaRPr lang="en-US">
              <a:cs typeface="Calibri"/>
            </a:endParaRPr>
          </a:p>
        </p:txBody>
      </p:sp>
      <p:pic>
        <p:nvPicPr>
          <p:cNvPr id="5" name="Picture 5">
            <a:hlinkClick r:id="" action="ppaction://media"/>
            <a:extLst>
              <a:ext uri="{FF2B5EF4-FFF2-40B4-BE49-F238E27FC236}">
                <a16:creationId xmlns:a16="http://schemas.microsoft.com/office/drawing/2014/main" id="{3B545395-787F-4492-B85B-C2CFBEDF5C46}"/>
              </a:ext>
            </a:extLst>
          </p:cNvPr>
          <p:cNvPicPr>
            <a:picLocks noGrp="1" noRot="1" noChangeAspect="1"/>
          </p:cNvPicPr>
          <p:nvPr>
            <p:ph type="pic" idx="1"/>
            <a:videoFile r:link="rId1"/>
          </p:nvPr>
        </p:nvPicPr>
        <p:blipFill rotWithShape="1">
          <a:blip r:embed="rId3"/>
          <a:srcRect l="2508" r="2508"/>
          <a:stretch/>
        </p:blipFill>
        <p:spPr>
          <a:xfrm>
            <a:off x="5548195" y="602098"/>
            <a:ext cx="6172200" cy="5107305"/>
          </a:xfrm>
          <a:prstGeom prst="rect">
            <a:avLst/>
          </a:prstGeom>
        </p:spPr>
      </p:pic>
      <p:sp>
        <p:nvSpPr>
          <p:cNvPr id="4" name="Text Placeholder 3">
            <a:extLst>
              <a:ext uri="{FF2B5EF4-FFF2-40B4-BE49-F238E27FC236}">
                <a16:creationId xmlns:a16="http://schemas.microsoft.com/office/drawing/2014/main" id="{9D7635DB-BB66-44C2-8FFA-84EFC5568449}"/>
              </a:ext>
            </a:extLst>
          </p:cNvPr>
          <p:cNvSpPr>
            <a:spLocks noGrp="1"/>
          </p:cNvSpPr>
          <p:nvPr>
            <p:ph type="body" sz="half" idx="2"/>
          </p:nvPr>
        </p:nvSpPr>
        <p:spPr/>
        <p:txBody>
          <a:bodyPr vert="horz" lIns="91440" tIns="45720" rIns="91440" bIns="45720" rtlCol="0" anchor="t">
            <a:normAutofit/>
          </a:bodyPr>
          <a:lstStyle/>
          <a:p>
            <a:r>
              <a:rPr lang="en-US" dirty="0">
                <a:cs typeface="Calibri"/>
              </a:rPr>
              <a:t>Founded in 1987 by Fred Cordova the NPA collects, preserves and make accessible to the public textual, graphic and electronic historical records of Filipino Americans. It includes materials on more than 9000 individuals and approximately 1500 organizations throughout the United States. These primary resource materials such as newspaper and magazine clippings, publications, research reports, transcribed oral history interviews, photographs, political signs are organized into folders according to individuals, organizations and themes.</a:t>
            </a:r>
            <a:endParaRPr lang="en-US" dirty="0"/>
          </a:p>
          <a:p>
            <a:r>
              <a:rPr lang="en-US" dirty="0">
                <a:cs typeface="Calibri"/>
              </a:rPr>
              <a:t>NPA is located at the FANHS National Headquarters in Seattle and open to the public.</a:t>
            </a:r>
            <a:endParaRPr lang="en-US" dirty="0"/>
          </a:p>
          <a:p>
            <a:endParaRPr lang="en-US" dirty="0">
              <a:cs typeface="Calibri"/>
            </a:endParaRPr>
          </a:p>
        </p:txBody>
      </p:sp>
    </p:spTree>
    <p:extLst>
      <p:ext uri="{BB962C8B-B14F-4D97-AF65-F5344CB8AC3E}">
        <p14:creationId xmlns:p14="http://schemas.microsoft.com/office/powerpoint/2010/main" val="235135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3EE09E-A858-45A9-8EEA-D9D91EA7B052}"/>
              </a:ext>
            </a:extLst>
          </p:cNvPr>
          <p:cNvSpPr>
            <a:spLocks noGrp="1"/>
          </p:cNvSpPr>
          <p:nvPr>
            <p:ph type="title"/>
          </p:nvPr>
        </p:nvSpPr>
        <p:spPr>
          <a:xfrm>
            <a:off x="839788" y="457200"/>
            <a:ext cx="3932237" cy="574793"/>
          </a:xfrm>
        </p:spPr>
        <p:txBody>
          <a:bodyPr/>
          <a:lstStyle/>
          <a:p>
            <a:r>
              <a:rPr lang="en-US" dirty="0">
                <a:cs typeface="Calibri Light"/>
              </a:rPr>
              <a:t>FANHS Initiatives</a:t>
            </a:r>
            <a:endParaRPr lang="en-US" dirty="0"/>
          </a:p>
        </p:txBody>
      </p:sp>
      <p:pic>
        <p:nvPicPr>
          <p:cNvPr id="6" name="Picture 6" descr="A picture containing indoor, building, wall&#10;&#10;Description generated with high confidence">
            <a:extLst>
              <a:ext uri="{FF2B5EF4-FFF2-40B4-BE49-F238E27FC236}">
                <a16:creationId xmlns:a16="http://schemas.microsoft.com/office/drawing/2014/main" id="{FAE32A20-150B-4327-92B9-962A2E4E1DA5}"/>
              </a:ext>
            </a:extLst>
          </p:cNvPr>
          <p:cNvPicPr>
            <a:picLocks noGrp="1" noChangeAspect="1"/>
          </p:cNvPicPr>
          <p:nvPr>
            <p:ph type="pic" idx="1"/>
          </p:nvPr>
        </p:nvPicPr>
        <p:blipFill rotWithShape="1">
          <a:blip r:embed="rId2"/>
          <a:srcRect t="24368" b="24368"/>
          <a:stretch/>
        </p:blipFill>
        <p:spPr>
          <a:xfrm>
            <a:off x="4826059" y="506942"/>
            <a:ext cx="7178792" cy="6171847"/>
          </a:xfrm>
          <a:prstGeom prst="rect">
            <a:avLst/>
          </a:prstGeom>
        </p:spPr>
      </p:pic>
      <p:sp>
        <p:nvSpPr>
          <p:cNvPr id="5" name="Text Placeholder 4">
            <a:extLst>
              <a:ext uri="{FF2B5EF4-FFF2-40B4-BE49-F238E27FC236}">
                <a16:creationId xmlns:a16="http://schemas.microsoft.com/office/drawing/2014/main" id="{E737CD6D-FB89-46AA-B772-A7F948BE43D2}"/>
              </a:ext>
            </a:extLst>
          </p:cNvPr>
          <p:cNvSpPr>
            <a:spLocks noGrp="1"/>
          </p:cNvSpPr>
          <p:nvPr>
            <p:ph type="body" sz="half" idx="2"/>
          </p:nvPr>
        </p:nvSpPr>
        <p:spPr>
          <a:xfrm>
            <a:off x="877418" y="1116659"/>
            <a:ext cx="3584164" cy="4742921"/>
          </a:xfrm>
        </p:spPr>
        <p:txBody>
          <a:bodyPr vert="horz" lIns="91440" tIns="45720" rIns="91440" bIns="45720" rtlCol="0" anchor="t">
            <a:noAutofit/>
          </a:bodyPr>
          <a:lstStyle/>
          <a:p>
            <a:r>
              <a:rPr lang="en-US" sz="1200" dirty="0">
                <a:cs typeface="Calibri"/>
              </a:rPr>
              <a:t>Research with documentation of the Filipino presence as early as 1587 and of Filipinos’ permanent settlement as early as 1763 in the Continental U.S.</a:t>
            </a:r>
          </a:p>
          <a:p>
            <a:r>
              <a:rPr lang="en-US" sz="1200" dirty="0">
                <a:cs typeface="Calibri"/>
              </a:rPr>
              <a:t>Membership including 35 chapters throughout the nation: Oregon, Hampton Roads in Virginia, Seattle, Metropolitan New York, Midwest, New England, Alaska and Sacramento Delta, San Francisco, East Bay, Santa Clara Valley, Vallejo, California Central Coast, Stockton, Fresno, Los Angeles, Monterey Bay, San Diego, Central Valley in California, Rio Grande in New Mexico, Wisconsin, Michigan, St. Louis and Philadelphia.</a:t>
            </a:r>
          </a:p>
          <a:p>
            <a:r>
              <a:rPr lang="en-US" sz="1200" dirty="0">
                <a:cs typeface="Calibri"/>
              </a:rPr>
              <a:t>Public Programming including photo exhibits, oral history, lectures, symposiums, forums, journal writing and university/college credit courses.</a:t>
            </a:r>
          </a:p>
          <a:p>
            <a:r>
              <a:rPr lang="en-US" sz="1200" dirty="0">
                <a:cs typeface="Calibri"/>
              </a:rPr>
              <a:t>Archival Collections in the establishment of the National </a:t>
            </a:r>
            <a:r>
              <a:rPr lang="en-US" sz="1200" err="1">
                <a:cs typeface="Calibri"/>
              </a:rPr>
              <a:t>Pinoy</a:t>
            </a:r>
            <a:r>
              <a:rPr lang="en-US" sz="1200" dirty="0">
                <a:cs typeface="Calibri"/>
              </a:rPr>
              <a:t> Archives in Seattle (1987).</a:t>
            </a:r>
          </a:p>
          <a:p>
            <a:r>
              <a:rPr lang="en-US" sz="1200" dirty="0">
                <a:cs typeface="Calibri"/>
              </a:rPr>
              <a:t>Historical Site Designations including San Malo in Louisiana and Morro Bay in California.</a:t>
            </a:r>
          </a:p>
          <a:p>
            <a:r>
              <a:rPr lang="en-US" sz="1200" dirty="0">
                <a:cs typeface="Calibri"/>
              </a:rPr>
              <a:t>Public Service including consultations, referrals, student internships and sharing of historical materials by volunteer national staff.</a:t>
            </a:r>
          </a:p>
          <a:p>
            <a:r>
              <a:rPr lang="en-US" sz="1200" dirty="0">
                <a:cs typeface="Calibri"/>
              </a:rPr>
              <a:t>Documentaries, evidenced by the major award-winning video, “Filipino Americans: Discovering Their Past for the Future” (1994).</a:t>
            </a:r>
          </a:p>
          <a:p>
            <a:r>
              <a:rPr lang="en-US" sz="1200" dirty="0">
                <a:cs typeface="Calibri"/>
              </a:rPr>
              <a:t>Annual observance of Filipino American History Month in October nationwide.</a:t>
            </a:r>
          </a:p>
          <a:p>
            <a:endParaRPr lang="en-US" sz="1800" dirty="0">
              <a:cs typeface="Calibri"/>
            </a:endParaRPr>
          </a:p>
          <a:p>
            <a:endParaRPr lang="en-US" dirty="0">
              <a:cs typeface="Calibri"/>
            </a:endParaRPr>
          </a:p>
        </p:txBody>
      </p:sp>
    </p:spTree>
    <p:extLst>
      <p:ext uri="{BB962C8B-B14F-4D97-AF65-F5344CB8AC3E}">
        <p14:creationId xmlns:p14="http://schemas.microsoft.com/office/powerpoint/2010/main" val="183549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470B8D-1C9C-44A4-BED3-528FF41BA332}"/>
              </a:ext>
            </a:extLst>
          </p:cNvPr>
          <p:cNvSpPr txBox="1"/>
          <p:nvPr/>
        </p:nvSpPr>
        <p:spPr>
          <a:xfrm>
            <a:off x="4724400" y="3195696"/>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dirty="0">
              <a:cs typeface="Calibri"/>
            </a:endParaRPr>
          </a:p>
        </p:txBody>
      </p:sp>
      <p:sp>
        <p:nvSpPr>
          <p:cNvPr id="3" name="Text Placeholder 4">
            <a:extLst>
              <a:ext uri="{FF2B5EF4-FFF2-40B4-BE49-F238E27FC236}">
                <a16:creationId xmlns:a16="http://schemas.microsoft.com/office/drawing/2014/main" id="{C06AF9E4-82E2-4B15-84F2-C78123AEB6C5}"/>
              </a:ext>
            </a:extLst>
          </p:cNvPr>
          <p:cNvSpPr>
            <a:spLocks noGrp="1"/>
          </p:cNvSpPr>
          <p:nvPr/>
        </p:nvSpPr>
        <p:spPr>
          <a:xfrm>
            <a:off x="839788" y="420511"/>
            <a:ext cx="5465644" cy="589062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1000" dirty="0">
              <a:cs typeface="Calibri"/>
            </a:endParaRPr>
          </a:p>
          <a:p>
            <a:r>
              <a:rPr lang="en-US" sz="1200" i="1" dirty="0">
                <a:cs typeface="Calibri"/>
              </a:rPr>
              <a:t>This is not my book.</a:t>
            </a:r>
          </a:p>
          <a:p>
            <a:r>
              <a:rPr lang="en-US" sz="1200" i="1" dirty="0">
                <a:cs typeface="Calibri"/>
              </a:rPr>
              <a:t>This book of essays in pictures and words is the creation of Dorothy Laigo Cordova.</a:t>
            </a:r>
          </a:p>
          <a:p>
            <a:r>
              <a:rPr lang="en-US" sz="1200" i="1" dirty="0">
                <a:cs typeface="Calibri"/>
              </a:rPr>
              <a:t>This book also is the expression of Jeannette </a:t>
            </a:r>
            <a:r>
              <a:rPr lang="en-US" sz="1200" i="1" dirty="0" err="1">
                <a:cs typeface="Calibri"/>
              </a:rPr>
              <a:t>Castillano</a:t>
            </a:r>
            <a:r>
              <a:rPr lang="en-US" sz="1200" i="1" dirty="0">
                <a:cs typeface="Calibri"/>
              </a:rPr>
              <a:t> Tiffany and, in turn, the effort of Nancy Ordona Koslosky.</a:t>
            </a:r>
          </a:p>
          <a:p>
            <a:r>
              <a:rPr lang="en-US" sz="1200" i="1" dirty="0">
                <a:cs typeface="Calibri"/>
              </a:rPr>
              <a:t>This book is their statement and of those who with faith assisted them.</a:t>
            </a:r>
          </a:p>
          <a:p>
            <a:r>
              <a:rPr lang="en-US" sz="1200" i="1" dirty="0">
                <a:cs typeface="Calibri"/>
              </a:rPr>
              <a:t>This book, in turn, belongs to every second-generation Pinay like them, to every second-generation </a:t>
            </a:r>
            <a:r>
              <a:rPr lang="en-US" sz="1200" i="1" dirty="0" err="1">
                <a:cs typeface="Calibri"/>
              </a:rPr>
              <a:t>Pinoy</a:t>
            </a:r>
            <a:r>
              <a:rPr lang="en-US" sz="1200" i="1" dirty="0">
                <a:cs typeface="Calibri"/>
              </a:rPr>
              <a:t>, to every </a:t>
            </a:r>
            <a:r>
              <a:rPr lang="en-US" sz="1200" i="1" dirty="0" err="1">
                <a:cs typeface="Calibri"/>
              </a:rPr>
              <a:t>Pinoy</a:t>
            </a:r>
            <a:r>
              <a:rPr lang="en-US" sz="1200" i="1" dirty="0">
                <a:cs typeface="Calibri"/>
              </a:rPr>
              <a:t>, to every Filipino American, to every Filipino to every American, to everyone like them.</a:t>
            </a:r>
          </a:p>
          <a:p>
            <a:r>
              <a:rPr lang="en-US" sz="1200" i="1" dirty="0">
                <a:cs typeface="Calibri"/>
              </a:rPr>
              <a:t>I take no credit for writing this book on Filipinos, who are forgotten Asian Americans, Forgotten Filipino Americans, Forgotten </a:t>
            </a:r>
            <a:r>
              <a:rPr lang="en-US" sz="1200" i="1" dirty="0" err="1">
                <a:cs typeface="Calibri"/>
              </a:rPr>
              <a:t>Pinoys</a:t>
            </a:r>
            <a:r>
              <a:rPr lang="en-US" sz="1200" i="1" dirty="0">
                <a:cs typeface="Calibri"/>
              </a:rPr>
              <a:t>, Forgotten Americans.</a:t>
            </a:r>
          </a:p>
          <a:p>
            <a:r>
              <a:rPr lang="en-US" sz="1200" i="1" dirty="0">
                <a:cs typeface="Calibri"/>
              </a:rPr>
              <a:t>They wrote their own history, which is our-story, revealing simply but inspiringly that they have actually been real live people, human beings making it in American society.</a:t>
            </a:r>
          </a:p>
          <a:p>
            <a:r>
              <a:rPr lang="en-US" sz="1200" i="1" dirty="0">
                <a:cs typeface="Calibri"/>
              </a:rPr>
              <a:t>I have shown merely some of their triumphs of the human spirit, the brown spirit, the Filipino spirit, the American spirit, the Filipino American spirit, the </a:t>
            </a:r>
            <a:r>
              <a:rPr lang="en-US" sz="1200" i="1" dirty="0" err="1">
                <a:cs typeface="Calibri"/>
              </a:rPr>
              <a:t>Pinoy</a:t>
            </a:r>
            <a:r>
              <a:rPr lang="en-US" sz="1200" i="1" dirty="0">
                <a:cs typeface="Calibri"/>
              </a:rPr>
              <a:t> sprit conquering the unconquerable from 1763 through 1963.</a:t>
            </a:r>
          </a:p>
          <a:p>
            <a:r>
              <a:rPr lang="en-US" sz="1200" i="1" dirty="0">
                <a:cs typeface="Calibri"/>
              </a:rPr>
              <a:t>They continue to write our-story as they triumph in innumerable ways that need more telling.</a:t>
            </a:r>
          </a:p>
          <a:p>
            <a:r>
              <a:rPr lang="en-US" sz="1200" i="1" dirty="0">
                <a:cs typeface="Calibri"/>
              </a:rPr>
              <a:t>This book, your book, therefore, provides a simple foundation upon which succeeding generations can chronicle far better than I all of the triumphs – big ones and small ones – of the human spirit of preceding Filipino American generations, which is our very own, which is us.</a:t>
            </a:r>
          </a:p>
          <a:p>
            <a:r>
              <a:rPr lang="en-US" sz="1200" dirty="0">
                <a:cs typeface="Calibri"/>
              </a:rPr>
              <a:t>                                                                                          FRED CORDOVA</a:t>
            </a:r>
          </a:p>
          <a:p>
            <a:endParaRPr lang="en-US" dirty="0">
              <a:cs typeface="Calibri"/>
            </a:endParaRPr>
          </a:p>
        </p:txBody>
      </p:sp>
      <p:pic>
        <p:nvPicPr>
          <p:cNvPr id="4" name="Picture 4" descr="A picture containing photo, text&#10;&#10;Description generated with very high confidence">
            <a:extLst>
              <a:ext uri="{FF2B5EF4-FFF2-40B4-BE49-F238E27FC236}">
                <a16:creationId xmlns:a16="http://schemas.microsoft.com/office/drawing/2014/main" id="{72A18170-82F8-4D17-9384-612816B6159B}"/>
              </a:ext>
            </a:extLst>
          </p:cNvPr>
          <p:cNvPicPr>
            <a:picLocks noChangeAspect="1"/>
          </p:cNvPicPr>
          <p:nvPr/>
        </p:nvPicPr>
        <p:blipFill>
          <a:blip r:embed="rId2"/>
          <a:stretch>
            <a:fillRect/>
          </a:stretch>
        </p:blipFill>
        <p:spPr>
          <a:xfrm>
            <a:off x="6812845" y="197245"/>
            <a:ext cx="4408311" cy="6331804"/>
          </a:xfrm>
          <a:prstGeom prst="rect">
            <a:avLst/>
          </a:prstGeom>
        </p:spPr>
      </p:pic>
    </p:spTree>
    <p:extLst>
      <p:ext uri="{BB962C8B-B14F-4D97-AF65-F5344CB8AC3E}">
        <p14:creationId xmlns:p14="http://schemas.microsoft.com/office/powerpoint/2010/main" val="183931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8EE7-3A97-46CE-BF02-C9A9283686CE}"/>
              </a:ext>
            </a:extLst>
          </p:cNvPr>
          <p:cNvSpPr>
            <a:spLocks noGrp="1"/>
          </p:cNvSpPr>
          <p:nvPr>
            <p:ph type="title"/>
          </p:nvPr>
        </p:nvSpPr>
        <p:spPr>
          <a:xfrm>
            <a:off x="922866" y="365125"/>
            <a:ext cx="3648194" cy="968081"/>
          </a:xfrm>
        </p:spPr>
        <p:txBody>
          <a:bodyPr>
            <a:normAutofit/>
          </a:bodyPr>
          <a:lstStyle/>
          <a:p>
            <a:r>
              <a:rPr lang="en-US" sz="1800" dirty="0">
                <a:cs typeface="Calibri Light"/>
              </a:rPr>
              <a:t>Filipino Americans:  Discovering Their</a:t>
            </a:r>
            <a:br>
              <a:rPr lang="en-US" sz="1800" dirty="0">
                <a:cs typeface="Calibri Light"/>
              </a:rPr>
            </a:br>
            <a:r>
              <a:rPr lang="en-US" sz="1800" dirty="0">
                <a:cs typeface="Calibri Light"/>
              </a:rPr>
              <a:t>Past For The Future</a:t>
            </a:r>
            <a:br>
              <a:rPr lang="en-US" sz="1800" dirty="0">
                <a:cs typeface="Calibri Light"/>
              </a:rPr>
            </a:br>
            <a:endParaRPr lang="en-US" sz="2000" dirty="0">
              <a:cs typeface="Calibri Light"/>
            </a:endParaRPr>
          </a:p>
        </p:txBody>
      </p:sp>
      <p:pic>
        <p:nvPicPr>
          <p:cNvPr id="4" name="Picture 4">
            <a:hlinkClick r:id="" action="ppaction://media"/>
            <a:extLst>
              <a:ext uri="{FF2B5EF4-FFF2-40B4-BE49-F238E27FC236}">
                <a16:creationId xmlns:a16="http://schemas.microsoft.com/office/drawing/2014/main" id="{1C72A893-B398-4681-A1ED-63F127673635}"/>
              </a:ext>
            </a:extLst>
          </p:cNvPr>
          <p:cNvPicPr>
            <a:picLocks noGrp="1" noRot="1" noChangeAspect="1"/>
          </p:cNvPicPr>
          <p:nvPr>
            <p:ph idx="1"/>
            <a:videoFile r:link="rId1"/>
          </p:nvPr>
        </p:nvPicPr>
        <p:blipFill>
          <a:blip r:embed="rId3"/>
          <a:stretch>
            <a:fillRect/>
          </a:stretch>
        </p:blipFill>
        <p:spPr>
          <a:xfrm>
            <a:off x="5517302" y="563526"/>
            <a:ext cx="6355721" cy="3857931"/>
          </a:xfrm>
          <a:prstGeom prst="rect">
            <a:avLst/>
          </a:prstGeom>
        </p:spPr>
      </p:pic>
      <p:sp>
        <p:nvSpPr>
          <p:cNvPr id="3" name="TextBox 2">
            <a:extLst>
              <a:ext uri="{FF2B5EF4-FFF2-40B4-BE49-F238E27FC236}">
                <a16:creationId xmlns:a16="http://schemas.microsoft.com/office/drawing/2014/main" id="{0A3B331C-AB26-42B8-A341-F203D6956184}"/>
              </a:ext>
            </a:extLst>
          </p:cNvPr>
          <p:cNvSpPr txBox="1"/>
          <p:nvPr/>
        </p:nvSpPr>
        <p:spPr>
          <a:xfrm>
            <a:off x="544754" y="1103948"/>
            <a:ext cx="4263909" cy="5293757"/>
          </a:xfrm>
          <a:prstGeom prst="rect">
            <a:avLst/>
          </a:prstGeom>
          <a:noFill/>
        </p:spPr>
        <p:txBody>
          <a:bodyPr wrap="square" rtlCol="0" anchor="t">
            <a:spAutoFit/>
          </a:bodyPr>
          <a:lstStyle/>
          <a:p>
            <a:r>
              <a:rPr lang="en-US" sz="1600" dirty="0"/>
              <a:t>This fascinating documentary explores hidden pages in American history and delves into the 400-year-old chronicle of one of the largest ethnic groups in the United States. Interviews with historians, readings from historical letters and transcriptions, combined with more than 300 archival photos reveal Filipino Americans in Hawai’ian plantations, California migrant farms, Alaskan fish canneries and Louisiana shrimp fishing.</a:t>
            </a:r>
            <a:endParaRPr lang="en-US" sz="1600" dirty="0">
              <a:cs typeface="Calibri"/>
            </a:endParaRPr>
          </a:p>
          <a:p>
            <a:r>
              <a:rPr lang="en-US" sz="1600" dirty="0"/>
              <a:t>FILIPINO AMERICANS… documents their involvement during World War II and their contributions to the advancement of labor organizations. Family units and strong social bonds helped them survive while dealing with discrimination and hard economic times. This video illustrates how Filipino American history has contributed to the American way of life and is an essential component of United States history.</a:t>
            </a:r>
            <a:endParaRPr lang="en-US" sz="1600" dirty="0">
              <a:cs typeface="Calibri"/>
            </a:endParaRPr>
          </a:p>
          <a:p>
            <a:endParaRPr lang="en-US" dirty="0">
              <a:cs typeface="Calibri"/>
            </a:endParaRPr>
          </a:p>
        </p:txBody>
      </p:sp>
      <p:sp>
        <p:nvSpPr>
          <p:cNvPr id="5" name="TextBox 4">
            <a:extLst>
              <a:ext uri="{FF2B5EF4-FFF2-40B4-BE49-F238E27FC236}">
                <a16:creationId xmlns:a16="http://schemas.microsoft.com/office/drawing/2014/main" id="{FFFE9163-61E1-46CE-B893-0F69E63FEB2B}"/>
              </a:ext>
            </a:extLst>
          </p:cNvPr>
          <p:cNvSpPr txBox="1"/>
          <p:nvPr/>
        </p:nvSpPr>
        <p:spPr>
          <a:xfrm>
            <a:off x="5917873" y="4742121"/>
            <a:ext cx="5929719" cy="738664"/>
          </a:xfrm>
          <a:prstGeom prst="rect">
            <a:avLst/>
          </a:prstGeom>
          <a:noFill/>
        </p:spPr>
        <p:txBody>
          <a:bodyPr wrap="square" rtlCol="0" anchor="t">
            <a:spAutoFit/>
          </a:bodyPr>
          <a:lstStyle/>
          <a:p>
            <a:r>
              <a:rPr lang="en-US" sz="1400" dirty="0">
                <a:cs typeface="Calibri"/>
              </a:rPr>
              <a:t>This video was recognized at the annual CINE awards in Washington D.C. with </a:t>
            </a:r>
          </a:p>
          <a:p>
            <a:r>
              <a:rPr lang="en-US" sz="1400" dirty="0">
                <a:cs typeface="Calibri"/>
              </a:rPr>
              <a:t>a 1st place Golden Eagle Award, as well as a Bronze Award for excellence</a:t>
            </a:r>
          </a:p>
          <a:p>
            <a:r>
              <a:rPr lang="en-US" sz="1400" dirty="0">
                <a:cs typeface="Calibri"/>
              </a:rPr>
              <a:t> from the Houston </a:t>
            </a:r>
            <a:r>
              <a:rPr lang="en-US" sz="1400" dirty="0" err="1">
                <a:cs typeface="Calibri"/>
              </a:rPr>
              <a:t>Worldfest</a:t>
            </a:r>
            <a:r>
              <a:rPr lang="en-US" sz="1400" dirty="0">
                <a:cs typeface="Calibri"/>
              </a:rPr>
              <a:t> International Film festival.</a:t>
            </a:r>
            <a:endParaRPr lang="en-US" sz="1400"/>
          </a:p>
        </p:txBody>
      </p:sp>
    </p:spTree>
    <p:extLst>
      <p:ext uri="{BB962C8B-B14F-4D97-AF65-F5344CB8AC3E}">
        <p14:creationId xmlns:p14="http://schemas.microsoft.com/office/powerpoint/2010/main" val="278644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EF71E3-5459-4D60-A0B3-F7DD29DF5CAD}"/>
              </a:ext>
            </a:extLst>
          </p:cNvPr>
          <p:cNvSpPr txBox="1"/>
          <p:nvPr/>
        </p:nvSpPr>
        <p:spPr>
          <a:xfrm>
            <a:off x="4376326" y="1530585"/>
            <a:ext cx="27432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t>THANK YOU</a:t>
            </a:r>
            <a:endParaRPr lang="en-US" sz="4000" dirty="0">
              <a:cs typeface="Calibri"/>
            </a:endParaRPr>
          </a:p>
        </p:txBody>
      </p:sp>
      <p:sp>
        <p:nvSpPr>
          <p:cNvPr id="3" name="TextBox 2">
            <a:extLst>
              <a:ext uri="{FF2B5EF4-FFF2-40B4-BE49-F238E27FC236}">
                <a16:creationId xmlns:a16="http://schemas.microsoft.com/office/drawing/2014/main" id="{67EEF276-700B-40F5-87ED-26FD46AF38FC}"/>
              </a:ext>
            </a:extLst>
          </p:cNvPr>
          <p:cNvSpPr txBox="1"/>
          <p:nvPr/>
        </p:nvSpPr>
        <p:spPr>
          <a:xfrm>
            <a:off x="4329289" y="2574807"/>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hlinkClick r:id="rId2"/>
              </a:rPr>
              <a:t>FILIPINO AMERICAN HISTORY</a:t>
            </a:r>
            <a:endParaRPr lang="en-US" dirty="0">
              <a:cs typeface="Calibri"/>
            </a:endParaRPr>
          </a:p>
        </p:txBody>
      </p:sp>
    </p:spTree>
    <p:extLst>
      <p:ext uri="{BB962C8B-B14F-4D97-AF65-F5344CB8AC3E}">
        <p14:creationId xmlns:p14="http://schemas.microsoft.com/office/powerpoint/2010/main" val="4025213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617</Words>
  <Application>Microsoft Office PowerPoint</Application>
  <PresentationFormat>Widescreen</PresentationFormat>
  <Paragraphs>64</Paragraphs>
  <Slides>9</Slides>
  <Notes>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  Born of Empires: Filipino Americans in the United States and Virginia, 1565 to the Present </vt:lpstr>
      <vt:lpstr>  Filipino American National Historical Society (FANHS) 810 18th Avenue, Room 100 Seattle, WA 98122 (206) 322-0204 fanhsnational@gmail.com  </vt:lpstr>
      <vt:lpstr>PowerPoint Presentation</vt:lpstr>
      <vt:lpstr>Dorothy Cordova</vt:lpstr>
      <vt:lpstr>National Pinoy Archives (NPA) </vt:lpstr>
      <vt:lpstr>FANHS Initiatives</vt:lpstr>
      <vt:lpstr>PowerPoint Presentation</vt:lpstr>
      <vt:lpstr>Filipino Americans:  Discovering Their Past For The Future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Acosta</dc:creator>
  <cp:lastModifiedBy>Celeste Acosta</cp:lastModifiedBy>
  <cp:revision>346</cp:revision>
  <dcterms:created xsi:type="dcterms:W3CDTF">2013-07-15T20:26:40Z</dcterms:created>
  <dcterms:modified xsi:type="dcterms:W3CDTF">2018-08-05T15:55:37Z</dcterms:modified>
</cp:coreProperties>
</file>